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6.xml" ContentType="application/vnd.openxmlformats-officedocument.drawingml.chartshap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7.xml" ContentType="application/vnd.openxmlformats-officedocument.drawingml.chartshapes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8.xml" ContentType="application/vnd.openxmlformats-officedocument.drawingml.chartshapes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9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339" r:id="rId2"/>
    <p:sldId id="304" r:id="rId3"/>
    <p:sldId id="305" r:id="rId4"/>
    <p:sldId id="306" r:id="rId5"/>
    <p:sldId id="350" r:id="rId6"/>
    <p:sldId id="342" r:id="rId7"/>
    <p:sldId id="343" r:id="rId8"/>
    <p:sldId id="349" r:id="rId9"/>
    <p:sldId id="351" r:id="rId10"/>
    <p:sldId id="311" r:id="rId11"/>
    <p:sldId id="352" r:id="rId12"/>
    <p:sldId id="353" r:id="rId13"/>
    <p:sldId id="332" r:id="rId14"/>
    <p:sldId id="347" r:id="rId15"/>
    <p:sldId id="340" r:id="rId16"/>
    <p:sldId id="341" r:id="rId17"/>
    <p:sldId id="317" r:id="rId18"/>
    <p:sldId id="318" r:id="rId19"/>
    <p:sldId id="348" r:id="rId20"/>
    <p:sldId id="324" r:id="rId21"/>
    <p:sldId id="355" r:id="rId22"/>
    <p:sldId id="320" r:id="rId23"/>
    <p:sldId id="321" r:id="rId24"/>
    <p:sldId id="322" r:id="rId25"/>
    <p:sldId id="323" r:id="rId26"/>
    <p:sldId id="354" r:id="rId27"/>
    <p:sldId id="326" r:id="rId28"/>
    <p:sldId id="288" r:id="rId29"/>
  </p:sldIdLst>
  <p:sldSz cx="12192000" cy="6858000"/>
  <p:notesSz cx="6645275" cy="97758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nz-fbp" initials="m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97F4"/>
    <a:srgbClr val="FF2525"/>
    <a:srgbClr val="FF00FF"/>
    <a:srgbClr val="FF69FF"/>
    <a:srgbClr val="CC3300"/>
    <a:srgbClr val="067C06"/>
    <a:srgbClr val="00823B"/>
    <a:srgbClr val="81DEFF"/>
    <a:srgbClr val="65D7FF"/>
    <a:srgbClr val="A2D6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8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6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868209182296023E-2"/>
          <c:y val="7.418897747991153E-2"/>
          <c:w val="0.93965980139601646"/>
          <c:h val="0.712967061607217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СОБСТВЕННЫЕ ДОХОДЫ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432098765432098E-3"/>
                  <c:y val="-1.5211344805475574E-3"/>
                </c:manualLayout>
              </c:layout>
              <c:tx>
                <c:rich>
                  <a:bodyPr/>
                  <a:lstStyle/>
                  <a:p>
                    <a:r>
                      <a:rPr lang="en-US" sz="4000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rPr>
                      <a:t>1 318</a:t>
                    </a:r>
                    <a:endParaRPr lang="en-US" sz="4000" b="1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10F-4FBC-82C2-760CE72865E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658370848008886E-17"/>
                  <c:y val="-9.0090240868956634E-3"/>
                </c:manualLayout>
              </c:layout>
              <c:tx>
                <c:rich>
                  <a:bodyPr/>
                  <a:lstStyle/>
                  <a:p>
                    <a:r>
                      <a:rPr lang="en-US" sz="4000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rPr>
                      <a:t>1 502</a:t>
                    </a:r>
                    <a:endParaRPr lang="en-US" sz="4000" b="1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E35-4DAD-AE11-03B428289D29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1</a:t>
                    </a:r>
                    <a:r>
                      <a:rPr lang="en-US" baseline="0" smtClean="0"/>
                      <a:t> 770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CE26-4FED-BA47-21BDE5BBB11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2024г.</c:v>
                </c:pt>
                <c:pt idx="1">
                  <c:v>2025г.</c:v>
                </c:pt>
                <c:pt idx="2">
                  <c:v>2026г.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1194</c:v>
                </c:pt>
                <c:pt idx="1">
                  <c:v>1318</c:v>
                </c:pt>
                <c:pt idx="2">
                  <c:v>1502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E35-4DAD-AE11-03B428289D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587173008"/>
        <c:axId val="-587165936"/>
      </c:barChart>
      <c:catAx>
        <c:axId val="-587173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587165936"/>
        <c:crosses val="autoZero"/>
        <c:auto val="1"/>
        <c:lblAlgn val="ctr"/>
        <c:lblOffset val="100"/>
        <c:noMultiLvlLbl val="0"/>
      </c:catAx>
      <c:valAx>
        <c:axId val="-587165936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one"/>
        <c:crossAx val="-587173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 algn="just">
        <a:defRPr/>
      </a:pPr>
      <a:endParaRPr lang="ru-RU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502418355946302E-2"/>
          <c:y val="7.5074204940932102E-2"/>
          <c:w val="0.73430165733234809"/>
          <c:h val="0.742100323764373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СОБСТВЕННЫЕ ДОХОДЫ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1 087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FB31-45F6-B05A-3069F03DC00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1943484461364671E-17"/>
                  <c:y val="0.2353625980782371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1 244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31-45F6-B05A-3069F03DC00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0.1518291585873358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1 461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31-45F6-B05A-3069F03DC00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2024г.</c:v>
                </c:pt>
                <c:pt idx="1">
                  <c:v>2025г.</c:v>
                </c:pt>
                <c:pt idx="2">
                  <c:v>2026г.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970</c:v>
                </c:pt>
                <c:pt idx="1">
                  <c:v>1087</c:v>
                </c:pt>
                <c:pt idx="2">
                  <c:v>1244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E0B-473C-8B9E-577FA81B7E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-590271376"/>
        <c:axId val="-590273008"/>
      </c:barChart>
      <c:catAx>
        <c:axId val="-590271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590273008"/>
        <c:crosses val="autoZero"/>
        <c:auto val="1"/>
        <c:lblAlgn val="ctr"/>
        <c:lblOffset val="100"/>
        <c:noMultiLvlLbl val="0"/>
      </c:catAx>
      <c:valAx>
        <c:axId val="-590273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590271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187138479486117E-2"/>
          <c:y val="0"/>
          <c:w val="0.89934002672459057"/>
          <c:h val="0.870001786608310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СОБСТВЕННЫЕ ДОХОДЫ</c:v>
                </c:pt>
              </c:strCache>
            </c:strRef>
          </c:tx>
          <c:spPr>
            <a:gradFill>
              <a:gsLst>
                <a:gs pos="0">
                  <a:schemeClr val="accent2"/>
                </a:gs>
                <a:gs pos="100000">
                  <a:schemeClr val="accent2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94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A42B-4BBF-BB8E-C8646A3ED40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110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42B-4BBF-BB8E-C8646A3ED40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126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A42B-4BBF-BB8E-C8646A3ED40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2024г.</c:v>
                </c:pt>
                <c:pt idx="1">
                  <c:v>2025г.</c:v>
                </c:pt>
                <c:pt idx="2">
                  <c:v>2026г.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75</c:v>
                </c:pt>
                <c:pt idx="1">
                  <c:v>94</c:v>
                </c:pt>
                <c:pt idx="2">
                  <c:v>110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9E-4E14-8930-3A72E06D664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-590281168"/>
        <c:axId val="-590278448"/>
      </c:barChart>
      <c:catAx>
        <c:axId val="-59028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590278448"/>
        <c:crosses val="autoZero"/>
        <c:auto val="1"/>
        <c:lblAlgn val="ctr"/>
        <c:lblOffset val="100"/>
        <c:noMultiLvlLbl val="0"/>
      </c:catAx>
      <c:valAx>
        <c:axId val="-5902784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-590281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3305899192221211"/>
          <c:y val="0.3768904222482431"/>
          <c:w val="0.66681277340332457"/>
          <c:h val="0.6150064494884348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исполнения консолидированного бюджета за 10 месяцев 2019 года</c:v>
                </c:pt>
              </c:strCache>
            </c:strRef>
          </c:tx>
          <c:explosion val="16"/>
          <c:dPt>
            <c:idx val="0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24BA-44E0-B6AB-6D5DCA9F111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4BA-44E0-B6AB-6D5DCA9F111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D2A1-4EB5-936F-A3CEFA64301F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24BA-44E0-B6AB-6D5DCA9F111D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4BA-44E0-B6AB-6D5DCA9F111D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4BA-44E0-B6AB-6D5DCA9F111D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6AEB-4B1B-8123-0C5965848766}"/>
              </c:ext>
            </c:extLst>
          </c:dPt>
          <c:dLbls>
            <c:dLbl>
              <c:idx val="0"/>
              <c:layout>
                <c:manualLayout>
                  <c:x val="-0.1903686798380021"/>
                  <c:y val="-0.19265551728047697"/>
                </c:manualLayout>
              </c:layout>
              <c:tx>
                <c:rich>
                  <a:bodyPr/>
                  <a:lstStyle/>
                  <a:p>
                    <a:r>
                      <a:rPr lang="ru-RU" sz="3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НДФЛ</a:t>
                    </a:r>
                    <a:r>
                      <a: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
</a:t>
                    </a:r>
                    <a:r>
                      <a:rPr lang="ru-RU" sz="3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76%</a:t>
                    </a:r>
                    <a:endParaRPr lang="ru-RU" sz="32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24BA-44E0-B6AB-6D5DCA9F111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663395026694566"/>
                  <c:y val="8.729619489701206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 rtl="0">
                      <a:defRPr sz="1197" b="0" i="0" u="none" strike="noStrike" kern="1200" baseline="0">
                        <a:solidFill>
                          <a:srgbClr val="44546A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2000" b="1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rPr>
                      <a:t>Земельный налог  4 %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sz="1197" b="0" i="0" u="none" strike="noStrike" kern="1200" baseline="0">
                      <a:solidFill>
                        <a:srgbClr val="44546A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4BA-44E0-B6AB-6D5DCA9F111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21835353767774343"/>
                  <c:y val="-5.49531358781634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 rtl="0">
                      <a:defRPr sz="1197" b="0" i="0" u="none" strike="noStrike" kern="1200" baseline="0">
                        <a:solidFill>
                          <a:srgbClr val="44546A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2000" b="1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rPr>
                      <a:t>Налоги на совокупный доход 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sz="1197" b="0" i="0" u="none" strike="noStrike" kern="1200" baseline="0">
                      <a:solidFill>
                        <a:srgbClr val="44546A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D2A1-4EB5-936F-A3CEFA64301F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430879848012441"/>
                  <c:y val="-0.1990306180297453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 rtl="0">
                      <a:defRPr sz="1197" b="0" i="0" u="none" strike="noStrike" kern="1200" baseline="0">
                        <a:solidFill>
                          <a:srgbClr val="44546A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2000" b="1" i="0" u="none" strike="noStrike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rPr>
                      <a:t>Неналоговые доходы  5%</a:t>
                    </a:r>
                    <a:endParaRPr lang="ru-RU" sz="2000" b="1" i="0" u="none" strike="noStrike" kern="1200" baseline="0" dirty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sz="1197" b="0" i="0" u="none" strike="noStrike" kern="1200" baseline="0">
                      <a:solidFill>
                        <a:srgbClr val="44546A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24BA-44E0-B6AB-6D5DCA9F111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6.1971328301156738E-2"/>
                  <c:y val="-0.1715712371078132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 rtl="0">
                      <a:defRPr sz="1197" b="0" i="0" u="none" strike="noStrike" kern="1200" baseline="0">
                        <a:solidFill>
                          <a:srgbClr val="44546A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2000" b="1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rPr>
                      <a:t>Акциз</a:t>
                    </a:r>
                    <a:br>
                      <a:rPr lang="ru-RU" sz="2000" b="1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rPr>
                    </a:br>
                    <a:r>
                      <a:rPr lang="ru-RU" sz="2000" b="1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rPr>
                      <a:t>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sz="1197" b="0" i="0" u="none" strike="noStrike" kern="1200" baseline="0">
                      <a:solidFill>
                        <a:srgbClr val="44546A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4BA-44E0-B6AB-6D5DCA9F111D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8.6324692301066805E-2"/>
                  <c:y val="-0.1134574002250900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 rtl="0">
                      <a:defRPr sz="1197" b="0" i="0" u="none" strike="noStrike" kern="1200" baseline="0">
                        <a:solidFill>
                          <a:srgbClr val="44546A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2000" b="1" i="0" u="none" strike="noStrike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rPr>
                      <a:t>Налог на имущество 2%</a:t>
                    </a:r>
                    <a:endParaRPr lang="ru-RU" sz="2000" b="1" i="0" u="none" strike="noStrike" kern="1200" baseline="0" dirty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sz="1197" b="0" i="0" u="none" strike="noStrike" kern="1200" baseline="0">
                      <a:solidFill>
                        <a:srgbClr val="44546A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4BA-44E0-B6AB-6D5DCA9F111D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6AEB-4B1B-8123-0C5965848766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7931743549712542"/>
                  <c:y val="2.5281281026725142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
Налог на имущество</a:t>
                    </a:r>
                    <a:br>
                      <a:rPr lang="ru-RU"/>
                    </a:br>
                    <a:r>
                      <a:rPr lang="ru-RU"/>
                      <a:t>3%</a:t>
                    </a:r>
                  </a:p>
                  <a:p>
                    <a:endParaRPr lang="ru-RU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4BA-44E0-B6AB-6D5DCA9F111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6"/>
                <c:pt idx="0">
                  <c:v>НДФЛ</c:v>
                </c:pt>
                <c:pt idx="1">
                  <c:v>Акциз</c:v>
                </c:pt>
                <c:pt idx="2">
                  <c:v>Налог на совокупный доход</c:v>
                </c:pt>
                <c:pt idx="3">
                  <c:v>неналоговые доходы</c:v>
                </c:pt>
                <c:pt idx="4">
                  <c:v>Земельный налог</c:v>
                </c:pt>
                <c:pt idx="5">
                  <c:v>Налог на имущество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76</c:v>
                </c:pt>
                <c:pt idx="1">
                  <c:v>6</c:v>
                </c:pt>
                <c:pt idx="2">
                  <c:v>5</c:v>
                </c:pt>
                <c:pt idx="3">
                  <c:v>5</c:v>
                </c:pt>
                <c:pt idx="4">
                  <c:v>4</c:v>
                </c:pt>
                <c:pt idx="5">
                  <c:v>2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24BA-44E0-B6AB-6D5DCA9F111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826358306887712E-2"/>
          <c:y val="3.6019944551100844E-2"/>
          <c:w val="0.9246400902785703"/>
          <c:h val="0.803062414365420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292</c:v>
                </c:pt>
                <c:pt idx="1">
                  <c:v>340</c:v>
                </c:pt>
                <c:pt idx="2">
                  <c:v>485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32A-4031-B8DB-2EF282E5164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428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959-4781-B050-BF6FCF29BBE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465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1959-4781-B050-BF6FCF29BBE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58E4-40F0-A8BD-44F4F4A454A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428</c:v>
                </c:pt>
                <c:pt idx="1">
                  <c:v>465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32A-4031-B8DB-2EF282E5164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-587172464"/>
        <c:axId val="-587169200"/>
      </c:barChart>
      <c:catAx>
        <c:axId val="-587172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587169200"/>
        <c:crosses val="autoZero"/>
        <c:auto val="1"/>
        <c:lblAlgn val="ctr"/>
        <c:lblOffset val="100"/>
        <c:noMultiLvlLbl val="0"/>
      </c:catAx>
      <c:valAx>
        <c:axId val="-5871692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587172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4059382615517682E-2"/>
          <c:y val="0.17183446400577129"/>
          <c:w val="0.94145234667734545"/>
          <c:h val="0.73950683821066987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96DAF8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-1.1816380517970576E-3"/>
                  <c:y val="0.2067348105819543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39 283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5A7-4A85-9253-B8E37337120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3632761035941151E-3"/>
                  <c:y val="0.17698446797431439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48</a:t>
                    </a:r>
                    <a:r>
                      <a:rPr lang="en-US" baseline="0" dirty="0" smtClean="0"/>
                      <a:t> 685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5A7-4A85-9253-B8E373371202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5449141553911723E-3"/>
                  <c:y val="0.1330295494995139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53 553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5A7-4A85-9253-B8E37337120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150" b="1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за 11 мес. 2024 г.</c:v>
                </c:pt>
                <c:pt idx="1">
                  <c:v>за 11 мес.2025 г.</c:v>
                </c:pt>
                <c:pt idx="2">
                  <c:v>2026 г.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35532</c:v>
                </c:pt>
                <c:pt idx="1">
                  <c:v>39283</c:v>
                </c:pt>
                <c:pt idx="2">
                  <c:v>43003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5A7-4A85-9253-B8E3733712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587168112"/>
        <c:axId val="-587160496"/>
        <c:axId val="-589480960"/>
      </c:bar3DChart>
      <c:catAx>
        <c:axId val="-5871681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587160496"/>
        <c:crosses val="autoZero"/>
        <c:auto val="1"/>
        <c:lblAlgn val="ctr"/>
        <c:lblOffset val="100"/>
        <c:noMultiLvlLbl val="0"/>
      </c:catAx>
      <c:valAx>
        <c:axId val="-587160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587168112"/>
        <c:crosses val="autoZero"/>
        <c:crossBetween val="between"/>
      </c:valAx>
      <c:serAx>
        <c:axId val="-589480960"/>
        <c:scaling>
          <c:orientation val="minMax"/>
        </c:scaling>
        <c:delete val="1"/>
        <c:axPos val="b"/>
        <c:majorTickMark val="none"/>
        <c:minorTickMark val="none"/>
        <c:tickLblPos val="nextTo"/>
        <c:crossAx val="-587160496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25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977445531496858"/>
          <c:y val="0.15594583963283412"/>
          <c:w val="0.65675112380269896"/>
          <c:h val="0.767646197237912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377-4679-B808-544B2557D3DE}"/>
              </c:ext>
            </c:extLst>
          </c:dPt>
          <c:dPt>
            <c:idx val="1"/>
            <c:bubble3D val="0"/>
            <c:explosion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8377-4679-B808-544B2557D3D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DF4F-4A14-8DF1-03B06B14E1C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729-47B6-A2AD-02A535898F8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377-4679-B808-544B2557D3DE}"/>
              </c:ext>
            </c:extLst>
          </c:dPt>
          <c:dLbls>
            <c:dLbl>
              <c:idx val="0"/>
              <c:layout>
                <c:manualLayout>
                  <c:x val="-0.12502743275735459"/>
                  <c:y val="-1.3430782295479326E-2"/>
                </c:manualLayout>
              </c:layout>
              <c:spPr>
                <a:solidFill>
                  <a:prstClr val="white"/>
                </a:solidFill>
                <a:ln>
                  <a:solidFill>
                    <a:srgbClr val="5B9BD5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377-4679-B808-544B2557D3DE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</c:extLst>
            </c:dLbl>
            <c:dLbl>
              <c:idx val="1"/>
              <c:layout>
                <c:manualLayout>
                  <c:x val="-0.16892031920763298"/>
                  <c:y val="-0.35744232158514294"/>
                </c:manualLayout>
              </c:layout>
              <c:spPr>
                <a:solidFill>
                  <a:prstClr val="white"/>
                </a:solidFill>
                <a:ln>
                  <a:solidFill>
                    <a:srgbClr val="5B9BD5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377-4679-B808-544B2557D3DE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</c:extLst>
            </c:dLbl>
            <c:dLbl>
              <c:idx val="2"/>
              <c:layout>
                <c:manualLayout>
                  <c:x val="-5.020685823482255E-3"/>
                  <c:y val="0.13652569268128453"/>
                </c:manualLayout>
              </c:layout>
              <c:spPr>
                <a:solidFill>
                  <a:prstClr val="white"/>
                </a:solidFill>
                <a:ln>
                  <a:solidFill>
                    <a:srgbClr val="5B9BD5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DF4F-4A14-8DF1-03B06B14E1C5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5340950817339947"/>
                      <c:h val="0.20501325948432711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8.2565285783158707E-2"/>
                  <c:y val="-7.7898537313780117E-2"/>
                </c:manualLayout>
              </c:layout>
              <c:spPr>
                <a:solidFill>
                  <a:prstClr val="white"/>
                </a:solidFill>
                <a:ln>
                  <a:solidFill>
                    <a:srgbClr val="5B9BD5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729-47B6-A2AD-02A535898F81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</c:extLst>
            </c:dLbl>
            <c:spPr>
              <a:solidFill>
                <a:prstClr val="white"/>
              </a:solidFill>
              <a:ln>
                <a:solidFill>
                  <a:srgbClr val="5B9BD5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Лист1!$A$2:$A$5</c:f>
              <c:strCache>
                <c:ptCount val="4"/>
                <c:pt idx="0">
                  <c:v>НДФЛ</c:v>
                </c:pt>
                <c:pt idx="1">
                  <c:v>Земельный налог</c:v>
                </c:pt>
                <c:pt idx="2">
                  <c:v>Налог на имущ физ лиц</c:v>
                </c:pt>
                <c:pt idx="3">
                  <c:v>Плата за воду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17</c:v>
                </c:pt>
                <c:pt idx="1">
                  <c:v>59</c:v>
                </c:pt>
                <c:pt idx="2">
                  <c:v>7</c:v>
                </c:pt>
                <c:pt idx="3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ED2-4F76-BAAA-AE8A6A56D02C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29060681693232"/>
          <c:y val="0"/>
          <c:w val="0.56485407370459961"/>
          <c:h val="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8B4-4014-A820-3F4A5885C5C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8B4-4014-A820-3F4A5885C5C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8B4-4014-A820-3F4A5885C5C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8B4-4014-A820-3F4A5885C5CE}"/>
              </c:ext>
            </c:extLst>
          </c:dPt>
          <c:dLbls>
            <c:dLbl>
              <c:idx val="0"/>
              <c:layout>
                <c:manualLayout>
                  <c:x val="0"/>
                  <c:y val="-0.47312783661119517"/>
                </c:manualLayout>
              </c:layout>
              <c:tx>
                <c:rich>
                  <a:bodyPr/>
                  <a:lstStyle/>
                  <a:p>
                    <a:fld id="{A3E961BF-7632-4332-9A68-10D14BA55DD7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8B4-4014-A820-3F4A5885C5C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.17629743276834509"/>
                  <c:y val="2.8819969742813919E-2"/>
                </c:manualLayout>
              </c:layout>
              <c:tx>
                <c:rich>
                  <a:bodyPr/>
                  <a:lstStyle/>
                  <a:p>
                    <a:fld id="{47670BCC-B7B5-4BCC-8318-2FA6683C67F9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8B4-4014-A820-3F4A5885C5C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10919915611770625"/>
                  <c:y val="-8.8861573373676242E-2"/>
                </c:manualLayout>
              </c:layout>
              <c:tx>
                <c:rich>
                  <a:bodyPr/>
                  <a:lstStyle/>
                  <a:p>
                    <a:fld id="{4A615FFF-1BA6-4BCB-822E-063A6E2FAC5B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8B4-4014-A820-3F4A5885C5C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2630263840120243"/>
                  <c:y val="-5.7639939485627838E-2"/>
                </c:manualLayout>
              </c:layout>
              <c:tx>
                <c:rich>
                  <a:bodyPr/>
                  <a:lstStyle/>
                  <a:p>
                    <a:fld id="{BBFDDA0A-3EB4-48DC-A850-6FBC89C96E35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C8B4-4014-A820-3F4A5885C5C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solidFill>
                <a:prstClr val="white">
                  <a:alpha val="75000"/>
                </a:prstClr>
              </a:solidFill>
              <a:ln w="9525"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Лист1!$A$2:$A$5</c:f>
              <c:strCache>
                <c:ptCount val="4"/>
                <c:pt idx="0">
                  <c:v>Аренда земли и имущества</c:v>
                </c:pt>
                <c:pt idx="1">
                  <c:v>Плата за воду</c:v>
                </c:pt>
                <c:pt idx="2">
                  <c:v>Продажа земли и имущества</c:v>
                </c:pt>
                <c:pt idx="3">
                  <c:v>Прочие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60</c:v>
                </c:pt>
                <c:pt idx="1">
                  <c:v>17</c:v>
                </c:pt>
                <c:pt idx="2">
                  <c:v>22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8B4-4014-A820-3F4A5885C5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5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7001868670754144E-2"/>
          <c:y val="0.17836144950234209"/>
          <c:w val="0.90836648122702779"/>
          <c:h val="0.66343506880194136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96DAF8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3.5449368897392903E-3"/>
                  <c:y val="0.2249976312658210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908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5A7-4A85-9253-B8E37337120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5717607850472149E-3"/>
                  <c:y val="0.15466324269403289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1 035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5A7-4A85-9253-B8E373371202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0567160805250677E-3"/>
                  <c:y val="8.635789664074347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1 132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5A7-4A85-9253-B8E37337120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2024 г.</c:v>
                </c:pt>
                <c:pt idx="1">
                  <c:v>2025 г.</c:v>
                </c:pt>
                <c:pt idx="2">
                  <c:v>2025 г.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35330</c:v>
                </c:pt>
                <c:pt idx="1">
                  <c:v>38962</c:v>
                </c:pt>
                <c:pt idx="2">
                  <c:v>42652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5A7-4A85-9253-B8E3733712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587166480"/>
        <c:axId val="-587175184"/>
        <c:axId val="-589479712"/>
      </c:bar3DChart>
      <c:catAx>
        <c:axId val="-587166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40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587175184"/>
        <c:crosses val="autoZero"/>
        <c:auto val="1"/>
        <c:lblAlgn val="ctr"/>
        <c:lblOffset val="100"/>
        <c:noMultiLvlLbl val="0"/>
      </c:catAx>
      <c:valAx>
        <c:axId val="-5871751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-587166480"/>
        <c:crosses val="autoZero"/>
        <c:crossBetween val="between"/>
      </c:valAx>
      <c:serAx>
        <c:axId val="-589479712"/>
        <c:scaling>
          <c:orientation val="minMax"/>
        </c:scaling>
        <c:delete val="1"/>
        <c:axPos val="b"/>
        <c:majorTickMark val="none"/>
        <c:minorTickMark val="none"/>
        <c:tickLblPos val="nextTo"/>
        <c:crossAx val="-587175184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930205730258453"/>
          <c:y val="0"/>
          <c:w val="0.50069794400699907"/>
          <c:h val="0.8766244282716630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6.1646981627296586E-2"/>
                  <c:y val="-4.9681304208518025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80A-455E-9996-EA894D008321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1529308836395451E-2"/>
                  <c:y val="-7.2910450825994432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80A-455E-9996-EA894D008321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7.4393966700880026E-2"/>
                  <c:y val="2.4033479949105573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80A-455E-9996-EA894D008321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7.9684497237242108E-2"/>
                  <c:y val="-7.2912343375009158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80A-455E-9996-EA894D008321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8.2363654376382198E-2"/>
                  <c:y val="-2.2597035246265103E-4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EA97-4255-A0AF-F50D06019EA1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8.3541119860017499E-2"/>
                  <c:y val="-4.9681304208518242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10%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D80A-455E-9996-EA894D008321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22549149960553971"/>
                  <c:y val="-2.3434488185668143E-3"/>
                </c:manualLayout>
              </c:layout>
              <c:tx>
                <c:rich>
                  <a:bodyPr/>
                  <a:lstStyle/>
                  <a:p>
                    <a:r>
                      <a:rPr lang="en-US" sz="3200" dirty="0" smtClean="0"/>
                      <a:t>64%</a:t>
                    </a:r>
                    <a:endParaRPr lang="en-US" sz="32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D80A-455E-9996-EA894D008321}"/>
                </c:ext>
                <c:ext xmlns:c15="http://schemas.microsoft.com/office/drawing/2012/chart" uri="{CE6537A1-D6FC-4f65-9D91-7224C49458BB}">
                  <c15:layout>
                    <c:manualLayout>
                      <c:w val="9.8611111111111108E-2"/>
                      <c:h val="0.10670513083285971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Дорожный фонд</c:v>
                </c:pt>
                <c:pt idx="1">
                  <c:v>Прочие</c:v>
                </c:pt>
                <c:pt idx="2">
                  <c:v>Госуправление</c:v>
                </c:pt>
                <c:pt idx="3">
                  <c:v>Физкультура и спорт</c:v>
                </c:pt>
                <c:pt idx="4">
                  <c:v>Благоустройство и ЖКХ</c:v>
                </c:pt>
                <c:pt idx="5">
                  <c:v>Культура</c:v>
                </c:pt>
                <c:pt idx="6">
                  <c:v>Образование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</c:v>
                </c:pt>
                <c:pt idx="1">
                  <c:v>3</c:v>
                </c:pt>
                <c:pt idx="2">
                  <c:v>7</c:v>
                </c:pt>
                <c:pt idx="3">
                  <c:v>7</c:v>
                </c:pt>
                <c:pt idx="4">
                  <c:v>7</c:v>
                </c:pt>
                <c:pt idx="5">
                  <c:v>9</c:v>
                </c:pt>
                <c:pt idx="6">
                  <c:v>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80A-455E-9996-EA894D00832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-587174640"/>
        <c:axId val="-587171376"/>
      </c:barChart>
      <c:catAx>
        <c:axId val="-58717464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400"/>
            </a:pPr>
            <a:endParaRPr lang="ru-RU"/>
          </a:p>
        </c:txPr>
        <c:crossAx val="-587171376"/>
        <c:crosses val="autoZero"/>
        <c:auto val="1"/>
        <c:lblAlgn val="ctr"/>
        <c:lblOffset val="100"/>
        <c:noMultiLvlLbl val="0"/>
      </c:catAx>
      <c:valAx>
        <c:axId val="-5871713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587174640"/>
        <c:crossesAt val="1"/>
        <c:crossBetween val="between"/>
      </c:valAx>
    </c:plotArea>
    <c:plotVisOnly val="1"/>
    <c:dispBlanksAs val="gap"/>
    <c:showDLblsOverMax val="0"/>
  </c:chart>
  <c:spPr>
    <a:solidFill>
      <a:schemeClr val="accent1">
        <a:lumMod val="20000"/>
        <a:lumOff val="80000"/>
      </a:schemeClr>
    </a:solidFill>
  </c:spPr>
  <c:txPr>
    <a:bodyPr/>
    <a:lstStyle/>
    <a:p>
      <a:pPr>
        <a:defRPr sz="2800" b="1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60"/>
      <c:rAngAx val="0"/>
    </c:view3D>
    <c:floor>
      <c:thickness val="0"/>
      <c:spPr>
        <a:noFill/>
        <a:ln w="6350" cap="flat" cmpd="sng" algn="ctr">
          <a:solidFill>
            <a:schemeClr val="tx1">
              <a:tint val="75000"/>
            </a:schemeClr>
          </a:solidFill>
          <a:prstDash val="solid"/>
          <a:round/>
        </a:ln>
        <a:effectLst/>
        <a:sp3d contourW="6350">
          <a:contourClr>
            <a:schemeClr val="tx1">
              <a:tint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6783921990788497E-3"/>
          <c:y val="9.0985599204341613E-2"/>
          <c:w val="0.6886689511033347"/>
          <c:h val="0.9074009221904818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7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D8D-4316-B49A-FA1FD07CF222}"/>
              </c:ext>
            </c:extLst>
          </c:dPt>
          <c:dPt>
            <c:idx val="1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D8D-4316-B49A-FA1FD07CF22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D8D-4316-B49A-FA1FD07CF22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D8D-4316-B49A-FA1FD07CF222}"/>
              </c:ext>
            </c:extLst>
          </c:dPt>
          <c:dLbls>
            <c:dLbl>
              <c:idx val="0"/>
              <c:layout>
                <c:manualLayout>
                  <c:x val="6.8250590773752562E-2"/>
                  <c:y val="-0.3233627455735463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D8D-4316-B49A-FA1FD07CF22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D8D-4316-B49A-FA1FD07CF222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D8D-4316-B49A-FA1FD07CF222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8.7841591405840788E-2"/>
                  <c:y val="9.225776310414121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D8D-4316-B49A-FA1FD07CF22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зарплата с ЕСН</c:v>
                </c:pt>
                <c:pt idx="1">
                  <c:v>коммун. платежи</c:v>
                </c:pt>
                <c:pt idx="2">
                  <c:v>питание</c:v>
                </c:pt>
                <c:pt idx="3">
                  <c:v>прочие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0.75</c:v>
                </c:pt>
                <c:pt idx="1">
                  <c:v>0.08</c:v>
                </c:pt>
                <c:pt idx="2">
                  <c:v>0.03</c:v>
                </c:pt>
                <c:pt idx="3">
                  <c:v>0.14000000000000001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D8D-4316-B49A-FA1FD07CF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0352207098961785"/>
          <c:y val="0.14121095970349917"/>
          <c:w val="0.39647792901038209"/>
          <c:h val="0.678363082031036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0.44792</cdr:x>
      <cdr:y>0.31252</cdr:y>
    </cdr:from>
    <cdr:to>
      <cdr:x>0.5434</cdr:x>
      <cdr:y>0.47692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86172" y="1493837"/>
          <a:ext cx="785818" cy="7858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0.26372</cdr:x>
      <cdr:y>0.38091</cdr:y>
    </cdr:from>
    <cdr:to>
      <cdr:x>0.40705</cdr:x>
      <cdr:y>0.50547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648106" y="1959660"/>
          <a:ext cx="1439251" cy="6408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+184</a:t>
          </a:r>
          <a:endParaRPr lang="ru-RU" sz="44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0.82596</cdr:x>
      <cdr:y>0.03764</cdr:y>
    </cdr:from>
    <cdr:to>
      <cdr:x>1</cdr:x>
      <cdr:y>0.13217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009245" y="215403"/>
          <a:ext cx="1898360" cy="5410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млн. руб.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0.21696</cdr:x>
      <cdr:y>0.37201</cdr:y>
    </cdr:from>
    <cdr:to>
      <cdr:x>0.29</cdr:x>
      <cdr:y>0.4713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711102" y="1618748"/>
          <a:ext cx="576064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0.44522</cdr:x>
      <cdr:y>0.45475</cdr:y>
    </cdr:from>
    <cdr:to>
      <cdr:x>0.5</cdr:x>
      <cdr:y>0.5375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511302" y="1978788"/>
          <a:ext cx="43204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0.75565</cdr:x>
      <cdr:y>0.33891</cdr:y>
    </cdr:from>
    <cdr:to>
      <cdr:x>0.84695</cdr:x>
      <cdr:y>0.43821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5959574" y="1474732"/>
          <a:ext cx="72008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0.09427</cdr:x>
      <cdr:y>0.39911</cdr:y>
    </cdr:from>
    <cdr:to>
      <cdr:x>0.18068</cdr:x>
      <cdr:y>0.45356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1028267" y="2284300"/>
          <a:ext cx="942526" cy="3116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  <cdr:relSizeAnchor xmlns:cdr="http://schemas.openxmlformats.org/drawingml/2006/chartDrawing">
    <cdr:from>
      <cdr:x>0.23522</cdr:x>
      <cdr:y>0.18998</cdr:y>
    </cdr:from>
    <cdr:to>
      <cdr:x>0.27174</cdr:x>
      <cdr:y>0.23962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855118" y="826660"/>
          <a:ext cx="288032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0.21297</cdr:x>
      <cdr:y>0.22011</cdr:y>
    </cdr:from>
    <cdr:to>
      <cdr:x>0.3048</cdr:x>
      <cdr:y>0.29066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2322991" y="1259806"/>
          <a:ext cx="1001645" cy="4037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ФАКТ</a:t>
          </a:r>
          <a:endParaRPr lang="ru-RU" sz="1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0.49044</cdr:x>
      <cdr:y>0.13786</cdr:y>
    </cdr:from>
    <cdr:to>
      <cdr:x>0.63971</cdr:x>
      <cdr:y>0.27604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5349502" y="789040"/>
          <a:ext cx="1628178" cy="790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ФАКТ</a:t>
          </a:r>
        </a:p>
        <a:p xmlns:a="http://schemas.openxmlformats.org/drawingml/2006/main">
          <a:pPr algn="ctr"/>
          <a:r>
            <a:rPr lang="ru-RU" sz="14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(ОЖИДАЕМЫЙ)</a:t>
          </a:r>
          <a:endParaRPr lang="ru-RU" sz="1400" b="1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0.39482</cdr:x>
      <cdr:y>0.14525</cdr:y>
    </cdr:from>
    <cdr:to>
      <cdr:x>0.53746</cdr:x>
      <cdr:y>0.15556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94520" y="644029"/>
          <a:ext cx="576064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0.6434</cdr:x>
      <cdr:y>0.51272</cdr:y>
    </cdr:from>
    <cdr:to>
      <cdr:x>0.72848</cdr:x>
      <cdr:y>0.65882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915138" y="320889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0.12419</cdr:x>
      <cdr:y>0.82147</cdr:y>
    </cdr:from>
    <cdr:to>
      <cdr:x>0.32271</cdr:x>
      <cdr:y>0.89735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334781" y="4677750"/>
          <a:ext cx="2133600" cy="4321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 11 мес. 2024 г.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0.39967</cdr:x>
      <cdr:y>0.81712</cdr:y>
    </cdr:from>
    <cdr:to>
      <cdr:x>0.59819</cdr:x>
      <cdr:y>0.89301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4295610" y="4653026"/>
          <a:ext cx="2133600" cy="4321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 11 мес. 2025 г.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0.69503</cdr:x>
      <cdr:y>0.80119</cdr:y>
    </cdr:from>
    <cdr:to>
      <cdr:x>0.89354</cdr:x>
      <cdr:y>0.87707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7469994" y="4562280"/>
          <a:ext cx="2133600" cy="4321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2026 год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0.27252</cdr:x>
      <cdr:y>0.91026</cdr:y>
    </cdr:from>
    <cdr:to>
      <cdr:x>0.45123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414034" y="5112568"/>
          <a:ext cx="1583039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0.51639</cdr:x>
      <cdr:y>0.91026</cdr:y>
    </cdr:from>
    <cdr:to>
      <cdr:x>0.71161</cdr:x>
      <cdr:y>0.98718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4574274" y="5112568"/>
          <a:ext cx="1729329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0.82826</cdr:x>
      <cdr:y>0.01466</cdr:y>
    </cdr:from>
    <cdr:to>
      <cdr:x>0.97366</cdr:x>
      <cdr:y>0.13147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8212674" y="80043"/>
          <a:ext cx="1441717" cy="6378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0.66671</cdr:x>
      <cdr:y>0.13444</cdr:y>
    </cdr:from>
    <cdr:to>
      <cdr:x>1</cdr:x>
      <cdr:y>0.40931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6610780" y="734149"/>
          <a:ext cx="3304745" cy="1501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0.77171</cdr:x>
      <cdr:y>0.02545</cdr:y>
    </cdr:from>
    <cdr:to>
      <cdr:x>0.85783</cdr:x>
      <cdr:y>0.13509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7651899" y="138970"/>
          <a:ext cx="853926" cy="5987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0.84278</cdr:x>
      <cdr:y>0.10527</cdr:y>
    </cdr:from>
    <cdr:to>
      <cdr:x>0.93068</cdr:x>
      <cdr:y>0.28395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767655" y="53871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0.31739</cdr:x>
      <cdr:y>0.21954</cdr:y>
    </cdr:from>
    <cdr:to>
      <cdr:x>0.43334</cdr:x>
      <cdr:y>0.42968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03190" y="95530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0.60043</cdr:x>
      <cdr:y>0.56706</cdr:y>
    </cdr:from>
    <cdr:to>
      <cdr:x>0.71638</cdr:x>
      <cdr:y>0.7772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735438" y="246747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0.27733</cdr:x>
      <cdr:y>0.52614</cdr:y>
    </cdr:from>
    <cdr:to>
      <cdr:x>0.36264</cdr:x>
      <cdr:y>0.61149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882871" y="2927978"/>
          <a:ext cx="886785" cy="4749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60%</a:t>
          </a:r>
        </a:p>
      </cdr:txBody>
    </cdr:sp>
  </cdr:relSizeAnchor>
  <cdr:relSizeAnchor xmlns:cdr="http://schemas.openxmlformats.org/drawingml/2006/chartDrawing">
    <cdr:from>
      <cdr:x>0.57194</cdr:x>
      <cdr:y>0.53816</cdr:y>
    </cdr:from>
    <cdr:to>
      <cdr:x>0.66062</cdr:x>
      <cdr:y>0.62138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520940" y="2845816"/>
          <a:ext cx="856028" cy="4400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22%</a:t>
          </a:r>
        </a:p>
      </cdr:txBody>
    </cdr:sp>
  </cdr:relSizeAnchor>
  <cdr:relSizeAnchor xmlns:cdr="http://schemas.openxmlformats.org/drawingml/2006/chartDrawing">
    <cdr:from>
      <cdr:x>0.52556</cdr:x>
      <cdr:y>0.19522</cdr:y>
    </cdr:from>
    <cdr:to>
      <cdr:x>0.60577</cdr:x>
      <cdr:y>0.2778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073242" y="1032328"/>
          <a:ext cx="774268" cy="4366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17%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0.46581</cdr:x>
      <cdr:y>0.44761</cdr:y>
    </cdr:from>
    <cdr:to>
      <cdr:x>0.54868</cdr:x>
      <cdr:y>0.60107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5139797" y="26670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0.38404</cdr:x>
      <cdr:y>0.43055</cdr:y>
    </cdr:from>
    <cdr:to>
      <cdr:x>0.56993</cdr:x>
      <cdr:y>0.58401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992174" y="2395996"/>
          <a:ext cx="1932348" cy="8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4800" b="1" dirty="0" smtClean="0">
              <a:solidFill>
                <a:schemeClr val="tx1"/>
              </a:solidFill>
            </a:rPr>
            <a:t>33</a:t>
          </a:r>
          <a:r>
            <a:rPr lang="ru-RU" sz="4000" b="1" dirty="0" smtClean="0">
              <a:solidFill>
                <a:schemeClr val="tx1"/>
              </a:solidFill>
            </a:rPr>
            <a:t> млн.</a:t>
          </a:r>
          <a:endParaRPr lang="ru-RU" sz="40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0.659</cdr:x>
      <cdr:y>0.88384</cdr:y>
    </cdr:from>
    <cdr:to>
      <cdr:x>0.88721</cdr:x>
      <cdr:y>0.95915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7530460" y="5266267"/>
          <a:ext cx="2607733" cy="4487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0.39482</cdr:x>
      <cdr:y>0.14525</cdr:y>
    </cdr:from>
    <cdr:to>
      <cdr:x>0.53746</cdr:x>
      <cdr:y>0.15556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94520" y="644029"/>
          <a:ext cx="576064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0.6434</cdr:x>
      <cdr:y>0.51272</cdr:y>
    </cdr:from>
    <cdr:to>
      <cdr:x>0.72848</cdr:x>
      <cdr:y>0.65882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915138" y="320889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0.58621</cdr:x>
      <cdr:y>0.53246</cdr:y>
    </cdr:from>
    <cdr:to>
      <cdr:x>0.69705</cdr:x>
      <cdr:y>0.59688</cdr:y>
    </cdr:to>
    <cdr:cxnSp macro="">
      <cdr:nvCxnSpPr>
        <cdr:cNvPr id="5" name="Прямая со стрелкой 4"/>
        <cdr:cNvCxnSpPr/>
      </cdr:nvCxnSpPr>
      <cdr:spPr>
        <a:xfrm xmlns:a="http://schemas.openxmlformats.org/drawingml/2006/main" flipV="1">
          <a:off x="6446923" y="3332463"/>
          <a:ext cx="1218994" cy="403158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  <a:scene3d xmlns:a="http://schemas.openxmlformats.org/drawingml/2006/main">
          <a:camera prst="orthographicFront"/>
          <a:lightRig rig="threePt" dir="t">
            <a:rot lat="0" lon="0" rev="1200000"/>
          </a:lightRig>
        </a:scene3d>
        <a:sp3d xmlns:a="http://schemas.openxmlformats.org/drawingml/2006/main" extrusionH="76200" contourW="12700">
          <a:bevelT/>
          <a:extrusionClr>
            <a:schemeClr val="tx1"/>
          </a:extrusionClr>
          <a:contourClr>
            <a:schemeClr val="tx1"/>
          </a:contourClr>
        </a:sp3d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0.59894</cdr:x>
      <cdr:y>0.43104</cdr:y>
    </cdr:from>
    <cdr:to>
      <cdr:x>0.71544</cdr:x>
      <cdr:y>0.52793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6586914" y="2697725"/>
          <a:ext cx="1281227" cy="6063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3600" b="1" dirty="0" smtClean="0">
              <a:solidFill>
                <a:srgbClr val="FF474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+ 97</a:t>
          </a:r>
          <a:endParaRPr lang="ru-RU" sz="3600" b="1" dirty="0">
            <a:solidFill>
              <a:srgbClr val="FF4747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0.25682</cdr:x>
      <cdr:y>0.14341</cdr:y>
    </cdr:from>
    <cdr:to>
      <cdr:x>0.36476</cdr:x>
      <cdr:y>0.2554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750658" y="748077"/>
          <a:ext cx="1156095" cy="5841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8</a:t>
          </a:r>
          <a:r>
            <a: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%</a:t>
          </a:r>
          <a:endParaRPr lang="ru-RU" sz="2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0.26577</cdr:x>
      <cdr:y>0.07193</cdr:y>
    </cdr:from>
    <cdr:to>
      <cdr:x>0.27077</cdr:x>
      <cdr:y>0.08033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430162" y="391310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3%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0.34127</cdr:x>
      <cdr:y>0.13179</cdr:y>
    </cdr:from>
    <cdr:to>
      <cdr:x>0.40162</cdr:x>
      <cdr:y>0.21444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655220" y="687454"/>
          <a:ext cx="646380" cy="4311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3%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0.44792</cdr:x>
      <cdr:y>0.31252</cdr:y>
    </cdr:from>
    <cdr:to>
      <cdr:x>0.5434</cdr:x>
      <cdr:y>0.47692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86172" y="1493837"/>
          <a:ext cx="785818" cy="7858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0.44792</cdr:x>
      <cdr:y>0.31252</cdr:y>
    </cdr:from>
    <cdr:to>
      <cdr:x>0.5434</cdr:x>
      <cdr:y>0.47692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86172" y="1493837"/>
          <a:ext cx="785818" cy="7858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20" cy="490489"/>
          </a:xfrm>
          <a:prstGeom prst="rect">
            <a:avLst/>
          </a:prstGeom>
        </p:spPr>
        <p:txBody>
          <a:bodyPr vert="horz" lIns="89620" tIns="44810" rIns="89620" bIns="4481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64118" y="0"/>
            <a:ext cx="2879620" cy="490489"/>
          </a:xfrm>
          <a:prstGeom prst="rect">
            <a:avLst/>
          </a:prstGeom>
        </p:spPr>
        <p:txBody>
          <a:bodyPr vert="horz" lIns="89620" tIns="44810" rIns="89620" bIns="44810" rtlCol="0"/>
          <a:lstStyle>
            <a:lvl1pPr algn="r">
              <a:defRPr sz="1200"/>
            </a:lvl1pPr>
          </a:lstStyle>
          <a:p>
            <a:fld id="{E88D0727-24E9-4647-8C31-8B13522A3617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0525" y="1222375"/>
            <a:ext cx="586422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620" tIns="44810" rIns="89620" bIns="4481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4528" y="4704616"/>
            <a:ext cx="5316220" cy="3849231"/>
          </a:xfrm>
          <a:prstGeom prst="rect">
            <a:avLst/>
          </a:prstGeom>
        </p:spPr>
        <p:txBody>
          <a:bodyPr vert="horz" lIns="89620" tIns="44810" rIns="89620" bIns="4481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85338"/>
            <a:ext cx="2879620" cy="490488"/>
          </a:xfrm>
          <a:prstGeom prst="rect">
            <a:avLst/>
          </a:prstGeom>
        </p:spPr>
        <p:txBody>
          <a:bodyPr vert="horz" lIns="89620" tIns="44810" rIns="89620" bIns="4481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64118" y="9285338"/>
            <a:ext cx="2879620" cy="490488"/>
          </a:xfrm>
          <a:prstGeom prst="rect">
            <a:avLst/>
          </a:prstGeom>
        </p:spPr>
        <p:txBody>
          <a:bodyPr vert="horz" lIns="89620" tIns="44810" rIns="89620" bIns="44810" rtlCol="0" anchor="b"/>
          <a:lstStyle>
            <a:lvl1pPr algn="r">
              <a:defRPr sz="1200"/>
            </a:lvl1pPr>
          </a:lstStyle>
          <a:p>
            <a:fld id="{4BEFD2B1-A3BA-41E8-B2AD-00767F1E06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029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640203" indent="-246232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984928" indent="-196985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378899" indent="-196985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1772870" indent="-196985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166840" indent="-1969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560812" indent="-1969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954783" indent="-1969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348754" indent="-1969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1593D7-BDAE-4CBA-B764-D88381E94C39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590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F757B-A206-4B91-A9BF-7D8F800BE282}" type="datetime1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692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629B9-B95E-4E8A-82BB-63AC61566B52}" type="datetime1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71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EACE5-895B-4F12-B0D7-67D2803DCFD3}" type="datetime1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687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7304-5C8A-4C95-9BD1-3C971B20A1AD}" type="datetime1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89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0DF34-1202-4E72-92E2-5B6B8EB76EB0}" type="datetime1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132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3B153-816D-4710-909A-03DE3ABE227B}" type="datetime1">
              <a:rPr lang="ru-RU" smtClean="0"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812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7600C-79FF-4D6B-9478-DE44CCF88EB7}" type="datetime1">
              <a:rPr lang="ru-RU" smtClean="0"/>
              <a:t>12.12.2025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74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8434-F752-4320-B5E4-65DA71967121}" type="datetime1">
              <a:rPr lang="ru-RU" smtClean="0"/>
              <a:t>12.12.2025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642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CBA79-8A4B-41A2-95EF-B69565E7679A}" type="datetime1">
              <a:rPr lang="ru-RU" smtClean="0"/>
              <a:t>12.12.2025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16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9863-A9B4-4D3E-873D-1CD7E8B97DDF}" type="datetime1">
              <a:rPr lang="ru-RU" smtClean="0"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23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13D13-D95D-4875-9101-F62E7BB4B33E}" type="datetime1">
              <a:rPr lang="ru-RU" smtClean="0"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48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AB7C3-6C64-4A56-9954-C34F4354351F}" type="datetime1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19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chart" Target="../charts/char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hart" Target="../charts/char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hart" Target="../charts/chart1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2" descr="blob:https://web.whatsapp.com/589108b0-2ba1-45d2-b4cf-b191ac3ce51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85897" y="5487506"/>
            <a:ext cx="59504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Доклад председателя МКУ «ФБП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Мензелинского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муниципального района РТ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Кондратьевой Ландыш </a:t>
            </a:r>
            <a:r>
              <a:rPr kumimoji="0" lang="ru-RU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Ильдусовны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6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1767" y="1"/>
            <a:ext cx="854881" cy="99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4518" r="4526" b="3666"/>
          <a:stretch/>
        </p:blipFill>
        <p:spPr bwMode="auto">
          <a:xfrm>
            <a:off x="6718269" y="3358896"/>
            <a:ext cx="5308152" cy="33959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386099" y="258626"/>
            <a:ext cx="11560433" cy="3170375"/>
          </a:xfrm>
          <a:prstGeom prst="rect">
            <a:avLst/>
          </a:prstGeom>
        </p:spPr>
        <p:txBody>
          <a:bodyPr anchor="b"/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" algn="ctr"/>
            <a:r>
              <a:rPr lang="ru-RU" sz="5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5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бюджете </a:t>
            </a:r>
            <a:r>
              <a:rPr lang="ru-RU" sz="5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Мензелинского </a:t>
            </a:r>
            <a:r>
              <a:rPr lang="ru-RU" sz="5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муниципального района </a:t>
            </a:r>
            <a:endParaRPr lang="ru-RU" sz="5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algn="ctr"/>
            <a:r>
              <a:rPr lang="ru-RU" sz="5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5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5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5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5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r>
              <a:rPr kumimoji="0" lang="ru-RU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68580" algn="ctr"/>
            <a:r>
              <a:rPr lang="ru-RU" sz="5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5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плановый </a:t>
            </a:r>
            <a:r>
              <a:rPr lang="ru-RU" sz="5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 20</a:t>
            </a:r>
            <a:r>
              <a:rPr lang="en-US" sz="5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5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5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5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2028 </a:t>
            </a:r>
            <a:r>
              <a:rPr lang="ru-RU" sz="5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гг</a:t>
            </a:r>
            <a:r>
              <a:rPr lang="ru-RU" sz="5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5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591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магнитный диск 1"/>
          <p:cNvSpPr/>
          <p:nvPr/>
        </p:nvSpPr>
        <p:spPr>
          <a:xfrm>
            <a:off x="7313298" y="1487760"/>
            <a:ext cx="3312368" cy="3882482"/>
          </a:xfrm>
          <a:prstGeom prst="flowChartMagneticDisk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38 751</a:t>
            </a:r>
            <a:endParaRPr lang="ru-R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магнитный диск 2"/>
          <p:cNvSpPr/>
          <p:nvPr/>
        </p:nvSpPr>
        <p:spPr>
          <a:xfrm>
            <a:off x="1987415" y="2561930"/>
            <a:ext cx="2520280" cy="2808312"/>
          </a:xfrm>
          <a:prstGeom prst="flowChartMagneticDisk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33 909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46750" y="5563400"/>
            <a:ext cx="2808312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59328" y="5490681"/>
            <a:ext cx="3744416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85299" y="2731700"/>
            <a:ext cx="1850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4000" b="1" dirty="0" smtClean="0">
                <a:solidFill>
                  <a:srgbClr val="FF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4 842</a:t>
            </a:r>
            <a:endParaRPr lang="ru-RU" sz="4000" b="1" dirty="0">
              <a:solidFill>
                <a:srgbClr val="FF252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25612" y="204536"/>
            <a:ext cx="4732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АКЦИЗЫ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64422" y="1062408"/>
            <a:ext cx="15453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254066" y="6429160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10</a:t>
            </a:fld>
            <a:endParaRPr lang="ru-RU" dirty="0"/>
          </a:p>
        </p:txBody>
      </p:sp>
      <p:pic>
        <p:nvPicPr>
          <p:cNvPr id="18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7119" y="1"/>
            <a:ext cx="854881" cy="99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Стрелка вправо 18"/>
          <p:cNvSpPr/>
          <p:nvPr/>
        </p:nvSpPr>
        <p:spPr>
          <a:xfrm rot="19994528">
            <a:off x="4580220" y="3858557"/>
            <a:ext cx="2775641" cy="23135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13661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/>
          </p:nvPr>
        </p:nvGraphicFramePr>
        <p:xfrm>
          <a:off x="1297833" y="1651591"/>
          <a:ext cx="10403260" cy="5117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1"/>
          <p:cNvSpPr txBox="1">
            <a:spLocks/>
          </p:cNvSpPr>
          <p:nvPr/>
        </p:nvSpPr>
        <p:spPr>
          <a:xfrm>
            <a:off x="1297833" y="184038"/>
            <a:ext cx="10039285" cy="98611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НАЛОГ – </a:t>
            </a:r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28,3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БЮДЖЕТОВ СП </a:t>
            </a:r>
          </a:p>
        </p:txBody>
      </p:sp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50" smtClean="0"/>
              <a:t>11</a:t>
            </a:fld>
            <a:endParaRPr lang="ru-RU" dirty="0"/>
          </a:p>
        </p:txBody>
      </p:sp>
      <p:pic>
        <p:nvPicPr>
          <p:cNvPr id="15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7119" y="1"/>
            <a:ext cx="854881" cy="99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704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2650" y="44625"/>
            <a:ext cx="7886700" cy="936104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  ДОХОДЫ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79396"/>
              </p:ext>
            </p:extLst>
          </p:nvPr>
        </p:nvGraphicFramePr>
        <p:xfrm>
          <a:off x="1270220" y="1067247"/>
          <a:ext cx="10184590" cy="528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245929" y="6355247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12</a:t>
            </a:fld>
            <a:endParaRPr lang="ru-RU" dirty="0"/>
          </a:p>
        </p:txBody>
      </p:sp>
      <p:pic>
        <p:nvPicPr>
          <p:cNvPr id="11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7119" y="1"/>
            <a:ext cx="854881" cy="99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380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89" y="42997"/>
            <a:ext cx="513513" cy="68763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245929" y="6376478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13</a:t>
            </a:fld>
            <a:endParaRPr lang="ru-RU" sz="1000" dirty="0"/>
          </a:p>
        </p:txBody>
      </p:sp>
      <p:graphicFrame>
        <p:nvGraphicFramePr>
          <p:cNvPr id="7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957826"/>
              </p:ext>
            </p:extLst>
          </p:nvPr>
        </p:nvGraphicFramePr>
        <p:xfrm>
          <a:off x="606007" y="300424"/>
          <a:ext cx="11231574" cy="6258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323609" y="216427"/>
            <a:ext cx="67631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Финансовая помощь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300273" y="1276865"/>
            <a:ext cx="16579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V="1">
            <a:off x="4080880" y="3915409"/>
            <a:ext cx="1263753" cy="463793"/>
          </a:xfrm>
          <a:prstGeom prst="straightConnector1">
            <a:avLst/>
          </a:prstGeom>
          <a:ln>
            <a:tailEnd type="triangle"/>
          </a:ln>
          <a:scene3d>
            <a:camera prst="orthographicFront"/>
            <a:lightRig rig="threePt" dir="t">
              <a:rot lat="0" lon="0" rev="1200000"/>
            </a:lightRig>
          </a:scene3d>
          <a:sp3d extrusionH="76200" contourW="12700">
            <a:bevelT/>
            <a:extrusionClr>
              <a:schemeClr val="tx1"/>
            </a:extrusionClr>
            <a:contourClr>
              <a:schemeClr val="tx1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"/>
          <p:cNvSpPr txBox="1"/>
          <p:nvPr/>
        </p:nvSpPr>
        <p:spPr>
          <a:xfrm>
            <a:off x="4092515" y="3429648"/>
            <a:ext cx="1252118" cy="60639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b="1" dirty="0" smtClean="0">
                <a:solidFill>
                  <a:srgbClr val="FF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+ 127</a:t>
            </a:r>
            <a:endParaRPr lang="ru-RU" sz="3600" b="1" dirty="0">
              <a:solidFill>
                <a:srgbClr val="FF47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7119" y="1"/>
            <a:ext cx="854881" cy="99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99039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766" y="127590"/>
            <a:ext cx="9461205" cy="86733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Собираемость имущественных налогов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14</a:t>
            </a:fld>
            <a:endParaRPr lang="ru-RU"/>
          </a:p>
        </p:txBody>
      </p:sp>
      <p:sp>
        <p:nvSpPr>
          <p:cNvPr id="6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386503"/>
              </p:ext>
            </p:extLst>
          </p:nvPr>
        </p:nvGraphicFramePr>
        <p:xfrm>
          <a:off x="1021490" y="994924"/>
          <a:ext cx="10766472" cy="5238170"/>
        </p:xfrm>
        <a:graphic>
          <a:graphicData uri="http://schemas.openxmlformats.org/drawingml/2006/table">
            <a:tbl>
              <a:tblPr firstRow="1" bandRow="1"/>
              <a:tblGrid>
                <a:gridCol w="410550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196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0217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1962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4831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Средний процент по Республике Татарстан – </a:t>
                      </a:r>
                      <a:r>
                        <a:rPr lang="ru-RU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83%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4831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Мензелинский муниципальный район – </a:t>
                      </a:r>
                      <a:r>
                        <a:rPr lang="ru-RU" sz="3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89%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831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Юртовское</a:t>
                      </a:r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СП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98%</a:t>
                      </a:r>
                      <a:endParaRPr lang="ru-RU" sz="2800" b="1" i="0" u="none" strike="noStrike" dirty="0">
                        <a:solidFill>
                          <a:srgbClr val="00823B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им</a:t>
                      </a:r>
                      <a:r>
                        <a:rPr lang="ru-RU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 Воровского СП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65%</a:t>
                      </a:r>
                      <a:endParaRPr lang="ru-RU" sz="2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4831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Наратлы-Кичуское</a:t>
                      </a:r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СП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97%</a:t>
                      </a:r>
                      <a:endParaRPr lang="ru-RU" sz="2800" b="1" i="0" u="none" strike="noStrike" dirty="0">
                        <a:solidFill>
                          <a:srgbClr val="00823B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Старомазинское</a:t>
                      </a:r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СП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78%</a:t>
                      </a:r>
                      <a:endParaRPr lang="ru-RU" sz="2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4831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Урусовское</a:t>
                      </a:r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СП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95%</a:t>
                      </a:r>
                      <a:endParaRPr lang="ru-RU" sz="2800" b="1" i="0" u="none" strike="noStrike" dirty="0">
                        <a:solidFill>
                          <a:srgbClr val="00823B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Юшадинское</a:t>
                      </a:r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85%</a:t>
                      </a:r>
                      <a:endParaRPr lang="ru-RU" sz="2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4831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Новомазинское</a:t>
                      </a:r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СП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95%</a:t>
                      </a:r>
                      <a:endParaRPr lang="ru-RU" sz="2800" b="1" i="0" u="none" strike="noStrike" dirty="0">
                        <a:solidFill>
                          <a:srgbClr val="00823B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Новомелькенское</a:t>
                      </a:r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86%</a:t>
                      </a:r>
                      <a:endParaRPr lang="ru-RU" sz="2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4831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Атряклинское</a:t>
                      </a:r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95%</a:t>
                      </a:r>
                      <a:endParaRPr lang="ru-RU" sz="2800" b="1" i="0" u="none" strike="noStrike" dirty="0">
                        <a:solidFill>
                          <a:srgbClr val="00823B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г. </a:t>
                      </a:r>
                      <a:r>
                        <a:rPr lang="ru-RU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Мензелинск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88%</a:t>
                      </a:r>
                      <a:endParaRPr lang="ru-RU" sz="2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2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7119" y="1"/>
            <a:ext cx="854881" cy="99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216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964507"/>
              </p:ext>
            </p:extLst>
          </p:nvPr>
        </p:nvGraphicFramePr>
        <p:xfrm>
          <a:off x="827590" y="1174340"/>
          <a:ext cx="11080866" cy="5490238"/>
        </p:xfrm>
        <a:graphic>
          <a:graphicData uri="http://schemas.openxmlformats.org/drawingml/2006/table">
            <a:tbl>
              <a:tblPr firstRow="1" bandRow="1"/>
              <a:tblGrid>
                <a:gridCol w="3554000">
                  <a:extLst>
                    <a:ext uri="{9D8B030D-6E8A-4147-A177-3AD203B41FA5}">
                      <a16:colId xmlns="" xmlns:a16="http://schemas.microsoft.com/office/drawing/2014/main" val="1498970491"/>
                    </a:ext>
                  </a:extLst>
                </a:gridCol>
                <a:gridCol w="2614729">
                  <a:extLst>
                    <a:ext uri="{9D8B030D-6E8A-4147-A177-3AD203B41FA5}">
                      <a16:colId xmlns="" xmlns:a16="http://schemas.microsoft.com/office/drawing/2014/main" val="1628173325"/>
                    </a:ext>
                  </a:extLst>
                </a:gridCol>
                <a:gridCol w="2462415">
                  <a:extLst>
                    <a:ext uri="{9D8B030D-6E8A-4147-A177-3AD203B41FA5}">
                      <a16:colId xmlns="" xmlns:a16="http://schemas.microsoft.com/office/drawing/2014/main" val="1527647789"/>
                    </a:ext>
                  </a:extLst>
                </a:gridCol>
                <a:gridCol w="2449722">
                  <a:extLst>
                    <a:ext uri="{9D8B030D-6E8A-4147-A177-3AD203B41FA5}">
                      <a16:colId xmlns="" xmlns:a16="http://schemas.microsoft.com/office/drawing/2014/main" val="3987234276"/>
                    </a:ext>
                  </a:extLst>
                </a:gridCol>
              </a:tblGrid>
              <a:tr h="6570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3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2027 </a:t>
                      </a:r>
                      <a:r>
                        <a:rPr lang="ru-RU" sz="3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2028 </a:t>
                      </a:r>
                      <a:r>
                        <a:rPr lang="ru-RU" sz="3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12091253"/>
                  </a:ext>
                </a:extLst>
              </a:tr>
              <a:tr h="46178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Заработная плата работников бюджетных учреждений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Доведение до МРОТ с 1 января – ежегодно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700960"/>
                  </a:ext>
                </a:extLst>
              </a:tr>
              <a:tr h="13352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01.01.2026 </a:t>
                      </a: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на </a:t>
                      </a:r>
                      <a:r>
                        <a:rPr lang="ru-RU" sz="24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r>
                        <a:rPr lang="ru-RU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01.01.2027г</a:t>
                      </a: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24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r>
                        <a:rPr lang="ru-RU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01.01.2028 </a:t>
                      </a: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24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r>
                        <a:rPr lang="ru-RU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19989500"/>
                  </a:ext>
                </a:extLst>
              </a:tr>
              <a:tr h="16471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Заработная плата отдельных категорий работников бюджетной сферы (обозначенных в Указах Президента)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соответствии с указами Президента РФ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1597267"/>
                  </a:ext>
                </a:extLst>
              </a:tr>
              <a:tr h="13352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Заработная плата в органах муниципального управления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01.01.2026 </a:t>
                      </a: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на </a:t>
                      </a:r>
                      <a:r>
                        <a:rPr lang="ru-RU" sz="24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r>
                        <a:rPr lang="ru-RU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01.01.2027 </a:t>
                      </a: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24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r>
                        <a:rPr lang="ru-RU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01.01.2028 </a:t>
                      </a: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24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38244937"/>
                  </a:ext>
                </a:extLst>
              </a:tr>
            </a:tbl>
          </a:graphicData>
        </a:graphic>
      </p:graphicFrame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386838" y="6602121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3F12FF-9EC6-4150-8BBC-783C8F61C17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708298" y="230918"/>
            <a:ext cx="9463395" cy="79208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ФОРМИРОВАНИЕ РАСХОДОВ БЮДЖЕТА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2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7134" y="28048"/>
            <a:ext cx="984866" cy="99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58432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361830" y="6410594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3F12FF-9EC6-4150-8BBC-783C8F61C17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694121" y="306350"/>
            <a:ext cx="9413357" cy="79208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ФОРМИРОВАНИЕ РАСХОДОВ БЮДЖЕТА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606246"/>
              </p:ext>
            </p:extLst>
          </p:nvPr>
        </p:nvGraphicFramePr>
        <p:xfrm>
          <a:off x="689956" y="1233377"/>
          <a:ext cx="11222182" cy="4950451"/>
        </p:xfrm>
        <a:graphic>
          <a:graphicData uri="http://schemas.openxmlformats.org/drawingml/2006/table">
            <a:tbl>
              <a:tblPr firstRow="1" bandRow="1"/>
              <a:tblGrid>
                <a:gridCol w="3310456">
                  <a:extLst>
                    <a:ext uri="{9D8B030D-6E8A-4147-A177-3AD203B41FA5}">
                      <a16:colId xmlns="" xmlns:a16="http://schemas.microsoft.com/office/drawing/2014/main" val="1768297605"/>
                    </a:ext>
                  </a:extLst>
                </a:gridCol>
                <a:gridCol w="2739687">
                  <a:extLst>
                    <a:ext uri="{9D8B030D-6E8A-4147-A177-3AD203B41FA5}">
                      <a16:colId xmlns="" xmlns:a16="http://schemas.microsoft.com/office/drawing/2014/main" val="1164122711"/>
                    </a:ext>
                  </a:extLst>
                </a:gridCol>
                <a:gridCol w="2678221">
                  <a:extLst>
                    <a:ext uri="{9D8B030D-6E8A-4147-A177-3AD203B41FA5}">
                      <a16:colId xmlns="" xmlns:a16="http://schemas.microsoft.com/office/drawing/2014/main" val="3930778017"/>
                    </a:ext>
                  </a:extLst>
                </a:gridCol>
                <a:gridCol w="2493818">
                  <a:extLst>
                    <a:ext uri="{9D8B030D-6E8A-4147-A177-3AD203B41FA5}">
                      <a16:colId xmlns="" xmlns:a16="http://schemas.microsoft.com/office/drawing/2014/main" val="3793008507"/>
                    </a:ext>
                  </a:extLst>
                </a:gridCol>
              </a:tblGrid>
              <a:tr h="8287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2026 год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2027 </a:t>
                      </a:r>
                      <a:r>
                        <a:rPr lang="ru-RU" sz="32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2028 </a:t>
                      </a:r>
                      <a:r>
                        <a:rPr lang="ru-RU" sz="32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65625315"/>
                  </a:ext>
                </a:extLst>
              </a:tr>
              <a:tr h="21928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Публичные обязательства, медикаменты, продукты питания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1 января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3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r>
                        <a:rPr lang="ru-RU" sz="30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1 января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30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r>
                        <a:rPr lang="ru-RU" sz="3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1 января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30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r>
                        <a:rPr lang="ru-RU" sz="3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5918545"/>
                  </a:ext>
                </a:extLst>
              </a:tr>
              <a:tr h="19288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Коммунальные </a:t>
                      </a: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3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1 июля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3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10,2</a:t>
                      </a:r>
                      <a:r>
                        <a:rPr lang="ru-RU" sz="30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1 июля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3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7,7</a:t>
                      </a:r>
                      <a:r>
                        <a:rPr lang="ru-RU" sz="30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1 июля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3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  <a:r>
                        <a:rPr lang="ru-RU" sz="30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82907313"/>
                  </a:ext>
                </a:extLst>
              </a:tr>
            </a:tbl>
          </a:graphicData>
        </a:graphic>
      </p:graphicFrame>
      <p:pic>
        <p:nvPicPr>
          <p:cNvPr id="12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8018" y="103480"/>
            <a:ext cx="854889" cy="99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78791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73135794"/>
              </p:ext>
            </p:extLst>
          </p:nvPr>
        </p:nvGraphicFramePr>
        <p:xfrm>
          <a:off x="1103963" y="1079725"/>
          <a:ext cx="10409164" cy="52838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43567" y="225341"/>
            <a:ext cx="9036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 расходов бюджета на </a:t>
            </a:r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6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45929" y="6383419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17</a:t>
            </a:fld>
            <a:endParaRPr lang="ru-RU" sz="1000" dirty="0"/>
          </a:p>
        </p:txBody>
      </p:sp>
      <p:pic>
        <p:nvPicPr>
          <p:cNvPr id="12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3411" y="-19259"/>
            <a:ext cx="854889" cy="99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436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1721" y="143135"/>
            <a:ext cx="7488832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ru-RU" sz="4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РАСХОДЫ БЮДЖЕТА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70219" y="1003115"/>
            <a:ext cx="10749116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ru-RU" sz="1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ПРИРОДООХРАННЫЕ </a:t>
            </a:r>
          </a:p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МЕРОПРИЯТИЯ                                           </a:t>
            </a: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2 684 тыс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руб.</a:t>
            </a:r>
          </a:p>
          <a:p>
            <a:pPr>
              <a:defRPr/>
            </a:pPr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ПРОТИВОЭПИД. МЕРОПРИЯТИЯ         </a:t>
            </a: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555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ОТЛОВ, СОДЕРЖАНИЕ И </a:t>
            </a:r>
          </a:p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РЕГУЛИРОВАНИЕ ЧИСЛЕННОСТИ         </a:t>
            </a: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333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БЕЗНАДЗОРНЫХ ЖИВОТНЫХ</a:t>
            </a:r>
          </a:p>
          <a:p>
            <a:pPr>
              <a:defRPr/>
            </a:pPr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СОДЕРЖАНИЕ И РЕМОНТ </a:t>
            </a:r>
          </a:p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БИОТЕРМИЧЕСКИХ ЯМ,                        </a:t>
            </a: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1 538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СИБИРЕЯЗВЕННЫХ  </a:t>
            </a:r>
          </a:p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СКОТОМОГИЛЬНИКОВ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383684" y="6443768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18</a:t>
            </a:fld>
            <a:endParaRPr lang="ru-RU" sz="1000" dirty="0"/>
          </a:p>
        </p:txBody>
      </p:sp>
      <p:pic>
        <p:nvPicPr>
          <p:cNvPr id="12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9797" y="93218"/>
            <a:ext cx="854889" cy="99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136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0917" y="374498"/>
            <a:ext cx="9934033" cy="1036088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>
              <a:lnSpc>
                <a:spcPct val="100000"/>
              </a:lnSpc>
            </a:pPr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  </a:t>
            </a:r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БЮДЖЕТА ПО </a:t>
            </a:r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ВИДАМ РАСХОДОВ</a:t>
            </a:r>
            <a:endParaRPr lang="ru-RU" sz="6000" b="1" dirty="0">
              <a:ln w="1905"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937014"/>
              </p:ext>
            </p:extLst>
          </p:nvPr>
        </p:nvGraphicFramePr>
        <p:xfrm>
          <a:off x="1077433" y="1140041"/>
          <a:ext cx="10710530" cy="5216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150928" y="6356350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ru-RU" sz="10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8243" y="30375"/>
            <a:ext cx="854889" cy="99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2925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86159" y="748645"/>
            <a:ext cx="8534399" cy="132343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КОНСОЛИДИРОВАННЫЙ БЮДЖЕТ РАЙОНА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9371" y="2935952"/>
            <a:ext cx="2726389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БЮДЖЕТ </a:t>
            </a:r>
          </a:p>
          <a:p>
            <a:pPr algn="ctr">
              <a:defRPr/>
            </a:pPr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РАЙОНА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03144" y="2935952"/>
            <a:ext cx="2571719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БЮДЖЕТ </a:t>
            </a:r>
          </a:p>
          <a:p>
            <a:pPr algn="ctr">
              <a:defRPr/>
            </a:pPr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ГОРОДА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72896" y="2936192"/>
            <a:ext cx="2933887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БЮДЖЕТЫ</a:t>
            </a:r>
          </a:p>
          <a:p>
            <a:pPr algn="ctr">
              <a:defRPr/>
            </a:pPr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СП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11680" y="4136281"/>
            <a:ext cx="8906257" cy="769441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4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4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4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ru-RU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авая фигурная скобка 10"/>
          <p:cNvSpPr/>
          <p:nvPr/>
        </p:nvSpPr>
        <p:spPr>
          <a:xfrm rot="5400000">
            <a:off x="6122981" y="1581675"/>
            <a:ext cx="532043" cy="7083553"/>
          </a:xfrm>
          <a:prstGeom prst="rightBrace">
            <a:avLst>
              <a:gd name="adj1" fmla="val 5059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 dirty="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95089" y="5469003"/>
            <a:ext cx="7344816" cy="92333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21 БЮДЖЕТ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6167497" y="2124533"/>
            <a:ext cx="512" cy="74692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3104871" y="2124533"/>
            <a:ext cx="1070889" cy="72839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8595360" y="2124533"/>
            <a:ext cx="726234" cy="70149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48958" y="6414539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2</a:t>
            </a:fld>
            <a:endParaRPr lang="ru-RU"/>
          </a:p>
        </p:txBody>
      </p:sp>
      <p:pic>
        <p:nvPicPr>
          <p:cNvPr id="18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4176" y="38530"/>
            <a:ext cx="854881" cy="99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9033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0065" y="120626"/>
            <a:ext cx="9236149" cy="806460"/>
          </a:xfrm>
          <a:noFill/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СОЦИАЛЬНО-КУЛЬТУРНАЯ СФЕРА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6325" y="4699411"/>
            <a:ext cx="9042743" cy="2013334"/>
          </a:xfrm>
          <a:effectLst/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Образование, спорт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Культура и кинематография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Бесплатное горячее питание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Компенсация родительской платы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Выплата детям сиротам 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опекунам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38801" y="2961503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defRPr/>
            </a:pPr>
            <a:endParaRPr lang="ru-RU" dirty="0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5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graphicFrame>
        <p:nvGraphicFramePr>
          <p:cNvPr id="9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4220823"/>
              </p:ext>
            </p:extLst>
          </p:nvPr>
        </p:nvGraphicFramePr>
        <p:xfrm>
          <a:off x="1611082" y="975699"/>
          <a:ext cx="9475132" cy="3751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9325494" y="6441313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20</a:t>
            </a:fld>
            <a:endParaRPr lang="ru-RU" dirty="0"/>
          </a:p>
        </p:txBody>
      </p:sp>
      <p:pic>
        <p:nvPicPr>
          <p:cNvPr id="14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3411" y="-19259"/>
            <a:ext cx="854889" cy="99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8739679" y="1181774"/>
            <a:ext cx="16579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19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>
              <a:defRPr/>
            </a:pPr>
            <a:endParaRPr>
              <a:solidFill>
                <a:prstClr val="black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1030749" y="1611237"/>
            <a:ext cx="10449097" cy="708763"/>
          </a:xfrm>
          <a:prstGeom prst="roundRect">
            <a:avLst/>
          </a:prstGeom>
          <a:solidFill>
            <a:srgbClr val="F5F9FD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Молодые специалисты </a:t>
            </a:r>
            <a:r>
              <a:rPr lang="ru-RU" sz="33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5 чел. по 100 </a:t>
            </a:r>
            <a:r>
              <a:rPr lang="ru-RU" sz="33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тыс.рублей</a:t>
            </a:r>
            <a:endParaRPr lang="ru-RU" sz="33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30749" y="2632680"/>
            <a:ext cx="10449097" cy="72519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3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Грантовая поддержка </a:t>
            </a:r>
            <a:r>
              <a:rPr lang="ru-RU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олимпиады </a:t>
            </a:r>
            <a:r>
              <a:rPr lang="ru-RU" sz="33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484 </a:t>
            </a:r>
            <a:r>
              <a:rPr lang="ru-RU" sz="33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тыс.рублей</a:t>
            </a:r>
            <a:endParaRPr lang="ru-RU" sz="3300" dirty="0">
              <a:solidFill>
                <a:prstClr val="black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30749" y="3735004"/>
            <a:ext cx="4089862" cy="64430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учеников</a:t>
            </a:r>
            <a:endParaRPr lang="ru-RU" sz="3400" dirty="0">
              <a:solidFill>
                <a:prstClr val="black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389955" y="3739206"/>
            <a:ext cx="4089890" cy="64430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учитель</a:t>
            </a:r>
            <a:endParaRPr lang="ru-RU" sz="3400" dirty="0">
              <a:solidFill>
                <a:prstClr val="black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030749" y="4756447"/>
            <a:ext cx="10449096" cy="75426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Грантовая поддержка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ЕГЭ 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390 </a:t>
            </a:r>
            <a:r>
              <a:rPr lang="ru-RU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тыс.рублей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013462" y="5804053"/>
            <a:ext cx="4089862" cy="64430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учеников</a:t>
            </a:r>
            <a:endParaRPr lang="ru-RU" sz="3400" dirty="0">
              <a:solidFill>
                <a:prstClr val="black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389983" y="5804053"/>
            <a:ext cx="4089862" cy="64430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учитель</a:t>
            </a:r>
            <a:endParaRPr lang="ru-RU" sz="3400" dirty="0">
              <a:solidFill>
                <a:prstClr val="black"/>
              </a:solidFill>
            </a:endParaRPr>
          </a:p>
        </p:txBody>
      </p:sp>
      <p:pic>
        <p:nvPicPr>
          <p:cNvPr id="16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7119" y="1"/>
            <a:ext cx="854881" cy="99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5" name="Прямая со стрелкой 34"/>
          <p:cNvCxnSpPr>
            <a:stCxn id="22" idx="2"/>
            <a:endCxn id="28" idx="0"/>
          </p:cNvCxnSpPr>
          <p:nvPr/>
        </p:nvCxnSpPr>
        <p:spPr>
          <a:xfrm>
            <a:off x="6255297" y="5510715"/>
            <a:ext cx="3179617" cy="29333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22" idx="2"/>
            <a:endCxn id="27" idx="0"/>
          </p:cNvCxnSpPr>
          <p:nvPr/>
        </p:nvCxnSpPr>
        <p:spPr>
          <a:xfrm flipH="1">
            <a:off x="3058393" y="5510715"/>
            <a:ext cx="3196904" cy="29333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11" idx="2"/>
            <a:endCxn id="12" idx="0"/>
          </p:cNvCxnSpPr>
          <p:nvPr/>
        </p:nvCxnSpPr>
        <p:spPr>
          <a:xfrm flipH="1">
            <a:off x="3075680" y="3357870"/>
            <a:ext cx="3179618" cy="37713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11" idx="2"/>
            <a:endCxn id="13" idx="0"/>
          </p:cNvCxnSpPr>
          <p:nvPr/>
        </p:nvCxnSpPr>
        <p:spPr>
          <a:xfrm>
            <a:off x="6255298" y="3357870"/>
            <a:ext cx="3179602" cy="38133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713891" y="220240"/>
            <a:ext cx="917955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НА 2026 ГОД – </a:t>
            </a:r>
          </a:p>
          <a:p>
            <a:pPr algn="ctr"/>
            <a:r>
              <a:rPr lang="ru-RU" sz="4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1 130 </a:t>
            </a: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МЛН.РУБЛЕЙ</a:t>
            </a:r>
            <a:endParaRPr lang="ru-RU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9884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0586" y="297702"/>
            <a:ext cx="9243237" cy="852704"/>
          </a:xfrm>
          <a:noFill/>
          <a:effectLst/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Общегосударственные вопросы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7814" y="1424763"/>
            <a:ext cx="10668000" cy="46674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sz="48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121 </a:t>
            </a:r>
            <a:r>
              <a:rPr lang="ru-RU" sz="4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главы и глав поселений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 Исполкома района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исполкомов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поселений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ЗАГС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Резервный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фонд</a:t>
            </a:r>
          </a:p>
          <a:p>
            <a:endParaRPr lang="ru-RU" dirty="0"/>
          </a:p>
        </p:txBody>
      </p:sp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9375370" y="6492875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22</a:t>
            </a:fld>
            <a:endParaRPr lang="ru-RU" sz="1000" dirty="0"/>
          </a:p>
        </p:txBody>
      </p:sp>
      <p:pic>
        <p:nvPicPr>
          <p:cNvPr id="14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8018" y="103480"/>
            <a:ext cx="854889" cy="99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543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7019" y="314304"/>
            <a:ext cx="8229600" cy="708688"/>
          </a:xfrm>
        </p:spPr>
        <p:txBody>
          <a:bodyPr>
            <a:normAutofit/>
          </a:bodyPr>
          <a:lstStyle/>
          <a:p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ОБОРОНА</a:t>
            </a:r>
            <a:endParaRPr lang="ru-RU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6735" y="1045093"/>
            <a:ext cx="11132393" cy="537847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</a:t>
            </a:r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по осуществлению первичного воинского учета в сельских поселениях района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52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</a:t>
            </a:r>
            <a:r>
              <a:rPr lang="ru-RU" sz="5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Содержание ЕДДС, ОПОП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пляжа</a:t>
            </a:r>
          </a:p>
        </p:txBody>
      </p:sp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9245929" y="6370219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23</a:t>
            </a:fld>
            <a:endParaRPr lang="ru-RU" sz="1000" dirty="0"/>
          </a:p>
        </p:txBody>
      </p:sp>
      <p:pic>
        <p:nvPicPr>
          <p:cNvPr id="14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8018" y="103480"/>
            <a:ext cx="854889" cy="99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390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0682" y="248521"/>
            <a:ext cx="8517820" cy="885550"/>
          </a:xfrm>
          <a:noFill/>
          <a:effectLst/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экономика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6706" y="1233377"/>
            <a:ext cx="11286438" cy="51316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116  млн</a:t>
            </a:r>
            <a:r>
              <a:rPr lang="ru-RU" sz="54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5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5400" b="1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скотомогильников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биотермических ям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по отлову собак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местного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Дорожный фонд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Возмещение по межпоселенческим маршрутам</a:t>
            </a:r>
            <a:endParaRPr lang="ru-RU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9350433" y="6395746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24</a:t>
            </a:fld>
            <a:endParaRPr lang="ru-RU" sz="1000" dirty="0"/>
          </a:p>
        </p:txBody>
      </p:sp>
      <p:pic>
        <p:nvPicPr>
          <p:cNvPr id="14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744" y="30376"/>
            <a:ext cx="854889" cy="99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27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3122" y="271966"/>
            <a:ext cx="9426388" cy="1199412"/>
          </a:xfrm>
          <a:noFill/>
          <a:ln>
            <a:noFill/>
          </a:ln>
          <a:effectLst/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ЖИЛИЩНО-КОММУНАЛЬНОЕ ХОЗЯЙСТВО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9891" y="1562405"/>
            <a:ext cx="11085662" cy="51125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 </a:t>
            </a:r>
            <a:r>
              <a:rPr lang="ru-RU" sz="54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</a:t>
            </a:r>
            <a:r>
              <a:rPr lang="ru-RU" sz="4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по уличному освещению</a:t>
            </a:r>
          </a:p>
          <a:p>
            <a:pPr marL="0" indent="0" algn="just">
              <a:buNone/>
            </a:pPr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Капитальный ремонт МКД</a:t>
            </a:r>
          </a:p>
          <a:p>
            <a:pPr marL="0" indent="0" algn="just">
              <a:buNone/>
            </a:pPr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Содержание бани</a:t>
            </a:r>
          </a:p>
          <a:p>
            <a:pPr marL="0" indent="0">
              <a:buNone/>
            </a:pPr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●Инвентаризация и переоценка жилого фонда</a:t>
            </a:r>
          </a:p>
          <a:p>
            <a:pPr marL="0" indent="0">
              <a:buNone/>
            </a:pPr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ru-RU" sz="3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Благоустройство (содержание кладбищ, парков, тракторов, видеонаблюдение и др.)</a:t>
            </a:r>
            <a:endParaRPr lang="ru-RU" sz="3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9258993" y="6389601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25</a:t>
            </a:fld>
            <a:endParaRPr lang="ru-RU" sz="1000" dirty="0"/>
          </a:p>
        </p:txBody>
      </p:sp>
      <p:pic>
        <p:nvPicPr>
          <p:cNvPr id="14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8018" y="103480"/>
            <a:ext cx="854889" cy="99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923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3034" y="139277"/>
            <a:ext cx="8229600" cy="1152128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ru-RU" sz="4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Межбюджетные трансферты</a:t>
            </a:r>
            <a:r>
              <a:rPr lang="ru-RU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0370" y="5444215"/>
            <a:ext cx="11032537" cy="1172986"/>
          </a:xfrm>
          <a:noFill/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anchor="ctr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поселениям на выравнивание уровня бюджетной обеспеченности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сбалансированность бюджетов</a:t>
            </a:r>
          </a:p>
        </p:txBody>
      </p:sp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graphicFrame>
        <p:nvGraphicFramePr>
          <p:cNvPr id="7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6467656"/>
              </p:ext>
            </p:extLst>
          </p:nvPr>
        </p:nvGraphicFramePr>
        <p:xfrm>
          <a:off x="1722024" y="1259141"/>
          <a:ext cx="9555993" cy="3962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9325495" y="6404142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26</a:t>
            </a:fld>
            <a:endParaRPr lang="ru-RU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7335161" y="3040494"/>
            <a:ext cx="1191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+115%</a:t>
            </a:r>
          </a:p>
        </p:txBody>
      </p:sp>
      <p:pic>
        <p:nvPicPr>
          <p:cNvPr id="17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8018" y="103480"/>
            <a:ext cx="854889" cy="99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0226771" y="1190498"/>
            <a:ext cx="16579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51917" y="3117301"/>
            <a:ext cx="11498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sz="2400" dirty="0"/>
              <a:t>+117%</a:t>
            </a:r>
          </a:p>
        </p:txBody>
      </p:sp>
    </p:spTree>
    <p:extLst>
      <p:ext uri="{BB962C8B-B14F-4D97-AF65-F5344CB8AC3E}">
        <p14:creationId xmlns:p14="http://schemas.microsoft.com/office/powerpoint/2010/main" val="421759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0917" y="184038"/>
            <a:ext cx="10037366" cy="1588600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Параметры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консолидированного бюджета 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района </a:t>
            </a:r>
            <a:endParaRPr lang="ru-RU" sz="4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393624" y="1402468"/>
            <a:ext cx="16548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  <a:endParaRPr lang="ru-RU" sz="2800" dirty="0">
              <a:solidFill>
                <a:prstClr val="white"/>
              </a:solidFill>
              <a:latin typeface="Trebuchet MS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608563"/>
              </p:ext>
            </p:extLst>
          </p:nvPr>
        </p:nvGraphicFramePr>
        <p:xfrm>
          <a:off x="1270219" y="1925688"/>
          <a:ext cx="10397241" cy="428669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4657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513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977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823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052300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БЮДЖЕТ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 год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2027 год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2028 год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74351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4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770</a:t>
                      </a:r>
                      <a:endParaRPr lang="ru-RU" sz="4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1 905</a:t>
                      </a:r>
                      <a:endParaRPr lang="ru-RU" sz="4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2 041</a:t>
                      </a:r>
                      <a:endParaRPr lang="ru-RU" sz="4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02053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1 770</a:t>
                      </a:r>
                      <a:endParaRPr kumimoji="0" lang="ru-RU" sz="4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1 905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2 041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57989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4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4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4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300556" y="6370700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27</a:t>
            </a:fld>
            <a:endParaRPr lang="ru-RU" sz="10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83234" y="30988"/>
            <a:ext cx="853514" cy="99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703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54628" y="2275561"/>
            <a:ext cx="107419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7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28</a:t>
            </a:fld>
            <a:endParaRPr lang="ru-RU"/>
          </a:p>
        </p:txBody>
      </p:sp>
      <p:pic>
        <p:nvPicPr>
          <p:cNvPr id="10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8018" y="103480"/>
            <a:ext cx="854889" cy="99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1775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1420916" y="285427"/>
            <a:ext cx="9350715" cy="1429812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Консолидированный бюджет </a:t>
            </a:r>
          </a:p>
          <a:p>
            <a:pPr algn="ctr">
              <a:defRPr/>
            </a:pPr>
            <a:r>
              <a:rPr lang="ru-RU" sz="6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6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770 </a:t>
            </a:r>
            <a:r>
              <a:rPr lang="ru-RU" sz="6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 </a:t>
            </a:r>
            <a:r>
              <a:rPr lang="ru-RU" sz="6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770</a:t>
            </a:r>
            <a:endParaRPr lang="ru-RU" sz="6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597902"/>
              </p:ext>
            </p:extLst>
          </p:nvPr>
        </p:nvGraphicFramePr>
        <p:xfrm>
          <a:off x="1420916" y="4503235"/>
          <a:ext cx="9753051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5101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510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2510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63572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 города</a:t>
                      </a:r>
                    </a:p>
                    <a:p>
                      <a:pPr algn="ctr"/>
                      <a:endParaRPr lang="ru-RU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4800" b="1" u="non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ru-RU" sz="4800" b="1" u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4800" b="1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 района</a:t>
                      </a:r>
                    </a:p>
                    <a:p>
                      <a:pPr algn="ctr"/>
                      <a:endPara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4800" b="1" u="non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1 809</a:t>
                      </a:r>
                      <a:endParaRPr lang="ru-RU" sz="4800" b="1" u="non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Бюджеты</a:t>
                      </a:r>
                    </a:p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ru-RU" sz="3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</a:t>
                      </a:r>
                    </a:p>
                    <a:p>
                      <a:pPr algn="ctr"/>
                      <a:endParaRPr lang="ru-RU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4800" b="1" u="non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lang="ru-RU" sz="4800" b="1" u="non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194546" y="2232863"/>
            <a:ext cx="7998525" cy="126188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7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= Расходы</a:t>
            </a:r>
          </a:p>
          <a:p>
            <a:pPr algn="ctr">
              <a:defRPr/>
            </a:pPr>
            <a:endParaRPr lang="ru-RU" sz="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506758" y="1410789"/>
            <a:ext cx="19232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</a:t>
            </a: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9133564" y="3644511"/>
            <a:ext cx="483284" cy="7795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3158668" y="3748143"/>
            <a:ext cx="621303" cy="7306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Стрелка вниз 40"/>
          <p:cNvSpPr/>
          <p:nvPr/>
        </p:nvSpPr>
        <p:spPr>
          <a:xfrm>
            <a:off x="6096272" y="3723685"/>
            <a:ext cx="484632" cy="755092"/>
          </a:xfrm>
          <a:prstGeom prst="downArrow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62197" y="6436947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3</a:t>
            </a:fld>
            <a:endParaRPr lang="ru-RU"/>
          </a:p>
        </p:txBody>
      </p:sp>
      <p:pic>
        <p:nvPicPr>
          <p:cNvPr id="18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4176" y="38530"/>
            <a:ext cx="854881" cy="99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167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7459" y="339953"/>
            <a:ext cx="9206225" cy="852704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на 2026 </a:t>
            </a:r>
            <a:r>
              <a:rPr lang="ru-RU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5603157"/>
              </p:ext>
            </p:extLst>
          </p:nvPr>
        </p:nvGraphicFramePr>
        <p:xfrm>
          <a:off x="1419811" y="1361959"/>
          <a:ext cx="10041519" cy="5144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12" name="TextBox 1"/>
          <p:cNvSpPr txBox="1"/>
          <p:nvPr/>
        </p:nvSpPr>
        <p:spPr>
          <a:xfrm>
            <a:off x="7422018" y="2709156"/>
            <a:ext cx="1179545" cy="59536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+268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127067" y="6401117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4</a:t>
            </a:fld>
            <a:endParaRPr lang="ru-RU" dirty="0"/>
          </a:p>
        </p:txBody>
      </p:sp>
      <p:sp>
        <p:nvSpPr>
          <p:cNvPr id="16" name="Стрелка вправо 15"/>
          <p:cNvSpPr/>
          <p:nvPr/>
        </p:nvSpPr>
        <p:spPr>
          <a:xfrm rot="19994528">
            <a:off x="3722797" y="4210219"/>
            <a:ext cx="2178991" cy="13036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17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7851" y="92149"/>
            <a:ext cx="854881" cy="99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15163" y="1417674"/>
            <a:ext cx="1956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 rot="19994528">
            <a:off x="6774341" y="3568723"/>
            <a:ext cx="2178991" cy="13036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34680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7269" y="313492"/>
            <a:ext cx="8112800" cy="792088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2026 гг. 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122191"/>
              </p:ext>
            </p:extLst>
          </p:nvPr>
        </p:nvGraphicFramePr>
        <p:xfrm>
          <a:off x="916355" y="1487118"/>
          <a:ext cx="11067382" cy="4921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544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081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38788">
                  <a:extLst>
                    <a:ext uri="{9D8B030D-6E8A-4147-A177-3AD203B41FA5}">
                      <a16:colId xmlns="" xmlns:a16="http://schemas.microsoft.com/office/drawing/2014/main" val="4014808216"/>
                    </a:ext>
                  </a:extLst>
                </a:gridCol>
                <a:gridCol w="1121664">
                  <a:extLst>
                    <a:ext uri="{9D8B030D-6E8A-4147-A177-3AD203B41FA5}">
                      <a16:colId xmlns="" xmlns:a16="http://schemas.microsoft.com/office/drawing/2014/main" val="1694600253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1322139286"/>
                    </a:ext>
                  </a:extLst>
                </a:gridCol>
                <a:gridCol w="1304544">
                  <a:extLst>
                    <a:ext uri="{9D8B030D-6E8A-4147-A177-3AD203B41FA5}">
                      <a16:colId xmlns="" xmlns:a16="http://schemas.microsoft.com/office/drawing/2014/main" val="948387053"/>
                    </a:ext>
                  </a:extLst>
                </a:gridCol>
                <a:gridCol w="116840">
                  <a:extLst>
                    <a:ext uri="{9D8B030D-6E8A-4147-A177-3AD203B41FA5}">
                      <a16:colId xmlns="" xmlns:a16="http://schemas.microsoft.com/office/drawing/2014/main" val="3428206220"/>
                    </a:ext>
                  </a:extLst>
                </a:gridCol>
                <a:gridCol w="1395133">
                  <a:extLst>
                    <a:ext uri="{9D8B030D-6E8A-4147-A177-3AD203B41FA5}">
                      <a16:colId xmlns="" xmlns:a16="http://schemas.microsoft.com/office/drawing/2014/main" val="1289231819"/>
                    </a:ext>
                  </a:extLst>
                </a:gridCol>
              </a:tblGrid>
              <a:tr h="1133834"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 год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 год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Отклонение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89068"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None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Консолидированный бюджет района, всего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1 502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1 770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3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+268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118%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6763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Доля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30777"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None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Собственные доходы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3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+171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137%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30777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Дотации, субсидии,            субвенции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1 035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3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1 132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+97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109%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415551" y="988626"/>
            <a:ext cx="1568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</a:t>
            </a:r>
          </a:p>
        </p:txBody>
      </p:sp>
      <p:sp>
        <p:nvSpPr>
          <p:cNvPr id="6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240537" y="6383609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5</a:t>
            </a:fld>
            <a:endParaRPr lang="ru-RU" dirty="0"/>
          </a:p>
        </p:txBody>
      </p:sp>
      <p:pic>
        <p:nvPicPr>
          <p:cNvPr id="12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7119" y="1"/>
            <a:ext cx="854881" cy="99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1124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0160738"/>
              </p:ext>
            </p:extLst>
          </p:nvPr>
        </p:nvGraphicFramePr>
        <p:xfrm>
          <a:off x="652335" y="796811"/>
          <a:ext cx="11308294" cy="5847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17429" y="6353984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6</a:t>
            </a:fld>
            <a:endParaRPr lang="ru-RU" dirty="0"/>
          </a:p>
        </p:txBody>
      </p:sp>
      <p:sp>
        <p:nvSpPr>
          <p:cNvPr id="6" name="Заголовок 1"/>
          <p:cNvSpPr>
            <a:spLocks noGrp="1"/>
          </p:cNvSpPr>
          <p:nvPr/>
        </p:nvSpPr>
        <p:spPr>
          <a:xfrm>
            <a:off x="1154851" y="184038"/>
            <a:ext cx="10577601" cy="11230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СОБСТВЕННЫХ  ДОХОДОВ </a:t>
            </a: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2026 ГОД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6717" y="92149"/>
            <a:ext cx="856016" cy="99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6667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8928" y="53291"/>
            <a:ext cx="10286363" cy="130621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СОБСТВЕННЫЕ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98424" y="1259423"/>
            <a:ext cx="1370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graphicFrame>
        <p:nvGraphicFramePr>
          <p:cNvPr id="9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0189522"/>
              </p:ext>
            </p:extLst>
          </p:nvPr>
        </p:nvGraphicFramePr>
        <p:xfrm>
          <a:off x="826083" y="1655804"/>
          <a:ext cx="10965537" cy="4455681"/>
        </p:xfrm>
        <a:graphic>
          <a:graphicData uri="http://schemas.openxmlformats.org/drawingml/2006/table">
            <a:tbl>
              <a:tblPr firstRow="1" bandRow="1"/>
              <a:tblGrid>
                <a:gridCol w="37497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6729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688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6729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3943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7294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8078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2024г.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2025г.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2026г.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РОСТ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- СНИЖЕНИЕ </a:t>
                      </a:r>
                    </a:p>
                    <a:p>
                      <a:pPr algn="ctr"/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2025г.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796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СОБСТВЕННЫЕ ДОХОДЫ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tt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467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tt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638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tt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+171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137%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07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44781636"/>
                  </a:ext>
                </a:extLst>
              </a:tr>
              <a:tr h="421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НДФЛ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292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tt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340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tt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485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tt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+145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143%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93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УСН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tt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tt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tt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136%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581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ГОСПОШЛИНА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300%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35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НАЛОГ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25,6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+2,7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111%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ЕСХН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+2,3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867%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227387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НЕНАЛОГОВЫЕ ДОХОДЫ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107%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25318822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50185" y="6492876"/>
            <a:ext cx="2661459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7</a:t>
            </a:fld>
            <a:endParaRPr lang="ru-RU" dirty="0"/>
          </a:p>
        </p:txBody>
      </p:sp>
      <p:pic>
        <p:nvPicPr>
          <p:cNvPr id="12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7851" y="92149"/>
            <a:ext cx="854881" cy="99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920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4466" y="78836"/>
            <a:ext cx="9130410" cy="1009536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по  НДФЛ на 2026 год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4576390"/>
              </p:ext>
            </p:extLst>
          </p:nvPr>
        </p:nvGraphicFramePr>
        <p:xfrm>
          <a:off x="1070169" y="1087075"/>
          <a:ext cx="10907605" cy="5723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8" name="TextBox 1"/>
          <p:cNvSpPr txBox="1"/>
          <p:nvPr/>
        </p:nvSpPr>
        <p:spPr>
          <a:xfrm>
            <a:off x="5449082" y="2966077"/>
            <a:ext cx="842999" cy="310962"/>
          </a:xfrm>
          <a:prstGeom prst="rect">
            <a:avLst/>
          </a:prstGeom>
        </p:spPr>
        <p:txBody>
          <a:bodyPr vertOverflow="clip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8877100" y="1802357"/>
            <a:ext cx="1045215" cy="31096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399708" y="6483187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8</a:t>
            </a:fld>
            <a:endParaRPr lang="ru-RU" dirty="0"/>
          </a:p>
        </p:txBody>
      </p:sp>
      <p:pic>
        <p:nvPicPr>
          <p:cNvPr id="13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6717" y="92149"/>
            <a:ext cx="856016" cy="99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767225" y="1335024"/>
            <a:ext cx="31809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22 440 руб.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2938204" y="1503254"/>
            <a:ext cx="1048147" cy="324392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4024480" y="1373063"/>
            <a:ext cx="22109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27 093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59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89" y="42997"/>
            <a:ext cx="513513" cy="68763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245929" y="6376478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9</a:t>
            </a:fld>
            <a:endParaRPr lang="ru-RU" sz="1000" dirty="0"/>
          </a:p>
        </p:txBody>
      </p:sp>
      <p:graphicFrame>
        <p:nvGraphicFramePr>
          <p:cNvPr id="7" name="Объект 7"/>
          <p:cNvGraphicFramePr>
            <a:graphicFrameLocks/>
          </p:cNvGraphicFramePr>
          <p:nvPr>
            <p:extLst/>
          </p:nvPr>
        </p:nvGraphicFramePr>
        <p:xfrm>
          <a:off x="1103618" y="599384"/>
          <a:ext cx="10747792" cy="5694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743914" y="141919"/>
            <a:ext cx="94442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Среднемесячная заработная плата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 бюджетной сферы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708569" y="1527350"/>
            <a:ext cx="11081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руб.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4" descr="https://detskiysadv2.02edu.ru/upload/iblock/3de/zatwi86idjb8f23rcefjqjran9cwcksy/%D0%9B%D0%BE%D0%B3%D0%BE%2080%20%D0%BB%D0%B5%D1%8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7119" y="1"/>
            <a:ext cx="854881" cy="99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50734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4281</TotalTime>
  <Words>976</Words>
  <Application>Microsoft Office PowerPoint</Application>
  <PresentationFormat>Широкоэкранный</PresentationFormat>
  <Paragraphs>373</Paragraphs>
  <Slides>28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Constantia</vt:lpstr>
      <vt:lpstr>Times New Roman</vt:lpstr>
      <vt:lpstr>Trebuchet MS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БЮДЖЕТ на 2026 год</vt:lpstr>
      <vt:lpstr>БЮДЖЕТ 2025 – 2026 гг. </vt:lpstr>
      <vt:lpstr>Презентация PowerPoint</vt:lpstr>
      <vt:lpstr>СОБСТВЕННЫЕ ДОХОДЫ  БЮДЖЕТА</vt:lpstr>
      <vt:lpstr>План по  НДФЛ на 2026 год</vt:lpstr>
      <vt:lpstr>Презентация PowerPoint</vt:lpstr>
      <vt:lpstr>Презентация PowerPoint</vt:lpstr>
      <vt:lpstr>Презентация PowerPoint</vt:lpstr>
      <vt:lpstr>НЕНАЛОГОВЫЕ   ДОХОДЫ</vt:lpstr>
      <vt:lpstr>Презентация PowerPoint</vt:lpstr>
      <vt:lpstr>Собираемость имущественных налогов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 БЮДЖЕТА ПО ВИДАМ РАСХОДОВ</vt:lpstr>
      <vt:lpstr>СОЦИАЛЬНО-КУЛЬТУРНАЯ СФЕРА</vt:lpstr>
      <vt:lpstr>Презентация PowerPoint</vt:lpstr>
      <vt:lpstr>Общегосударственные вопросы</vt:lpstr>
      <vt:lpstr>НАЦИОНАЛЬНАЯ ОБОРОНА</vt:lpstr>
      <vt:lpstr>Национальная экономика</vt:lpstr>
      <vt:lpstr>ЖИЛИЩНО-КОММУНАЛЬНОЕ ХОЗЯЙСТВО</vt:lpstr>
      <vt:lpstr> Межбюджетные трансферты </vt:lpstr>
      <vt:lpstr>Параметры консолидированного бюджета района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Баскова</dc:creator>
  <cp:lastModifiedBy>Ландыш Кондратьева</cp:lastModifiedBy>
  <cp:revision>356</cp:revision>
  <cp:lastPrinted>2023-12-12T12:28:33Z</cp:lastPrinted>
  <dcterms:created xsi:type="dcterms:W3CDTF">2023-02-03T05:31:53Z</dcterms:created>
  <dcterms:modified xsi:type="dcterms:W3CDTF">2025-12-12T10:52:30Z</dcterms:modified>
</cp:coreProperties>
</file>