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charts/chart10.xml" ContentType="application/vnd.openxmlformats-officedocument.drawingml.chart+xml"/>
  <Override PartName="/ppt/drawings/drawing9.xml" ContentType="application/vnd.openxmlformats-officedocument.drawingml.chartshapes+xml"/>
  <Override PartName="/ppt/charts/chart11.xml" ContentType="application/vnd.openxmlformats-officedocument.drawingml.chart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9" r:id="rId2"/>
    <p:sldId id="304" r:id="rId3"/>
    <p:sldId id="305" r:id="rId4"/>
    <p:sldId id="306" r:id="rId5"/>
    <p:sldId id="307" r:id="rId6"/>
    <p:sldId id="309" r:id="rId7"/>
    <p:sldId id="308" r:id="rId8"/>
    <p:sldId id="330" r:id="rId9"/>
    <p:sldId id="337" r:id="rId10"/>
    <p:sldId id="311" r:id="rId11"/>
    <p:sldId id="333" r:id="rId12"/>
    <p:sldId id="313" r:id="rId13"/>
    <p:sldId id="332" r:id="rId14"/>
    <p:sldId id="338" r:id="rId15"/>
    <p:sldId id="334" r:id="rId16"/>
    <p:sldId id="335" r:id="rId17"/>
    <p:sldId id="317" r:id="rId18"/>
    <p:sldId id="318" r:id="rId19"/>
    <p:sldId id="336" r:id="rId20"/>
    <p:sldId id="324" r:id="rId21"/>
    <p:sldId id="320" r:id="rId22"/>
    <p:sldId id="321" r:id="rId23"/>
    <p:sldId id="322" r:id="rId24"/>
    <p:sldId id="323" r:id="rId25"/>
    <p:sldId id="325" r:id="rId26"/>
    <p:sldId id="326" r:id="rId27"/>
    <p:sldId id="288" r:id="rId28"/>
  </p:sldIdLst>
  <p:sldSz cx="12192000" cy="6858000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z-fbp" initials="m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9FF"/>
    <a:srgbClr val="CC3300"/>
    <a:srgbClr val="067C06"/>
    <a:srgbClr val="00823B"/>
    <a:srgbClr val="81DEFF"/>
    <a:srgbClr val="65D7FF"/>
    <a:srgbClr val="A2D668"/>
    <a:srgbClr val="FF4747"/>
    <a:srgbClr val="FF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_____Microsoft_Excel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_____Microsoft_Excel10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9.5216847498144673E-4"/>
          <c:y val="1.326594673396899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1328708228620238E-2"/>
          <c:y val="0.101576230228471"/>
          <c:w val="0.92715514727325754"/>
          <c:h val="0.71296706160721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5432098765432098E-3"/>
                  <c:y val="-1.5211344805475574E-3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1 194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0F-4FBC-82C2-760CE72865E2}"/>
                </c:ext>
              </c:extLst>
            </c:dLbl>
            <c:dLbl>
              <c:idx val="1"/>
              <c:layout>
                <c:manualLayout>
                  <c:x val="5.658370848008886E-17"/>
                  <c:y val="-9.0090240868956634E-3"/>
                </c:manualLayout>
              </c:layout>
              <c:tx>
                <c:rich>
                  <a:bodyPr/>
                  <a:lstStyle/>
                  <a:p>
                    <a:r>
                      <a:rPr lang="en-US" sz="40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rPr>
                      <a:t>1 318</a:t>
                    </a:r>
                    <a:endParaRPr lang="en-US" sz="4000" b="1" dirty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E35-4DAD-AE11-03B428289D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1194</c:v>
                </c:pt>
                <c:pt idx="1">
                  <c:v>1318</c:v>
                </c:pt>
                <c:pt idx="2">
                  <c:v>1502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35-4DAD-AE11-03B428289D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970379824"/>
        <c:axId val="-970378192"/>
      </c:barChart>
      <c:catAx>
        <c:axId val="-97037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4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970378192"/>
        <c:crosses val="autoZero"/>
        <c:auto val="1"/>
        <c:lblAlgn val="ctr"/>
        <c:lblOffset val="100"/>
        <c:noMultiLvlLbl val="0"/>
      </c:catAx>
      <c:valAx>
        <c:axId val="-970378192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one"/>
        <c:crossAx val="-97037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44977647150442E-2"/>
          <c:y val="8.6553391352396734E-3"/>
          <c:w val="0.92715514727325754"/>
          <c:h val="0.71296706160721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rgbClr val="A2D668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970</c:v>
                </c:pt>
                <c:pt idx="1">
                  <c:v>1087</c:v>
                </c:pt>
                <c:pt idx="2">
                  <c:v>1244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0B-473C-8B9E-577FA81B7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886649712"/>
        <c:axId val="-886646448"/>
      </c:barChart>
      <c:catAx>
        <c:axId val="-88664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86646448"/>
        <c:crosses val="autoZero"/>
        <c:auto val="1"/>
        <c:lblAlgn val="ctr"/>
        <c:lblOffset val="100"/>
        <c:noMultiLvlLbl val="0"/>
      </c:catAx>
      <c:valAx>
        <c:axId val="-886646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886649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844977647150442E-2"/>
          <c:y val="1.6377952755905511E-3"/>
          <c:w val="0.92715514727325754"/>
          <c:h val="0.71296706160721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СОБСТВЕННЫЕ ДОХОДЫ</c:v>
                </c:pt>
              </c:strCache>
            </c:strRef>
          </c:tx>
          <c:spPr>
            <a:solidFill>
              <a:srgbClr val="81DEFF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94</c:v>
                </c:pt>
                <c:pt idx="2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9E-4E14-8930-3A72E06D6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886654064"/>
        <c:axId val="-886654608"/>
      </c:barChart>
      <c:catAx>
        <c:axId val="-886654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86654608"/>
        <c:crosses val="autoZero"/>
        <c:auto val="1"/>
        <c:lblAlgn val="ctr"/>
        <c:lblOffset val="100"/>
        <c:noMultiLvlLbl val="0"/>
      </c:catAx>
      <c:valAx>
        <c:axId val="-8866546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-886654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3193591426071745"/>
          <c:y val="0.3747185248153429"/>
          <c:w val="0.66681277340332457"/>
          <c:h val="0.615006449488434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исполнения консолидированного бюджета за 10 месяцев 2019 года</c:v>
                </c:pt>
              </c:strCache>
            </c:strRef>
          </c:tx>
          <c:explosion val="31"/>
          <c:dPt>
            <c:idx val="0"/>
            <c:bubble3D val="0"/>
            <c:explosion val="38"/>
            <c:spPr>
              <a:solidFill>
                <a:srgbClr val="2FFF7E"/>
              </a:solidFill>
            </c:spPr>
            <c:extLst>
              <c:ext xmlns:c16="http://schemas.microsoft.com/office/drawing/2014/chart" uri="{C3380CC4-5D6E-409C-BE32-E72D297353CC}">
                <c16:uniqueId val="{00000000-24BA-44E0-B6AB-6D5DCA9F111D}"/>
              </c:ext>
            </c:extLst>
          </c:dPt>
          <c:dPt>
            <c:idx val="1"/>
            <c:bubble3D val="0"/>
            <c:spPr>
              <a:solidFill>
                <a:srgbClr val="0000CC"/>
              </a:solidFill>
            </c:spPr>
            <c:extLst>
              <c:ext xmlns:c16="http://schemas.microsoft.com/office/drawing/2014/chart" uri="{C3380CC4-5D6E-409C-BE32-E72D297353CC}">
                <c16:uniqueId val="{00000001-24BA-44E0-B6AB-6D5DCA9F111D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2-24BA-44E0-B6AB-6D5DCA9F111D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24BA-44E0-B6AB-6D5DCA9F111D}"/>
              </c:ext>
            </c:extLst>
          </c:dPt>
          <c:dPt>
            <c:idx val="5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4-24BA-44E0-B6AB-6D5DCA9F111D}"/>
              </c:ext>
            </c:extLst>
          </c:dPt>
          <c:dLbls>
            <c:dLbl>
              <c:idx val="0"/>
              <c:layout>
                <c:manualLayout>
                  <c:x val="-0.14319973408099618"/>
                  <c:y val="-0.11446744767824533"/>
                </c:manualLayout>
              </c:layout>
              <c:tx>
                <c:rich>
                  <a:bodyPr/>
                  <a:lstStyle/>
                  <a:p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НДФЛ</a:t>
                    </a:r>
                    <a:r>
                      <a: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
</a:t>
                    </a:r>
                    <a:r>
                      <a:rPr lang="ru-RU" sz="3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73%</a:t>
                    </a:r>
                    <a:endParaRPr lang="ru-RU" sz="32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4BA-44E0-B6AB-6D5DCA9F111D}"/>
                </c:ext>
              </c:extLst>
            </c:dLbl>
            <c:dLbl>
              <c:idx val="1"/>
              <c:layout>
                <c:manualLayout>
                  <c:x val="-8.8847769028871371E-2"/>
                  <c:y val="0.13073399492958665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Земельный налог  5</a:t>
                    </a: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>
                <a:noFill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41666666666667"/>
                      <c:h val="0.182500537156744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4BA-44E0-B6AB-6D5DCA9F111D}"/>
                </c:ext>
              </c:extLst>
            </c:dLbl>
            <c:dLbl>
              <c:idx val="2"/>
              <c:layout>
                <c:manualLayout>
                  <c:x val="-0.2003844050743657"/>
                  <c:y val="2.7578689949105409E-2"/>
                </c:manualLayout>
              </c:layout>
              <c:tx>
                <c:rich>
                  <a:bodyPr/>
                  <a:lstStyle/>
                  <a:p>
                    <a:pPr>
                      <a:defRPr sz="2800" b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Налоги на совокупный доход 5</a:t>
                    </a:r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94444444444445"/>
                      <c:h val="0.241501343360836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D2A1-4EB5-936F-A3CEFA64301F}"/>
                </c:ext>
              </c:extLst>
            </c:dLbl>
            <c:dLbl>
              <c:idx val="3"/>
              <c:layout>
                <c:manualLayout>
                  <c:x val="-0.20822604986876642"/>
                  <c:y val="-0.11215500936723445"/>
                </c:manualLayout>
              </c:layout>
              <c:tx>
                <c:rich>
                  <a:bodyPr/>
                  <a:lstStyle/>
                  <a:p>
                    <a:r>
                      <a: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Неналоговые</a:t>
                    </a:r>
                    <a:r>
                      <a:rPr lang="ru-RU" sz="28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доходы  7%</a:t>
                    </a:r>
                    <a:endParaRPr lang="ru-RU" sz="28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25688976377952"/>
                      <c:h val="0.182500537156744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24BA-44E0-B6AB-6D5DCA9F111D}"/>
                </c:ext>
              </c:extLst>
            </c:dLbl>
            <c:dLbl>
              <c:idx val="4"/>
              <c:layout>
                <c:manualLayout>
                  <c:x val="-5.2986767279090116E-2"/>
                  <c:y val="-0.14985237388649103"/>
                </c:manualLayout>
              </c:layout>
              <c:tx>
                <c:rich>
                  <a:bodyPr/>
                  <a:lstStyle/>
                  <a:p>
                    <a:pPr>
                      <a:defRPr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Акциз</a:t>
                    </a:r>
                    <a:b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</a:b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7%</a:t>
                    </a:r>
                    <a:endParaRPr lang="ru-RU" sz="2800" dirty="0">
                      <a:solidFill>
                        <a:schemeClr val="tx1"/>
                      </a:solidFill>
                      <a:effectLst/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BA-44E0-B6AB-6D5DCA9F111D}"/>
                </c:ext>
              </c:extLst>
            </c:dLbl>
            <c:dLbl>
              <c:idx val="5"/>
              <c:layout>
                <c:manualLayout>
                  <c:x val="0.16044728783902013"/>
                  <c:y val="-6.1331972680547076E-2"/>
                </c:manualLayout>
              </c:layout>
              <c:tx>
                <c:rich>
                  <a:bodyPr/>
                  <a:lstStyle/>
                  <a:p>
                    <a:r>
                      <a:rPr lang="ru-RU" sz="2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Налог на имущество 2%</a:t>
                    </a:r>
                    <a:endParaRPr lang="ru-RU" sz="2400" b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BA-44E0-B6AB-6D5DCA9F111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AEB-4B1B-8123-0C5965848766}"/>
                </c:ext>
              </c:extLst>
            </c:dLbl>
            <c:dLbl>
              <c:idx val="7"/>
              <c:layout>
                <c:manualLayout>
                  <c:x val="0.17931743549712542"/>
                  <c:y val="2.5281281026725142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28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ru-RU" sz="280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ru-RU" sz="2800" dirty="0" smtClean="0">
                        <a:solidFill>
                          <a:schemeClr val="tx1"/>
                        </a:solidFill>
                      </a:rPr>
                      <a:t>Н</a:t>
                    </a: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алог на имущество</a:t>
                    </a:r>
                    <a:b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</a:br>
                    <a:r>
                      <a:rPr lang="ru-RU" sz="2800" b="1" i="0" baseline="0" dirty="0" smtClean="0">
                        <a:solidFill>
                          <a:schemeClr val="tx1"/>
                        </a:solidFill>
                        <a:effectLst/>
                      </a:rPr>
                      <a:t>3%</a:t>
                    </a:r>
                    <a:endParaRPr lang="ru-RU" sz="2800" dirty="0" smtClean="0">
                      <a:solidFill>
                        <a:schemeClr val="tx1"/>
                      </a:solidFill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28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endParaRPr lang="ru-RU" sz="2800" dirty="0">
                      <a:solidFill>
                        <a:schemeClr val="tx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4BA-44E0-B6AB-6D5DCA9F11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25400">
                  <a:solidFill>
                    <a:schemeClr val="tx1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6"/>
                <c:pt idx="0">
                  <c:v>НДФЛ</c:v>
                </c:pt>
                <c:pt idx="1">
                  <c:v>Акциз</c:v>
                </c:pt>
                <c:pt idx="2">
                  <c:v>Налог на совокупный доход</c:v>
                </c:pt>
                <c:pt idx="3">
                  <c:v>неналоговые доходы</c:v>
                </c:pt>
                <c:pt idx="4">
                  <c:v>Земельный налог</c:v>
                </c:pt>
                <c:pt idx="5">
                  <c:v>Налог на имущество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73</c:v>
                </c:pt>
                <c:pt idx="1">
                  <c:v>7</c:v>
                </c:pt>
                <c:pt idx="2">
                  <c:v>5</c:v>
                </c:pt>
                <c:pt idx="3">
                  <c:v>7</c:v>
                </c:pt>
                <c:pt idx="4">
                  <c:v>5</c:v>
                </c:pt>
                <c:pt idx="5">
                  <c:v>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4BA-44E0-B6AB-6D5DCA9F111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  <a:effectLst>
      <a:glow rad="12700">
        <a:schemeClr val="accent1">
          <a:alpha val="45000"/>
        </a:schemeClr>
      </a:glow>
      <a:outerShdw blurRad="57150" dist="38100" dir="5400000" algn="ctr" rotWithShape="0">
        <a:schemeClr val="accent3">
          <a:alpha val="48000"/>
        </a:schemeClr>
      </a:outerShdw>
    </a:effectLst>
    <a:scene3d>
      <a:camera prst="orthographicFront"/>
      <a:lightRig rig="glow" dir="tl">
        <a:rot lat="0" lon="0" rev="900000"/>
      </a:lightRig>
    </a:scene3d>
    <a:sp3d prstMaterial="powder">
      <a:bevelT w="25400" h="381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497704059181953E-2"/>
          <c:y val="2.0487432678659687E-2"/>
          <c:w val="0.9246400902785703"/>
          <c:h val="0.80306241436542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0.20824413618673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959-4781-B050-BF6FCF29BB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229</c:v>
                </c:pt>
                <c:pt idx="1">
                  <c:v>292</c:v>
                </c:pt>
                <c:pt idx="2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2A-4031-B8DB-2EF282E5164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3149243918474929E-3"/>
                  <c:y val="0.2178724381736182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959-4781-B050-BF6FCF29BBEE}"/>
                </c:ext>
              </c:extLst>
            </c:dLbl>
            <c:dLbl>
              <c:idx val="1"/>
              <c:layout>
                <c:manualLayout>
                  <c:x val="0"/>
                  <c:y val="0.18406876953371548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400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959-4781-B050-BF6FCF29BBE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E4-40F0-A8BD-44F4F4A454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296</c:v>
                </c:pt>
                <c:pt idx="1">
                  <c:v>400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2A-4031-B8DB-2EF282E516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970374928"/>
        <c:axId val="-970367312"/>
      </c:barChart>
      <c:catAx>
        <c:axId val="-9703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970367312"/>
        <c:crosses val="autoZero"/>
        <c:auto val="1"/>
        <c:lblAlgn val="ctr"/>
        <c:lblOffset val="100"/>
        <c:noMultiLvlLbl val="0"/>
      </c:catAx>
      <c:valAx>
        <c:axId val="-970367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97037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274964150191285"/>
          <c:y val="0.94115623313191277"/>
          <c:w val="0.15055594382063189"/>
          <c:h val="5.66202214126026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53750798303504E-2"/>
          <c:y val="0.14386501043281605"/>
          <c:w val="0.94145234667734545"/>
          <c:h val="0.7115373891708024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6DAF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1.1816380517970576E-3"/>
                  <c:y val="0.15600475312676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A7-4A85-9253-B8E373371202}"/>
                </c:ext>
              </c:extLst>
            </c:dLbl>
            <c:dLbl>
              <c:idx val="1"/>
              <c:layout>
                <c:manualLayout>
                  <c:x val="2.3632761035941151E-3"/>
                  <c:y val="0.1668384564832773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A7-4A85-9253-B8E373371202}"/>
                </c:ext>
              </c:extLst>
            </c:dLbl>
            <c:dLbl>
              <c:idx val="2"/>
              <c:layout>
                <c:manualLayout>
                  <c:x val="-1.1816380517970576E-3"/>
                  <c:y val="0.17767200006007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5A7-4A85-9253-B8E3733712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15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2023 г.</c:v>
                </c:pt>
                <c:pt idx="1">
                  <c:v>2024 г.</c:v>
                </c:pt>
                <c:pt idx="2">
                  <c:v>2025 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35532</c:v>
                </c:pt>
                <c:pt idx="1">
                  <c:v>39283</c:v>
                </c:pt>
                <c:pt idx="2">
                  <c:v>43003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A7-4A85-9253-B8E373371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970368400"/>
        <c:axId val="-970373840"/>
        <c:axId val="-1062072496"/>
      </c:bar3DChart>
      <c:catAx>
        <c:axId val="-970368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40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970373840"/>
        <c:crosses val="autoZero"/>
        <c:auto val="1"/>
        <c:lblAlgn val="ctr"/>
        <c:lblOffset val="100"/>
        <c:noMultiLvlLbl val="0"/>
      </c:catAx>
      <c:valAx>
        <c:axId val="-97037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970368400"/>
        <c:crosses val="autoZero"/>
        <c:crossBetween val="between"/>
      </c:valAx>
      <c:serAx>
        <c:axId val="-1062072496"/>
        <c:scaling>
          <c:orientation val="minMax"/>
        </c:scaling>
        <c:delete val="1"/>
        <c:axPos val="b"/>
        <c:majorTickMark val="none"/>
        <c:minorTickMark val="none"/>
        <c:tickLblPos val="nextTo"/>
        <c:crossAx val="-97037384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04065766297934"/>
          <c:y val="2.9492078671888276E-2"/>
          <c:w val="0.76644496729712286"/>
          <c:h val="0.8938956435396067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9900"/>
            </a:solidFill>
            <a:ln w="1905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377-4679-B808-544B2557D3DE}"/>
              </c:ext>
            </c:extLst>
          </c:dPt>
          <c:dPt>
            <c:idx val="1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0-8377-4679-B808-544B2557D3DE}"/>
              </c:ext>
            </c:extLst>
          </c:dPt>
          <c:dPt>
            <c:idx val="2"/>
            <c:bubble3D val="0"/>
            <c:spPr>
              <a:solidFill>
                <a:srgbClr val="E7DAF0"/>
              </a:solidFill>
              <a:ln w="1905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DF4F-4A14-8DF1-03B06B14E1C5}"/>
              </c:ext>
            </c:extLst>
          </c:dPt>
          <c:dPt>
            <c:idx val="3"/>
            <c:bubble3D val="0"/>
            <c:spPr>
              <a:solidFill>
                <a:srgbClr val="FCFFDD"/>
              </a:solidFill>
              <a:ln w="1905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8729-47B6-A2AD-02A535898F81}"/>
              </c:ext>
            </c:extLst>
          </c:dPt>
          <c:dPt>
            <c:idx val="4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377-4679-B808-544B2557D3DE}"/>
              </c:ext>
            </c:extLst>
          </c:dPt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Земельный налог</c:v>
                </c:pt>
                <c:pt idx="2">
                  <c:v>Налог на имущ физ лиц</c:v>
                </c:pt>
                <c:pt idx="3">
                  <c:v>Плата за воду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</c:v>
                </c:pt>
                <c:pt idx="1">
                  <c:v>60</c:v>
                </c:pt>
                <c:pt idx="2">
                  <c:v>9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D2-4F76-BAAA-AE8A6A56D0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5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9134548607099"/>
          <c:y val="6.3146443357346607E-2"/>
          <c:w val="0.62468569254185691"/>
          <c:h val="0.8999405767780188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lt1"/>
            </a:solidFill>
            <a:ln w="28575">
              <a:solidFill>
                <a:schemeClr val="tx1"/>
              </a:solidFill>
            </a:ln>
            <a:effectLst/>
          </c:spPr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B4-4014-A820-3F4A5885C5CE}"/>
              </c:ext>
            </c:extLst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B4-4014-A820-3F4A5885C5CE}"/>
              </c:ext>
            </c:extLst>
          </c:dPt>
          <c:dPt>
            <c:idx val="2"/>
            <c:bubble3D val="0"/>
            <c:spPr>
              <a:solidFill>
                <a:srgbClr val="DEFEEC"/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8B4-4014-A820-3F4A5885C5CE}"/>
              </c:ext>
            </c:extLst>
          </c:dPt>
          <c:dPt>
            <c:idx val="3"/>
            <c:bubble3D val="0"/>
            <c:spPr>
              <a:solidFill>
                <a:srgbClr val="FCFFDD"/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8B4-4014-A820-3F4A5885C5CE}"/>
              </c:ext>
            </c:extLst>
          </c:dPt>
          <c:dLbls>
            <c:dLbl>
              <c:idx val="0"/>
              <c:layout>
                <c:manualLayout>
                  <c:x val="-0.20189074607825572"/>
                  <c:y val="-0.1018297447692087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Аренда земли и имущества</a:t>
                    </a:r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83016185476817"/>
                      <c:h val="0.218401719984329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8B4-4014-A820-3F4A5885C5CE}"/>
                </c:ext>
              </c:extLst>
            </c:dLbl>
            <c:dLbl>
              <c:idx val="1"/>
              <c:layout>
                <c:manualLayout>
                  <c:x val="0.19591384202564832"/>
                  <c:y val="-0.11742611908084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Плата за воду</a:t>
                    </a:r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14703358596287"/>
                      <c:h val="0.118961439252063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8B4-4014-A820-3F4A5885C5CE}"/>
                </c:ext>
              </c:extLst>
            </c:dLbl>
            <c:dLbl>
              <c:idx val="2"/>
              <c:layout>
                <c:manualLayout>
                  <c:x val="0.1798987444056161"/>
                  <c:y val="7.8853921843080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28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Продажа земли и имущества</a:t>
                    </a:r>
                    <a:endParaRPr lang="ru-RU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710437076345973"/>
                      <c:h val="0.2254050267422040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8B4-4014-A820-3F4A5885C5CE}"/>
                </c:ext>
              </c:extLst>
            </c:dLbl>
            <c:dLbl>
              <c:idx val="3"/>
              <c:layout>
                <c:manualLayout>
                  <c:x val="5.6389343836342714E-4"/>
                  <c:y val="-5.7560855811342598E-2"/>
                </c:manualLayout>
              </c:layout>
              <c:tx>
                <c:rich>
                  <a:bodyPr/>
                  <a:lstStyle/>
                  <a:p>
                    <a:endParaRPr lang="en-US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8B4-4014-A820-3F4A5885C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Аренда земли и имущества</c:v>
                </c:pt>
                <c:pt idx="1">
                  <c:v>Плата за воду</c:v>
                </c:pt>
                <c:pt idx="2">
                  <c:v>Продажа земли и имущества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62</c:v>
                </c:pt>
                <c:pt idx="1">
                  <c:v>16</c:v>
                </c:pt>
                <c:pt idx="2">
                  <c:v>20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B4-4014-A820-3F4A5885C5C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150"/>
        <c:holeSize val="40"/>
      </c:doughnutChart>
      <c:spPr>
        <a:solidFill>
          <a:schemeClr val="bg2">
            <a:lumMod val="9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53750798303504E-2"/>
          <c:y val="0.14386501043281605"/>
          <c:w val="0.90836648122702779"/>
          <c:h val="0.6898146986786377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96DAF8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3.5449141553911289E-3"/>
                  <c:y val="0.156004723135121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5A7-4A85-9253-B8E373371202}"/>
                </c:ext>
              </c:extLst>
            </c:dLbl>
            <c:dLbl>
              <c:idx val="1"/>
              <c:layout>
                <c:manualLayout>
                  <c:x val="4.7265522071882303E-3"/>
                  <c:y val="0.16683838446394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5A7-4A85-9253-B8E373371202}"/>
                </c:ext>
              </c:extLst>
            </c:dLbl>
            <c:dLbl>
              <c:idx val="2"/>
              <c:layout>
                <c:manualLayout>
                  <c:x val="-1.1816380517970576E-3"/>
                  <c:y val="0.177672000060077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5A7-4A85-9253-B8E3733712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800" b="1" i="0" u="none" strike="noStrike" kern="1200" baseline="0">
                    <a:solidFill>
                      <a:srgbClr val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2023 г.</c:v>
                </c:pt>
                <c:pt idx="1">
                  <c:v>2024 г.</c:v>
                </c:pt>
                <c:pt idx="2">
                  <c:v>2025 г.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859</c:v>
                </c:pt>
                <c:pt idx="1">
                  <c:v>908</c:v>
                </c:pt>
                <c:pt idx="2">
                  <c:v>1035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A7-4A85-9253-B8E3733712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886658416"/>
        <c:axId val="-886651344"/>
        <c:axId val="-932793904"/>
      </c:bar3DChart>
      <c:catAx>
        <c:axId val="-886658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4000" b="1" i="0" u="none" strike="noStrike" kern="1200" baseline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-886651344"/>
        <c:crosses val="autoZero"/>
        <c:auto val="1"/>
        <c:lblAlgn val="ctr"/>
        <c:lblOffset val="100"/>
        <c:noMultiLvlLbl val="0"/>
      </c:catAx>
      <c:valAx>
        <c:axId val="-886651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886658416"/>
        <c:crosses val="autoZero"/>
        <c:crossBetween val="between"/>
      </c:valAx>
      <c:serAx>
        <c:axId val="-932793904"/>
        <c:scaling>
          <c:orientation val="minMax"/>
        </c:scaling>
        <c:delete val="1"/>
        <c:axPos val="b"/>
        <c:majorTickMark val="none"/>
        <c:minorTickMark val="none"/>
        <c:tickLblPos val="nextTo"/>
        <c:crossAx val="-886651344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1"/>
    </mc:Choice>
    <mc:Fallback>
      <c:style val="2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930205730258453"/>
          <c:y val="0"/>
          <c:w val="0.50069794400699907"/>
          <c:h val="0.8766244282716630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6.1646981627296586E-2"/>
                  <c:y val="-4.9681304208518025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0A-455E-9996-EA894D008321}"/>
                </c:ext>
              </c:extLst>
            </c:dLbl>
            <c:dLbl>
              <c:idx val="1"/>
              <c:layout>
                <c:manualLayout>
                  <c:x val="6.1529308836395451E-2"/>
                  <c:y val="-7.291045082599443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0A-455E-9996-EA894D008321}"/>
                </c:ext>
              </c:extLst>
            </c:dLbl>
            <c:dLbl>
              <c:idx val="2"/>
              <c:layout>
                <c:manualLayout>
                  <c:x val="7.4393966700880026E-2"/>
                  <c:y val="2.4033479949105573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0A-455E-9996-EA894D008321}"/>
                </c:ext>
              </c:extLst>
            </c:dLbl>
            <c:dLbl>
              <c:idx val="3"/>
              <c:layout>
                <c:manualLayout>
                  <c:x val="7.9684497237242108E-2"/>
                  <c:y val="-7.2912343375009158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0A-455E-9996-EA894D008321}"/>
                </c:ext>
              </c:extLst>
            </c:dLbl>
            <c:dLbl>
              <c:idx val="4"/>
              <c:layout>
                <c:manualLayout>
                  <c:x val="8.2363654376382198E-2"/>
                  <c:y val="-2.2597035246265103E-4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97-4255-A0AF-F50D06019EA1}"/>
                </c:ext>
              </c:extLst>
            </c:dLbl>
            <c:dLbl>
              <c:idx val="5"/>
              <c:layout>
                <c:manualLayout>
                  <c:x val="8.3541119860017499E-2"/>
                  <c:y val="-4.968130420851824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0A-455E-9996-EA894D008321}"/>
                </c:ext>
              </c:extLst>
            </c:dLbl>
            <c:dLbl>
              <c:idx val="6"/>
              <c:layout>
                <c:manualLayout>
                  <c:x val="0.22549149960553971"/>
                  <c:y val="-2.3434488185668143E-3"/>
                </c:manualLayout>
              </c:layout>
              <c:tx>
                <c:rich>
                  <a:bodyPr/>
                  <a:lstStyle/>
                  <a:p>
                    <a:r>
                      <a:rPr lang="en-US" sz="3200" dirty="0" smtClean="0"/>
                      <a:t>65%</a:t>
                    </a:r>
                    <a:endParaRPr lang="en-US" sz="32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8611111111111108E-2"/>
                      <c:h val="0.106705130832859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80A-455E-9996-EA894D0083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Дорожный фонд</c:v>
                </c:pt>
                <c:pt idx="1">
                  <c:v>Прочие</c:v>
                </c:pt>
                <c:pt idx="2">
                  <c:v>Госуправление</c:v>
                </c:pt>
                <c:pt idx="3">
                  <c:v>Физкультура и спорт</c:v>
                </c:pt>
                <c:pt idx="4">
                  <c:v>Благоустройство и ЖКХ</c:v>
                </c:pt>
                <c:pt idx="5">
                  <c:v>Культура</c:v>
                </c:pt>
                <c:pt idx="6">
                  <c:v>Образование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9</c:v>
                </c:pt>
                <c:pt idx="6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80A-455E-9996-EA894D0083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886650800"/>
        <c:axId val="-886650256"/>
      </c:barChart>
      <c:catAx>
        <c:axId val="-8866508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3400"/>
            </a:pPr>
            <a:endParaRPr lang="ru-RU"/>
          </a:p>
        </c:txPr>
        <c:crossAx val="-886650256"/>
        <c:crosses val="autoZero"/>
        <c:auto val="1"/>
        <c:lblAlgn val="ctr"/>
        <c:lblOffset val="100"/>
        <c:noMultiLvlLbl val="0"/>
      </c:catAx>
      <c:valAx>
        <c:axId val="-8866502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886650800"/>
        <c:crossesAt val="1"/>
        <c:crossBetween val="between"/>
      </c:valAx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</c:spPr>
  <c:txPr>
    <a:bodyPr/>
    <a:lstStyle/>
    <a:p>
      <a:pPr>
        <a:defRPr sz="28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6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1666666666666666E-3"/>
          <c:y val="4.4726773676128304E-2"/>
          <c:w val="0.6886689511033347"/>
          <c:h val="0.9074009221904818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8D8D-4316-B49A-FA1FD07CF222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D8D-4316-B49A-FA1FD07CF22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8D8D-4316-B49A-FA1FD07CF222}"/>
              </c:ext>
            </c:extLst>
          </c:dPt>
          <c:dPt>
            <c:idx val="3"/>
            <c:bubble3D val="0"/>
            <c:spPr>
              <a:solidFill>
                <a:srgbClr val="FBE1F4"/>
              </a:solidFill>
            </c:spPr>
            <c:extLst>
              <c:ext xmlns:c16="http://schemas.microsoft.com/office/drawing/2014/chart" uri="{C3380CC4-5D6E-409C-BE32-E72D297353CC}">
                <c16:uniqueId val="{00000007-8D8D-4316-B49A-FA1FD07CF222}"/>
              </c:ext>
            </c:extLst>
          </c:dPt>
          <c:dLbls>
            <c:dLbl>
              <c:idx val="0"/>
              <c:layout>
                <c:manualLayout>
                  <c:x val="0.11330905511811024"/>
                  <c:y val="-0.316058661704051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4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D8D-4316-B49A-FA1FD07CF222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D8D-4316-B49A-FA1FD07CF22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D8D-4316-B49A-FA1FD07CF222}"/>
                </c:ext>
              </c:extLst>
            </c:dLbl>
            <c:dLbl>
              <c:idx val="3"/>
              <c:layout>
                <c:manualLayout>
                  <c:x val="-0.11102154418197731"/>
                  <c:y val="0.126343209423577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4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D8D-4316-B49A-FA1FD07CF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зарплата с ЕСН</c:v>
                </c:pt>
                <c:pt idx="1">
                  <c:v>коммун. платежи</c:v>
                </c:pt>
                <c:pt idx="2">
                  <c:v>питание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0.71</c:v>
                </c:pt>
                <c:pt idx="1">
                  <c:v>7.0000000000000007E-2</c:v>
                </c:pt>
                <c:pt idx="2">
                  <c:v>0.03</c:v>
                </c:pt>
                <c:pt idx="3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D8D-4316-B49A-FA1FD07CF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541797900262465"/>
          <c:y val="0"/>
          <c:w val="0.35254823482677611"/>
          <c:h val="0.67836308203103679"/>
        </c:manualLayout>
      </c:layout>
      <c:overlay val="0"/>
      <c:txPr>
        <a:bodyPr/>
        <a:lstStyle/>
        <a:p>
          <a:pPr>
            <a:defRPr sz="2800" b="1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0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064" kern="1200" cap="all" spc="150" normalizeH="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>
      <cs:styleClr val="0"/>
    </cs:lnRef>
    <cs:fillRef idx="0"/>
    <cs:effectRef idx="0"/>
    <cs:fontRef idx="minor">
      <cs:styleClr val="0"/>
    </cs:fontRef>
    <cs:defRPr sz="1197" b="1" kern="1200"/>
  </cs:dataLabel>
  <cs:dataLabelCallout>
    <cs:lnRef idx="0">
      <cs:styleClr val="0"/>
    </cs:lnRef>
    <cs:fillRef idx="0"/>
    <cs:effectRef idx="0"/>
    <cs:fontRef idx="minor">
      <cs:styleClr val="0"/>
    </cs:fontRef>
    <cs:spPr>
      <a:solidFill>
        <a:schemeClr val="lt1"/>
      </a:solidFill>
      <a:ln>
        <a:solidFill>
          <a:schemeClr val="phClr"/>
        </a:solidFill>
      </a:ln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0"/>
    </cs:lnRef>
    <cs:fillRef idx="0"/>
    <cs:effectRef idx="0"/>
    <cs:fontRef idx="minor">
      <a:schemeClr val="dk1"/>
    </cs:fontRef>
    <cs:spPr>
      <a:solidFill>
        <a:schemeClr val="lt1"/>
      </a:solidFill>
      <a:ln w="19050"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0.30669</cdr:x>
      <cdr:y>0.49967</cdr:y>
    </cdr:from>
    <cdr:to>
      <cdr:x>0.45002</cdr:x>
      <cdr:y>0.62423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60773" y="2454684"/>
          <a:ext cx="1243487" cy="6118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+124</a:t>
          </a:r>
          <a:endParaRPr lang="ru-RU" sz="44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0.63259</cdr:x>
      <cdr:y>0.44515</cdr:y>
    </cdr:from>
    <cdr:to>
      <cdr:x>0.73799</cdr:x>
      <cdr:y>0.63129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488159" y="218685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+ 14%</a:t>
          </a:r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0.80583</cdr:x>
      <cdr:y>0</cdr:y>
    </cdr:from>
    <cdr:to>
      <cdr:x>1</cdr:x>
      <cdr:y>0.11766</cdr:y>
    </cdr:to>
    <cdr:grpSp>
      <cdr:nvGrpSpPr>
        <cdr:cNvPr id="4" name="Группа 3"/>
        <cdr:cNvGrpSpPr/>
      </cdr:nvGrpSpPr>
      <cdr:grpSpPr>
        <a:xfrm xmlns:a="http://schemas.openxmlformats.org/drawingml/2006/main">
          <a:off x="9112563" y="0"/>
          <a:ext cx="2195731" cy="768916"/>
          <a:chOff x="2623006" y="43345"/>
          <a:chExt cx="2106345" cy="608513"/>
        </a:xfrm>
      </cdr:grpSpPr>
      <cdr:pic>
        <cdr:nvPicPr>
          <cdr:cNvPr id="5" name="Рисунок 4"/>
          <cdr:cNvPicPr>
            <a:picLocks xmlns:a="http://schemas.openxmlformats.org/drawingml/2006/main" noChangeAspect="1"/>
          </cdr:cNvPicPr>
        </cdr:nvPicPr>
        <cdr:blipFill rotWithShape="1">
          <a:blip xmlns:a="http://schemas.openxmlformats.org/drawingml/2006/main"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xmlns:a="http://schemas.openxmlformats.org/drawingml/2006/main" t="14904" b="19411"/>
          <a:stretch xmlns:a="http://schemas.openxmlformats.org/drawingml/2006/main"/>
        </cdr:blipFill>
        <cdr:spPr>
          <a:xfrm xmlns:a="http://schemas.openxmlformats.org/drawingml/2006/main">
            <a:off x="3570753" y="43345"/>
            <a:ext cx="1158598" cy="608513"/>
          </a:xfrm>
          <a:prstGeom xmlns:a="http://schemas.openxmlformats.org/drawingml/2006/main" prst="rect">
            <a:avLst/>
          </a:prstGeom>
        </cdr:spPr>
      </cdr:pic>
      <cdr:pic>
        <cdr:nvPicPr>
          <cdr:cNvPr id="6" name="Рисунок 5"/>
          <cdr:cNvPicPr>
            <a:picLocks xmlns:a="http://schemas.openxmlformats.org/drawingml/2006/main" noChangeAspect="1"/>
          </cdr:cNvPicPr>
        </cdr:nvPicPr>
        <cdr:blipFill rotWithShape="1">
          <a:blip xmlns:a="http://schemas.openxmlformats.org/drawingml/2006/main"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xmlns:a="http://schemas.openxmlformats.org/drawingml/2006/main" l="44951" t="21426" r="7559" b="23954"/>
          <a:stretch xmlns:a="http://schemas.openxmlformats.org/drawingml/2006/main"/>
        </cdr:blipFill>
        <cdr:spPr>
          <a:xfrm xmlns:a="http://schemas.openxmlformats.org/drawingml/2006/main">
            <a:off x="2623006" y="121443"/>
            <a:ext cx="1039539" cy="511923"/>
          </a:xfrm>
          <a:prstGeom xmlns:a="http://schemas.openxmlformats.org/drawingml/2006/main" prst="rect">
            <a:avLst/>
          </a:prstGeom>
        </cdr:spPr>
      </cdr:pic>
    </cdr:grpSp>
  </cdr:relSizeAnchor>
  <cdr:relSizeAnchor xmlns:cdr="http://schemas.openxmlformats.org/drawingml/2006/chartDrawing">
    <cdr:from>
      <cdr:x>0</cdr:x>
      <cdr:y>0</cdr:y>
    </cdr:from>
    <cdr:to>
      <cdr:x>0.86614</cdr:x>
      <cdr:y>0.1229</cdr:y>
    </cdr:to>
    <cdr:sp macro="" textlink="">
      <cdr:nvSpPr>
        <cdr:cNvPr id="3" name="Заголовок 1"/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0" y="-184038"/>
          <a:ext cx="9794566" cy="8031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91440" tIns="45720" rIns="91440" bIns="45720" rtlCol="0" anchor="ctr">
          <a:normAutofit/>
        </a:bodyPr>
        <a:lstStyle xmlns:a="http://schemas.openxmlformats.org/drawingml/2006/main">
          <a:lvl1pPr algn="l" defTabSz="914400" rtl="0" eaLnBrk="1" latinLnBrk="0" hangingPunct="1">
            <a:lnSpc>
              <a:spcPct val="90000"/>
            </a:lnSpc>
            <a:spcBef>
              <a:spcPct val="0"/>
            </a:spcBef>
            <a:buNone/>
            <a:defRPr sz="4400" kern="1200">
              <a:solidFill>
                <a:schemeClr val="tx1"/>
              </a:solidFill>
              <a:latin typeface="+mj-lt"/>
              <a:ea typeface="+mj-ea"/>
              <a:cs typeface="+mj-cs"/>
            </a:defRPr>
          </a:lvl1pPr>
        </a:lstStyle>
        <a:p xmlns:a="http://schemas.openxmlformats.org/drawingml/2006/main">
          <a:pPr algn="ctr"/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собственных доходов на 2025г.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0.82596</cdr:x>
      <cdr:y>0.01993</cdr:y>
    </cdr:from>
    <cdr:to>
      <cdr:x>1</cdr:x>
      <cdr:y>0.11447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977446" y="113849"/>
          <a:ext cx="1680904" cy="5399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млн. руб.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0.21696</cdr:x>
      <cdr:y>0.37201</cdr:y>
    </cdr:from>
    <cdr:to>
      <cdr:x>0.29</cdr:x>
      <cdr:y>0.4713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11102" y="1618748"/>
          <a:ext cx="57606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0.44522</cdr:x>
      <cdr:y>0.45475</cdr:y>
    </cdr:from>
    <cdr:to>
      <cdr:x>0.5</cdr:x>
      <cdr:y>0.5375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511302" y="1978788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0.75565</cdr:x>
      <cdr:y>0.33891</cdr:y>
    </cdr:from>
    <cdr:to>
      <cdr:x>0.84695</cdr:x>
      <cdr:y>0.43821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959574" y="1474732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0.11916</cdr:x>
      <cdr:y>0.23895</cdr:y>
    </cdr:from>
    <cdr:to>
      <cdr:x>0.18876</cdr:x>
      <cdr:y>0.2934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150900" y="1364808"/>
          <a:ext cx="672222" cy="310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0.23522</cdr:x>
      <cdr:y>0.18998</cdr:y>
    </cdr:from>
    <cdr:to>
      <cdr:x>0.27174</cdr:x>
      <cdr:y>0.23962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1855118" y="826660"/>
          <a:ext cx="28803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0.20127</cdr:x>
      <cdr:y>0.19262</cdr:y>
    </cdr:from>
    <cdr:to>
      <cdr:x>0.2717</cdr:x>
      <cdr:y>0.22653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1943903" y="1100141"/>
          <a:ext cx="680238" cy="1936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ФАКТ</a:t>
          </a:r>
          <a:endParaRPr lang="ru-RU" sz="1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0.47491</cdr:x>
      <cdr:y>0.01512</cdr:y>
    </cdr:from>
    <cdr:to>
      <cdr:x>0.62418</cdr:x>
      <cdr:y>0.1533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4586847" y="86333"/>
          <a:ext cx="1441702" cy="7892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ФАКТ</a:t>
          </a:r>
        </a:p>
        <a:p xmlns:a="http://schemas.openxmlformats.org/drawingml/2006/main">
          <a:pPr algn="ctr"/>
          <a:r>
            <a:rPr lang="ru-RU" sz="12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(ОЖИДАЕМЫЙ)</a:t>
          </a:r>
          <a:endParaRPr lang="ru-RU" sz="1200" b="1" dirty="0">
            <a:solidFill>
              <a:srgbClr val="0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0.39482</cdr:x>
      <cdr:y>0.14525</cdr:y>
    </cdr:from>
    <cdr:to>
      <cdr:x>0.53746</cdr:x>
      <cdr:y>0.15556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4520" y="644029"/>
          <a:ext cx="576064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0.6434</cdr:x>
      <cdr:y>0.51272</cdr:y>
    </cdr:from>
    <cdr:to>
      <cdr:x>0.72848</cdr:x>
      <cdr:y>0.65882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15138" y="32088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0.04436</cdr:x>
      <cdr:y>0.33374</cdr:y>
    </cdr:from>
    <cdr:to>
      <cdr:x>0.35759</cdr:x>
      <cdr:y>0.53711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9818" y="1822467"/>
          <a:ext cx="3105836" cy="11105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ЗЕМЕЛЬНЫЙ </a:t>
          </a:r>
        </a:p>
        <a:p xmlns:a="http://schemas.openxmlformats.org/drawingml/2006/main">
          <a:pPr algn="ctr"/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НАЛОГ</a:t>
          </a:r>
        </a:p>
      </cdr:txBody>
    </cdr:sp>
  </cdr:relSizeAnchor>
  <cdr:relSizeAnchor xmlns:cdr="http://schemas.openxmlformats.org/drawingml/2006/chartDrawing">
    <cdr:from>
      <cdr:x>0.27252</cdr:x>
      <cdr:y>0.91026</cdr:y>
    </cdr:from>
    <cdr:to>
      <cdr:x>0.45123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414034" y="5112568"/>
          <a:ext cx="1583039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0.51639</cdr:x>
      <cdr:y>0.91026</cdr:y>
    </cdr:from>
    <cdr:to>
      <cdr:x>0.71161</cdr:x>
      <cdr:y>0.98718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4574274" y="5112568"/>
          <a:ext cx="1729329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0.69727</cdr:x>
      <cdr:y>0.87261</cdr:y>
    </cdr:from>
    <cdr:to>
      <cdr:x>0.83477</cdr:x>
      <cdr:y>0.98256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913757" y="4765129"/>
          <a:ext cx="1363468" cy="600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НДФЛ </a:t>
          </a:r>
        </a:p>
        <a:p xmlns:a="http://schemas.openxmlformats.org/drawingml/2006/main"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0.82826</cdr:x>
      <cdr:y>0.01466</cdr:y>
    </cdr:from>
    <cdr:to>
      <cdr:x>0.97366</cdr:x>
      <cdr:y>0.13147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212674" y="80043"/>
          <a:ext cx="1441717" cy="6378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0.66671</cdr:x>
      <cdr:y>0.13444</cdr:y>
    </cdr:from>
    <cdr:to>
      <cdr:x>1</cdr:x>
      <cdr:y>0.40931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6610780" y="734149"/>
          <a:ext cx="3304745" cy="1501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0.77171</cdr:x>
      <cdr:y>0.02545</cdr:y>
    </cdr:from>
    <cdr:to>
      <cdr:x>0.85783</cdr:x>
      <cdr:y>0.13509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651899" y="138970"/>
          <a:ext cx="853926" cy="5987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0.41456</cdr:x>
      <cdr:y>0.39645</cdr:y>
    </cdr:from>
    <cdr:to>
      <cdr:x>0.58544</cdr:x>
      <cdr:y>0.5329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4059236" y="2106766"/>
          <a:ext cx="1673225" cy="7251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60%</a:t>
          </a:r>
          <a:endParaRPr lang="ru-RU" sz="3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0.59419</cdr:x>
      <cdr:y>0.61859</cdr:y>
    </cdr:from>
    <cdr:to>
      <cdr:x>0.72313</cdr:x>
      <cdr:y>0.71007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891742" y="3377993"/>
          <a:ext cx="1278466" cy="4995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</a:t>
          </a:r>
          <a:r>
            <a:rPr lang="ru-RU" sz="3600" b="1" dirty="0" smtClean="0"/>
            <a:t>%</a:t>
          </a:r>
          <a:endParaRPr lang="ru-RU" sz="3600" b="1" dirty="0"/>
        </a:p>
      </cdr:txBody>
    </cdr:sp>
  </cdr:relSizeAnchor>
  <cdr:relSizeAnchor xmlns:cdr="http://schemas.openxmlformats.org/drawingml/2006/chartDrawing">
    <cdr:from>
      <cdr:x>0.70691</cdr:x>
      <cdr:y>0.50386</cdr:y>
    </cdr:from>
    <cdr:to>
      <cdr:x>0.8273</cdr:x>
      <cdr:y>0.62014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009342" y="2751460"/>
          <a:ext cx="1193800" cy="635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16%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0.70776</cdr:x>
      <cdr:y>0.27961</cdr:y>
    </cdr:from>
    <cdr:to>
      <cdr:x>0.83638</cdr:x>
      <cdr:y>0.37207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017808" y="1526905"/>
          <a:ext cx="1275331" cy="5048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9%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0.31739</cdr:x>
      <cdr:y>0.21954</cdr:y>
    </cdr:from>
    <cdr:to>
      <cdr:x>0.43334</cdr:x>
      <cdr:y>0.42968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03190" y="95530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0.60043</cdr:x>
      <cdr:y>0.56706</cdr:y>
    </cdr:from>
    <cdr:to>
      <cdr:x>0.71638</cdr:x>
      <cdr:y>0.7772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735438" y="246747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0.31427</cdr:x>
      <cdr:y>0.36278</cdr:y>
    </cdr:from>
    <cdr:to>
      <cdr:x>0.43843</cdr:x>
      <cdr:y>0.48189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467681" y="2161580"/>
          <a:ext cx="1369989" cy="709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62%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0.60808</cdr:x>
      <cdr:y>0.61871</cdr:y>
    </cdr:from>
    <cdr:to>
      <cdr:x>0.73473</cdr:x>
      <cdr:y>0.74169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709593" y="3686476"/>
          <a:ext cx="1397463" cy="7327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20%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0.57453</cdr:x>
      <cdr:y>0.18331</cdr:y>
    </cdr:from>
    <cdr:to>
      <cdr:x>0.68938</cdr:x>
      <cdr:y>0.34814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565260" y="1092200"/>
          <a:ext cx="1312333" cy="982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16</a:t>
          </a:r>
          <a:r>
            <a:rPr lang="ru-RU" sz="4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%</a:t>
          </a:r>
          <a:endParaRPr lang="ru-RU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0.46581</cdr:x>
      <cdr:y>0.44761</cdr:y>
    </cdr:from>
    <cdr:to>
      <cdr:x>0.54868</cdr:x>
      <cdr:y>0.60107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139797" y="26670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0.42291</cdr:x>
      <cdr:y>0.44761</cdr:y>
    </cdr:from>
    <cdr:to>
      <cdr:x>0.50578</cdr:x>
      <cdr:y>0.60107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666383" y="26670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4000" b="1" dirty="0" smtClean="0">
              <a:solidFill>
                <a:schemeClr val="accent5"/>
              </a:solidFill>
            </a:rPr>
            <a:t>31 млн.</a:t>
          </a:r>
          <a:endParaRPr lang="ru-RU" sz="4000" b="1" dirty="0">
            <a:solidFill>
              <a:schemeClr val="accent5"/>
            </a:solidFill>
          </a:endParaRPr>
        </a:p>
      </cdr:txBody>
    </cdr:sp>
  </cdr:relSizeAnchor>
  <cdr:relSizeAnchor xmlns:cdr="http://schemas.openxmlformats.org/drawingml/2006/chartDrawing">
    <cdr:from>
      <cdr:x>0.659</cdr:x>
      <cdr:y>0.88384</cdr:y>
    </cdr:from>
    <cdr:to>
      <cdr:x>0.88721</cdr:x>
      <cdr:y>0.95915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7530460" y="5266267"/>
          <a:ext cx="2607733" cy="4487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0.6464</cdr:x>
      <cdr:y>0.84406</cdr:y>
    </cdr:from>
    <cdr:to>
      <cdr:x>0.80422</cdr:x>
      <cdr:y>0.92079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386526" y="5029200"/>
          <a:ext cx="18034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Прочие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0.39482</cdr:x>
      <cdr:y>0.14525</cdr:y>
    </cdr:from>
    <cdr:to>
      <cdr:x>0.53746</cdr:x>
      <cdr:y>0.15556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94520" y="644029"/>
          <a:ext cx="576064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0.6434</cdr:x>
      <cdr:y>0.51272</cdr:y>
    </cdr:from>
    <cdr:to>
      <cdr:x>0.72848</cdr:x>
      <cdr:y>0.65882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15138" y="320889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0.59741</cdr:x>
      <cdr:y>0.53246</cdr:y>
    </cdr:from>
    <cdr:to>
      <cdr:x>0.69705</cdr:x>
      <cdr:y>0.58906</cdr:y>
    </cdr:to>
    <cdr:cxnSp macro="">
      <cdr:nvCxnSpPr>
        <cdr:cNvPr id="5" name="Прямая со стрелкой 4"/>
        <cdr:cNvCxnSpPr/>
      </cdr:nvCxnSpPr>
      <cdr:spPr>
        <a:xfrm xmlns:a="http://schemas.openxmlformats.org/drawingml/2006/main" flipV="1">
          <a:off x="6420868" y="3332462"/>
          <a:ext cx="1070919" cy="354228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  <a:scene3d xmlns:a="http://schemas.openxmlformats.org/drawingml/2006/main">
          <a:camera prst="orthographicFront"/>
          <a:lightRig rig="threePt" dir="t">
            <a:rot lat="0" lon="0" rev="1200000"/>
          </a:lightRig>
        </a:scene3d>
        <a:sp3d xmlns:a="http://schemas.openxmlformats.org/drawingml/2006/main" extrusionH="76200" contourW="12700">
          <a:bevelT/>
          <a:extrusionClr>
            <a:schemeClr val="tx1"/>
          </a:extrusionClr>
          <a:contourClr>
            <a:schemeClr val="tx1"/>
          </a:contourClr>
        </a:sp3d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0.57657</cdr:x>
      <cdr:y>0.4435</cdr:y>
    </cdr:from>
    <cdr:to>
      <cdr:x>0.69307</cdr:x>
      <cdr:y>0.54039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196831" y="2775675"/>
          <a:ext cx="1252194" cy="606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rgbClr val="FF4747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+ 127</a:t>
          </a:r>
          <a:endParaRPr lang="ru-RU" sz="3600" b="1" dirty="0">
            <a:solidFill>
              <a:srgbClr val="FF4747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0.12039</cdr:x>
      <cdr:y>0.08557</cdr:y>
    </cdr:from>
    <cdr:to>
      <cdr:x>0.24638</cdr:x>
      <cdr:y>0.19756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100846" y="465489"/>
          <a:ext cx="1152053" cy="60924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r>
            <a: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11%</a:t>
          </a:r>
          <a:endParaRPr lang="ru-RU" sz="3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0.26577</cdr:x>
      <cdr:y>0.07193</cdr:y>
    </cdr:from>
    <cdr:to>
      <cdr:x>0.27077</cdr:x>
      <cdr:y>0.08033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430162" y="391310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3%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0.23607</cdr:x>
      <cdr:y>0.05347</cdr:y>
    </cdr:from>
    <cdr:to>
      <cdr:x>0.33607</cdr:x>
      <cdr:y>0.22155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58590" y="290874"/>
          <a:ext cx="914400" cy="9143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3%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0.44792</cdr:x>
      <cdr:y>0.31252</cdr:y>
    </cdr:from>
    <cdr:to>
      <cdr:x>0.5434</cdr:x>
      <cdr:y>0.47692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86172" y="1493837"/>
          <a:ext cx="785818" cy="7858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20" cy="490489"/>
          </a:xfrm>
          <a:prstGeom prst="rect">
            <a:avLst/>
          </a:prstGeom>
        </p:spPr>
        <p:txBody>
          <a:bodyPr vert="horz" lIns="89620" tIns="44810" rIns="89620" bIns="448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20" cy="490489"/>
          </a:xfrm>
          <a:prstGeom prst="rect">
            <a:avLst/>
          </a:prstGeom>
        </p:spPr>
        <p:txBody>
          <a:bodyPr vert="horz" lIns="89620" tIns="44810" rIns="89620" bIns="44810" rtlCol="0"/>
          <a:lstStyle>
            <a:lvl1pPr algn="r">
              <a:defRPr sz="1200"/>
            </a:lvl1pPr>
          </a:lstStyle>
          <a:p>
            <a:fld id="{E88D0727-24E9-4647-8C31-8B13522A3617}" type="datetimeFigureOut">
              <a:rPr lang="ru-RU" smtClean="0"/>
              <a:t>26.02.2025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1222375"/>
            <a:ext cx="586422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20" tIns="44810" rIns="89620" bIns="448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704616"/>
            <a:ext cx="5316220" cy="3849231"/>
          </a:xfrm>
          <a:prstGeom prst="rect">
            <a:avLst/>
          </a:prstGeom>
        </p:spPr>
        <p:txBody>
          <a:bodyPr vert="horz" lIns="89620" tIns="44810" rIns="89620" bIns="448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79620" cy="490488"/>
          </a:xfrm>
          <a:prstGeom prst="rect">
            <a:avLst/>
          </a:prstGeom>
        </p:spPr>
        <p:txBody>
          <a:bodyPr vert="horz" lIns="89620" tIns="44810" rIns="89620" bIns="448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8" y="9285338"/>
            <a:ext cx="2879620" cy="490488"/>
          </a:xfrm>
          <a:prstGeom prst="rect">
            <a:avLst/>
          </a:prstGeom>
        </p:spPr>
        <p:txBody>
          <a:bodyPr vert="horz" lIns="89620" tIns="44810" rIns="89620" bIns="44810" rtlCol="0" anchor="b"/>
          <a:lstStyle>
            <a:lvl1pPr algn="r">
              <a:defRPr sz="1200"/>
            </a:lvl1pPr>
          </a:lstStyle>
          <a:p>
            <a:fld id="{4BEFD2B1-A3BA-41E8-B2AD-00767F1E06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02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640203" indent="-246232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84928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378899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772870" indent="-196985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166840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560812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954783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348754" indent="-1969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1593D7-BDAE-4CBA-B764-D88381E94C39}" type="slidenum">
              <a:rPr lang="ru-RU"/>
              <a:pPr eaLnBrk="1" hangingPunct="1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29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F757B-A206-4B91-A9BF-7D8F800BE282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69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9B9-B95E-4E8A-82BB-63AC61566B52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71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ACE5-895B-4F12-B0D7-67D2803DCFD3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8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7304-5C8A-4C95-9BD1-3C971B20A1AD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9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0DF34-1202-4E72-92E2-5B6B8EB76EB0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13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3B153-816D-4710-909A-03DE3ABE227B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1812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7600C-79FF-4D6B-9478-DE44CCF88EB7}" type="datetime1">
              <a:rPr lang="ru-RU" smtClean="0"/>
              <a:t>26.02.2025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74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8434-F752-4320-B5E4-65DA71967121}" type="datetime1">
              <a:rPr lang="ru-RU" smtClean="0"/>
              <a:t>26.02.2025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64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BA79-8A4B-41A2-95EF-B69565E7679A}" type="datetime1">
              <a:rPr lang="ru-RU" smtClean="0"/>
              <a:t>26.02.2025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1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D9863-A9B4-4D3E-873D-1CD7E8B97DDF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3D13-D95D-4875-9101-F62E7BB4B33E}" type="datetime1">
              <a:rPr lang="ru-RU" smtClean="0"/>
              <a:t>26.02.2025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48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B7C3-6C64-4A56-9954-C34F4354351F}" type="datetime1">
              <a:rPr lang="ru-RU" smtClean="0"/>
              <a:t>26.02.2025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F12FF-9EC6-4150-8BBC-783C8F61C1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19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chart" Target="../charts/char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chart" Target="../charts/char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634" y="3185497"/>
            <a:ext cx="4916366" cy="320572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06008" y="2362378"/>
            <a:ext cx="11557135" cy="1646238"/>
          </a:xfrm>
          <a:prstGeom prst="rect">
            <a:avLst/>
          </a:prstGeom>
        </p:spPr>
        <p:txBody>
          <a:bodyPr anchor="b"/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68580" algn="ctr"/>
            <a: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О бюджете Мензелинского муниципального района </a:t>
            </a:r>
            <a:r>
              <a:rPr lang="ru-RU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год и плановый период</a:t>
            </a:r>
            <a:b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 20</a:t>
            </a:r>
            <a:r>
              <a:rPr lang="en-US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6 – 2027 гг</a:t>
            </a:r>
            <a:r>
              <a:rPr lang="ru-RU" b="1" dirty="0">
                <a:solidFill>
                  <a:srgbClr val="34164A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2" descr="blob:https://web.whatsapp.com/589108b0-2ba1-45d2-b4cf-b191ac3ce51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45929" y="6370993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20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магнитный диск 1"/>
          <p:cNvSpPr/>
          <p:nvPr/>
        </p:nvSpPr>
        <p:spPr>
          <a:xfrm>
            <a:off x="6823221" y="1231958"/>
            <a:ext cx="3312368" cy="3882482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33 909</a:t>
            </a:r>
            <a:endParaRPr lang="ru-RU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магнитный диск 2"/>
          <p:cNvSpPr/>
          <p:nvPr/>
        </p:nvSpPr>
        <p:spPr>
          <a:xfrm>
            <a:off x="1798871" y="2307870"/>
            <a:ext cx="2520280" cy="2808312"/>
          </a:xfrm>
          <a:prstGeom prst="flowChartMagneticDisk">
            <a:avLst/>
          </a:prstGeom>
          <a:solidFill>
            <a:schemeClr val="bg2">
              <a:lumMod val="90000"/>
            </a:schemeClr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31 455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6750" y="5563400"/>
            <a:ext cx="280831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07197" y="5505830"/>
            <a:ext cx="374441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5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1086" y="273803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2 454</a:t>
            </a:r>
            <a:endParaRPr lang="ru-RU" sz="36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5546" y="248728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АКЦИЗЫ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4455062" y="3129428"/>
            <a:ext cx="2232248" cy="11507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275131" y="1239617"/>
            <a:ext cx="1545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15" name="Группа 14"/>
          <p:cNvGrpSpPr/>
          <p:nvPr/>
        </p:nvGrpSpPr>
        <p:grpSpPr>
          <a:xfrm>
            <a:off x="9906991" y="257929"/>
            <a:ext cx="2090275" cy="821796"/>
            <a:chOff x="6369526" y="12125"/>
            <a:chExt cx="2098295" cy="707159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54066" y="642916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661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64955364"/>
              </p:ext>
            </p:extLst>
          </p:nvPr>
        </p:nvGraphicFramePr>
        <p:xfrm>
          <a:off x="85725" y="1397207"/>
          <a:ext cx="9915525" cy="5460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1297834" y="93608"/>
            <a:ext cx="8703416" cy="986118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u="sng" dirty="0">
                <a:solidFill>
                  <a:srgbClr val="0082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ЗЕМЕЛЬНЫЙ НАЛОГ – </a:t>
            </a:r>
            <a:r>
              <a:rPr lang="ru-RU" sz="3600" b="1" u="sng" dirty="0" smtClean="0">
                <a:solidFill>
                  <a:srgbClr val="0082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25,6 </a:t>
            </a:r>
            <a:r>
              <a:rPr lang="ru-RU" sz="3600" b="1" u="sng" dirty="0">
                <a:solidFill>
                  <a:srgbClr val="00823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36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sz="3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БЮДЖЕТОВ СП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7" name="TextBox 1"/>
          <p:cNvSpPr txBox="1"/>
          <p:nvPr/>
        </p:nvSpPr>
        <p:spPr>
          <a:xfrm>
            <a:off x="8378864" y="2199092"/>
            <a:ext cx="3405702" cy="145004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ИМУЩ. ФИЗ. ЛИЦ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8541848" y="4335685"/>
            <a:ext cx="3191218" cy="50808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ВОДУ </a:t>
            </a:r>
          </a:p>
        </p:txBody>
      </p:sp>
      <p:grpSp>
        <p:nvGrpSpPr>
          <p:cNvPr id="12" name="Группа 11"/>
          <p:cNvGrpSpPr/>
          <p:nvPr/>
        </p:nvGrpSpPr>
        <p:grpSpPr>
          <a:xfrm>
            <a:off x="9997103" y="257930"/>
            <a:ext cx="2090275" cy="821796"/>
            <a:chOff x="6369526" y="12125"/>
            <a:chExt cx="2098295" cy="707159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50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2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2650" y="44625"/>
            <a:ext cx="7886700" cy="936104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  ДОХОДЫ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613987"/>
              </p:ext>
            </p:extLst>
          </p:nvPr>
        </p:nvGraphicFramePr>
        <p:xfrm>
          <a:off x="606007" y="762000"/>
          <a:ext cx="11427108" cy="595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5524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26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9" y="42997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7647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13</a:t>
            </a:fld>
            <a:endParaRPr lang="ru-RU" sz="1000" dirty="0"/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3682462"/>
              </p:ext>
            </p:extLst>
          </p:nvPr>
        </p:nvGraphicFramePr>
        <p:xfrm>
          <a:off x="606008" y="300424"/>
          <a:ext cx="10747792" cy="625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323609" y="216427"/>
            <a:ext cx="597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Финансовая помощь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300273" y="1276865"/>
            <a:ext cx="16579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cxnSp>
        <p:nvCxnSpPr>
          <p:cNvPr id="13" name="Прямая со стрелкой 12"/>
          <p:cNvCxnSpPr/>
          <p:nvPr/>
        </p:nvCxnSpPr>
        <p:spPr>
          <a:xfrm flipV="1">
            <a:off x="4080880" y="4024964"/>
            <a:ext cx="1070910" cy="354238"/>
          </a:xfrm>
          <a:prstGeom prst="straightConnector1">
            <a:avLst/>
          </a:prstGeom>
          <a:ln>
            <a:tailEnd type="triangle"/>
          </a:ln>
          <a:scene3d>
            <a:camera prst="orthographicFront"/>
            <a:lightRig rig="threePt" dir="t">
              <a:rot lat="0" lon="0" rev="1200000"/>
            </a:lightRig>
          </a:scene3d>
          <a:sp3d extrusionH="76200" contourW="12700">
            <a:bevelT/>
            <a:extrusionClr>
              <a:schemeClr val="tx1"/>
            </a:extrusionClr>
            <a:contourClr>
              <a:schemeClr val="tx1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"/>
          <p:cNvSpPr txBox="1"/>
          <p:nvPr/>
        </p:nvSpPr>
        <p:spPr>
          <a:xfrm>
            <a:off x="3945947" y="3309012"/>
            <a:ext cx="1252118" cy="606397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rgbClr val="FF47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+ 49</a:t>
            </a:r>
            <a:endParaRPr lang="ru-RU" sz="3600" b="1" dirty="0">
              <a:solidFill>
                <a:srgbClr val="FF47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9039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9779992" y="263710"/>
            <a:ext cx="2090275" cy="821796"/>
            <a:chOff x="6369526" y="12125"/>
            <a:chExt cx="2098295" cy="707159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57664"/>
            <a:ext cx="10515600" cy="1326292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Собираемость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имущественных налогов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14</a:t>
            </a:fld>
            <a:endParaRPr lang="ru-RU"/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899983"/>
              </p:ext>
            </p:extLst>
          </p:nvPr>
        </p:nvGraphicFramePr>
        <p:xfrm>
          <a:off x="1021492" y="1268628"/>
          <a:ext cx="10453816" cy="4860324"/>
        </p:xfrm>
        <a:graphic>
          <a:graphicData uri="http://schemas.openxmlformats.org/drawingml/2006/table">
            <a:tbl>
              <a:tblPr firstRow="1" bandRow="1"/>
              <a:tblGrid>
                <a:gridCol w="39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04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33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Средний процент по Республике Татарстан – 72%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3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Мензелинский муниципальный район – 85%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3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Наратлы-Кичуское</a:t>
                      </a:r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Старомазинское</a:t>
                      </a:r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71%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3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Новомазинское</a:t>
                      </a:r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Староматвеевское</a:t>
                      </a:r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3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Кадряковское</a:t>
                      </a:r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Юртовское</a:t>
                      </a:r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3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Аюское</a:t>
                      </a:r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СП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им</a:t>
                      </a:r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. Воровского 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82%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3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 err="1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Атряклинское</a:t>
                      </a:r>
                      <a:r>
                        <a:rPr lang="ru-RU" sz="2800" b="1" i="0" u="none" strike="noStrike" dirty="0" smtClean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2800" b="1" i="0" u="none" strike="noStrike" dirty="0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СП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>
                          <a:solidFill>
                            <a:srgbClr val="00823B"/>
                          </a:solidFill>
                          <a:effectLst/>
                          <a:latin typeface="Times New Roman" panose="02020603050405020304" pitchFamily="18" charset="0"/>
                        </a:rPr>
                        <a:t>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2800" b="1" i="0" u="none" strike="noStrike" dirty="0" smtClean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 г. </a:t>
                      </a:r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Мензелинск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800" b="1" i="0" u="none" strike="noStrike" dirty="0">
                          <a:solidFill>
                            <a:srgbClr val="3333CC"/>
                          </a:solidFill>
                          <a:effectLst/>
                          <a:latin typeface="Times New Roman" panose="02020603050405020304" pitchFamily="18" charset="0"/>
                        </a:rPr>
                        <a:t>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387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698268" y="1160164"/>
          <a:ext cx="11080866" cy="5490238"/>
        </p:xfrm>
        <a:graphic>
          <a:graphicData uri="http://schemas.openxmlformats.org/drawingml/2006/table">
            <a:tbl>
              <a:tblPr firstRow="1" bandRow="1"/>
              <a:tblGrid>
                <a:gridCol w="3554000">
                  <a:extLst>
                    <a:ext uri="{9D8B030D-6E8A-4147-A177-3AD203B41FA5}">
                      <a16:colId xmlns:a16="http://schemas.microsoft.com/office/drawing/2014/main" val="1498970491"/>
                    </a:ext>
                  </a:extLst>
                </a:gridCol>
                <a:gridCol w="2614729">
                  <a:extLst>
                    <a:ext uri="{9D8B030D-6E8A-4147-A177-3AD203B41FA5}">
                      <a16:colId xmlns:a16="http://schemas.microsoft.com/office/drawing/2014/main" val="1628173325"/>
                    </a:ext>
                  </a:extLst>
                </a:gridCol>
                <a:gridCol w="2462415">
                  <a:extLst>
                    <a:ext uri="{9D8B030D-6E8A-4147-A177-3AD203B41FA5}">
                      <a16:colId xmlns:a16="http://schemas.microsoft.com/office/drawing/2014/main" val="1527647789"/>
                    </a:ext>
                  </a:extLst>
                </a:gridCol>
                <a:gridCol w="2449722">
                  <a:extLst>
                    <a:ext uri="{9D8B030D-6E8A-4147-A177-3AD203B41FA5}">
                      <a16:colId xmlns:a16="http://schemas.microsoft.com/office/drawing/2014/main" val="3987234276"/>
                    </a:ext>
                  </a:extLst>
                </a:gridCol>
              </a:tblGrid>
              <a:tr h="6570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3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091253"/>
                  </a:ext>
                </a:extLst>
              </a:tr>
              <a:tr h="46178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работников бюджетных учреждений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Доведение до МРОТ с 1 января – ежегодно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0960"/>
                  </a:ext>
                </a:extLst>
              </a:tr>
              <a:tr h="13352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01.01.2025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01.01.2026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01.01.2027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9989500"/>
                  </a:ext>
                </a:extLst>
              </a:tr>
              <a:tr h="16471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отдельных категорий работников бюджетной сферы (обозначенных в Указах Президента)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соответствии с указами Президента РФ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597267"/>
                  </a:ext>
                </a:extLst>
              </a:tr>
              <a:tr h="13352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Заработная плата в органах муниципального управления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01.01.2025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на 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01.01.2026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24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01.01.2027 </a:t>
                      </a: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24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r>
                        <a:rPr lang="ru-RU" sz="2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0107" marR="70107" marT="35054" marB="350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244937"/>
                  </a:ext>
                </a:extLst>
              </a:tr>
            </a:tbl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3F12FF-9EC6-4150-8BBC-783C8F61C17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270219" y="253630"/>
            <a:ext cx="8640960" cy="7920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ФОРМИРОВАНИЕ РАСХОДОВ БЮДЖЕТА</a:t>
            </a:r>
            <a:endParaRPr kumimoji="0" lang="ru-RU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144336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68938" y="6404919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3F12FF-9EC6-4150-8BBC-783C8F61C179}" type="slidenum">
              <a:rPr kumimoji="0" lang="ru-RU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70219" y="371311"/>
            <a:ext cx="8640960" cy="7920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ФОРМИРОВАНИЕ РАСХОДОВ БЮДЖЕТА</a:t>
            </a:r>
            <a:endParaRPr kumimoji="0" lang="ru-RU" sz="3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/>
          </p:nvPr>
        </p:nvGraphicFramePr>
        <p:xfrm>
          <a:off x="689956" y="1463040"/>
          <a:ext cx="11222182" cy="4538749"/>
        </p:xfrm>
        <a:graphic>
          <a:graphicData uri="http://schemas.openxmlformats.org/drawingml/2006/table">
            <a:tbl>
              <a:tblPr firstRow="1" bandRow="1"/>
              <a:tblGrid>
                <a:gridCol w="3310456">
                  <a:extLst>
                    <a:ext uri="{9D8B030D-6E8A-4147-A177-3AD203B41FA5}">
                      <a16:colId xmlns:a16="http://schemas.microsoft.com/office/drawing/2014/main" val="1768297605"/>
                    </a:ext>
                  </a:extLst>
                </a:gridCol>
                <a:gridCol w="2739687">
                  <a:extLst>
                    <a:ext uri="{9D8B030D-6E8A-4147-A177-3AD203B41FA5}">
                      <a16:colId xmlns:a16="http://schemas.microsoft.com/office/drawing/2014/main" val="1164122711"/>
                    </a:ext>
                  </a:extLst>
                </a:gridCol>
                <a:gridCol w="2678221">
                  <a:extLst>
                    <a:ext uri="{9D8B030D-6E8A-4147-A177-3AD203B41FA5}">
                      <a16:colId xmlns:a16="http://schemas.microsoft.com/office/drawing/2014/main" val="3930778017"/>
                    </a:ext>
                  </a:extLst>
                </a:gridCol>
                <a:gridCol w="2493818">
                  <a:extLst>
                    <a:ext uri="{9D8B030D-6E8A-4147-A177-3AD203B41FA5}">
                      <a16:colId xmlns:a16="http://schemas.microsoft.com/office/drawing/2014/main" val="3793008507"/>
                    </a:ext>
                  </a:extLst>
                </a:gridCol>
              </a:tblGrid>
              <a:tr h="7598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9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625315"/>
                  </a:ext>
                </a:extLst>
              </a:tr>
              <a:tr h="2010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Публичные обязательства, медикаменты, продукты питания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3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января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918545"/>
                  </a:ext>
                </a:extLst>
              </a:tr>
              <a:tr h="17684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Коммунальные </a:t>
                      </a: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3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1 июля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3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</a:t>
                      </a:r>
                      <a:r>
                        <a:rPr lang="ru-RU" sz="30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ru-RU" sz="30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6317" marR="86317" marT="43159" marB="431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907313"/>
                  </a:ext>
                </a:extLst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1280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07043626"/>
              </p:ext>
            </p:extLst>
          </p:nvPr>
        </p:nvGraphicFramePr>
        <p:xfrm>
          <a:off x="1103963" y="1079725"/>
          <a:ext cx="10409164" cy="52838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3462" y="225341"/>
            <a:ext cx="903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на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5929" y="638341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17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8436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94137" y="76983"/>
            <a:ext cx="748883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6553" y="981850"/>
            <a:ext cx="9144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1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ПРИРОДООХРАННЫЕ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МЕРОПРИЯТИЯ                                          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326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  <a:p>
            <a:pPr>
              <a:defRPr/>
            </a:pP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ПРОТИВОЭПИД. МЕРОПРИЯТИЯ         </a:t>
            </a:r>
            <a:r>
              <a:rPr lang="ru-RU" sz="2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522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ОТЛОВ, СОДЕРЖАНИЕ И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РЕГУЛИРОВАНИЕ ЧИСЛЕННОСТИ      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333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БЕЗНАДЗОРНЫХ ЖИВОТНЫХ</a:t>
            </a:r>
          </a:p>
          <a:p>
            <a:pPr>
              <a:defRPr/>
            </a:pP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СОДЕРЖАНИЕ И РЕМОНТ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БИОТЕРМИЧЕСКИХ ЯМ,                        </a:t>
            </a:r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1 395 </a:t>
            </a: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СИБИРЕЯЗВЕННЫХ  </a:t>
            </a:r>
          </a:p>
          <a:p>
            <a:pPr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СКОТОМОГИЛЬНИКОВ</a:t>
            </a:r>
            <a:endParaRPr lang="ru-RU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383684" y="644376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18</a:t>
            </a:fld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5513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210" y="93607"/>
            <a:ext cx="9144000" cy="100811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ru-RU" sz="3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 </a:t>
            </a:r>
            <a:r>
              <a:rPr lang="ru-RU" sz="3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br>
              <a:rPr lang="ru-RU" sz="3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ВИДАМ РАСХОДОВ</a:t>
            </a:r>
            <a:endParaRPr lang="ru-RU" sz="4800" b="1" dirty="0">
              <a:ln w="1905"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524000" y="1412776"/>
          <a:ext cx="9144000" cy="5440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50928" y="635635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19</a:t>
            </a:fld>
            <a:endParaRPr lang="ru-RU" sz="1000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058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95089" y="1183420"/>
            <a:ext cx="7344816" cy="10772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РАЙОНА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12954" y="2871456"/>
            <a:ext cx="2318741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РАЙОНА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92600" y="2877464"/>
            <a:ext cx="2150818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</a:p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ГОРОДА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29806" y="2871456"/>
            <a:ext cx="2520280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БЮДЖЕТЫ</a:t>
            </a:r>
          </a:p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35561" y="4107909"/>
            <a:ext cx="8064896" cy="707886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1                     1                   19</a:t>
            </a:r>
          </a:p>
        </p:txBody>
      </p:sp>
      <p:sp>
        <p:nvSpPr>
          <p:cNvPr id="11" name="Правая фигурная скобка 10"/>
          <p:cNvSpPr/>
          <p:nvPr/>
        </p:nvSpPr>
        <p:spPr>
          <a:xfrm rot="5400000">
            <a:off x="5994607" y="1668056"/>
            <a:ext cx="532043" cy="6295477"/>
          </a:xfrm>
          <a:prstGeom prst="rightBrace">
            <a:avLst>
              <a:gd name="adj1" fmla="val 5059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 dirty="0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88221" y="5134266"/>
            <a:ext cx="7344816" cy="769441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21 БЮДЖЕТ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6167497" y="2269903"/>
            <a:ext cx="512" cy="60155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>
            <a:off x="3104870" y="2253043"/>
            <a:ext cx="813495" cy="59988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261853" y="2271574"/>
            <a:ext cx="828093" cy="5998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9997103" y="184038"/>
            <a:ext cx="2090275" cy="821796"/>
            <a:chOff x="6369526" y="12125"/>
            <a:chExt cx="2098295" cy="707159"/>
          </a:xfrm>
        </p:grpSpPr>
        <p:pic>
          <p:nvPicPr>
            <p:cNvPr id="21" name="Рисунок 20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22" name="Рисунок 2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48958" y="641453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033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175" y="93607"/>
            <a:ext cx="8293252" cy="806460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3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СОЦИАЛЬНО-КУЛЬТУРНАЯ СФЕРА</a:t>
            </a:r>
            <a:endParaRPr lang="ru-RU" sz="3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684" y="4053150"/>
            <a:ext cx="9042743" cy="2896291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Образование, спорт</a:t>
            </a:r>
          </a:p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Культура и кинематография</a:t>
            </a:r>
          </a:p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Бесплатное горячее питание</a:t>
            </a:r>
          </a:p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Компенсация родительской платы</a:t>
            </a:r>
          </a:p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Выплата детям сиротам и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опекунам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1" y="2961503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defRPr/>
            </a:pPr>
            <a:endParaRPr lang="ru-RU" dirty="0">
              <a:solidFill>
                <a:prstClr val="black"/>
              </a:solidFill>
              <a:latin typeface="Constantia"/>
            </a:endParaRP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9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3187677"/>
              </p:ext>
            </p:extLst>
          </p:nvPr>
        </p:nvGraphicFramePr>
        <p:xfrm>
          <a:off x="1618171" y="666859"/>
          <a:ext cx="8013296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9121" y="1132130"/>
            <a:ext cx="2264211" cy="766066"/>
          </a:xfrm>
          <a:prstGeom prst="rect">
            <a:avLst/>
          </a:prstGeom>
        </p:spPr>
      </p:pic>
      <p:grpSp>
        <p:nvGrpSpPr>
          <p:cNvPr id="11" name="Группа 10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9325494" y="6441313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19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689" y="538707"/>
            <a:ext cx="8640960" cy="852704"/>
          </a:xfrm>
          <a:noFill/>
          <a:effectLst/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Общегосударственные вопросы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6689" y="1703097"/>
            <a:ext cx="8928992" cy="4389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 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Аппарат главы и глав поселений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Аппарат Исполкома района и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исполкомов поселений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ЗАГС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▬ Резервный фонд</a:t>
            </a:r>
          </a:p>
          <a:p>
            <a:endParaRPr lang="ru-RU" dirty="0"/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375370" y="6492875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21</a:t>
            </a:fld>
            <a:endParaRPr lang="ru-RU" sz="10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543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8824" y="347257"/>
            <a:ext cx="8229600" cy="708688"/>
          </a:xfrm>
        </p:spPr>
        <p:txBody>
          <a:bodyPr>
            <a:normAutofit/>
          </a:bodyPr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ОБОРОНА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8844" y="1174311"/>
            <a:ext cx="9725891" cy="53784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осуществлению первичного воинского учета в сельских поселениях района</a:t>
            </a:r>
          </a:p>
          <a:p>
            <a:pPr marL="0" indent="0" algn="ctr">
              <a:buNone/>
            </a:pPr>
            <a:r>
              <a:rPr lang="ru-RU" sz="5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</a:t>
            </a: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4,2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Содержание ЕДДС, ОПОП</a:t>
            </a:r>
          </a:p>
          <a:p>
            <a:pPr marL="0" indent="0" algn="ctr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866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Содержание пляжа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245929" y="637021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22</a:t>
            </a:fld>
            <a:endParaRPr lang="ru-RU" sz="10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4390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9817" y="340079"/>
            <a:ext cx="8229600" cy="885550"/>
          </a:xfrm>
          <a:noFill/>
          <a:effectLst/>
        </p:spPr>
        <p:txBody>
          <a:bodyPr>
            <a:normAutofit fontScale="90000"/>
          </a:bodyPr>
          <a:lstStyle/>
          <a:p>
            <a:pPr algn="ctr"/>
            <a:r>
              <a:rPr lang="ru-RU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экономика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6706" y="1396470"/>
            <a:ext cx="10807236" cy="4968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  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руб.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►Содержание скотомогильников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Содержание биотермических ям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 Расходы по отлову собак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►Содержание дорог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</a:t>
            </a: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►Дорожный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фонд</a:t>
            </a:r>
          </a:p>
          <a:p>
            <a:pPr marL="0" indent="0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►Возмещение по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межпоселенческим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маршрутам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350433" y="6395746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23</a:t>
            </a:fld>
            <a:endParaRPr lang="ru-RU" sz="10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827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8824" y="362993"/>
            <a:ext cx="8229600" cy="1199412"/>
          </a:xfrm>
          <a:noFill/>
          <a:ln>
            <a:noFill/>
          </a:ln>
          <a:effectLst/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891" y="1562405"/>
            <a:ext cx="10165321" cy="5112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 </a:t>
            </a:r>
            <a:r>
              <a:rPr lang="ru-RU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млн. руб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по уличному освещению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Капитальный ремонт МКД</a:t>
            </a:r>
          </a:p>
          <a:p>
            <a:pPr marL="0" indent="0" algn="just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Содержание бани</a:t>
            </a:r>
          </a:p>
          <a:p>
            <a:pPr marL="0" indent="0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●Инвентаризация и переоценка жилого фонда</a:t>
            </a:r>
          </a:p>
          <a:p>
            <a:pPr marL="0" indent="0">
              <a:buNone/>
            </a:pPr>
            <a:r>
              <a:rPr lang="ru-RU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</a:t>
            </a:r>
            <a:r>
              <a:rPr lang="ru-RU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Благоустройство (содержание кладбищ, парков, тракторов, видеонаблюдение и др.)</a:t>
            </a:r>
            <a:endParaRPr lang="ru-RU" sz="3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258993" y="6389601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24</a:t>
            </a:fld>
            <a:endParaRPr lang="ru-RU" sz="10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92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9521" y="53201"/>
            <a:ext cx="8229600" cy="115212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Межбюджетные трансферты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158" y="3483424"/>
            <a:ext cx="8996326" cy="3391594"/>
          </a:xfrm>
          <a:noFill/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anchor="ctr">
            <a:noAutofit/>
          </a:bodyPr>
          <a:lstStyle/>
          <a:p>
            <a:pPr marL="0" indent="0" algn="ctr">
              <a:buNone/>
            </a:pP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поселениям на выравнивание уровня бюджетной обеспеченности и сбалансированность бюджетов</a:t>
            </a:r>
          </a:p>
        </p:txBody>
      </p:sp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0464956"/>
              </p:ext>
            </p:extLst>
          </p:nvPr>
        </p:nvGraphicFramePr>
        <p:xfrm>
          <a:off x="1527673" y="1071177"/>
          <a:ext cx="8013296" cy="3619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9121" y="1132130"/>
            <a:ext cx="2264211" cy="766066"/>
          </a:xfrm>
          <a:prstGeom prst="rect">
            <a:avLst/>
          </a:prstGeom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>
          <a:xfrm>
            <a:off x="9325495" y="6404142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25</a:t>
            </a:fld>
            <a:endParaRPr lang="ru-RU" sz="1000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6113665" y="3198168"/>
            <a:ext cx="1287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+125%</a:t>
            </a:r>
            <a:endParaRPr lang="ru-RU" sz="24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28184" y="3191567"/>
            <a:ext cx="1287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+117%</a:t>
            </a:r>
            <a:endParaRPr lang="ru-RU" sz="24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44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4530" y="116632"/>
            <a:ext cx="9081950" cy="1588600"/>
          </a:xfrm>
        </p:spPr>
        <p:txBody>
          <a:bodyPr>
            <a:noAutofit/>
          </a:bodyPr>
          <a:lstStyle/>
          <a:p>
            <a:pPr algn="ctr"/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Параметры </a:t>
            </a: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 smtClean="0">
                <a:latin typeface="Times New Roman" pitchFamily="18" charset="0"/>
                <a:cs typeface="Times New Roman" pitchFamily="18" charset="0"/>
              </a:rPr>
              <a:t>консолидированного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бюджета района </a:t>
            </a:r>
            <a:endParaRPr lang="ru-RU" sz="4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76160" y="1705232"/>
            <a:ext cx="2195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2800" dirty="0">
              <a:solidFill>
                <a:prstClr val="white"/>
              </a:solidFill>
              <a:latin typeface="Trebuchet MS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82030"/>
              </p:ext>
            </p:extLst>
          </p:nvPr>
        </p:nvGraphicFramePr>
        <p:xfrm>
          <a:off x="1334530" y="2386771"/>
          <a:ext cx="9735833" cy="382561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45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954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7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9113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БЮДЖЕТ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2027 год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F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728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4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502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1 575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1 672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515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4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1 502</a:t>
                      </a:r>
                      <a:endParaRPr kumimoji="0" lang="ru-RU" sz="4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1 575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70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3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00556" y="6370700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26</a:t>
            </a:fld>
            <a:endParaRPr lang="ru-RU" sz="10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10101725" y="16626"/>
            <a:ext cx="2090275" cy="821796"/>
            <a:chOff x="6369526" y="12125"/>
            <a:chExt cx="2098295" cy="707159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1270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86033" y="2934779"/>
            <a:ext cx="114258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F12FF-9EC6-4150-8BBC-783C8F61C179}" type="slidenum">
              <a:rPr lang="ru-RU" smtClean="0"/>
              <a:t>27</a:t>
            </a:fld>
            <a:endParaRPr lang="ru-RU"/>
          </a:p>
        </p:txBody>
      </p:sp>
      <p:grpSp>
        <p:nvGrpSpPr>
          <p:cNvPr id="7" name="Группа 6"/>
          <p:cNvGrpSpPr/>
          <p:nvPr/>
        </p:nvGrpSpPr>
        <p:grpSpPr>
          <a:xfrm>
            <a:off x="10101725" y="80526"/>
            <a:ext cx="2090275" cy="821796"/>
            <a:chOff x="6369526" y="12125"/>
            <a:chExt cx="2098295" cy="707159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77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 txBox="1">
            <a:spLocks/>
          </p:cNvSpPr>
          <p:nvPr/>
        </p:nvSpPr>
        <p:spPr>
          <a:xfrm>
            <a:off x="1420917" y="285427"/>
            <a:ext cx="8856984" cy="142981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Консолидированный бюджет </a:t>
            </a:r>
          </a:p>
          <a:p>
            <a:pPr algn="ctr">
              <a:defRPr/>
            </a:pP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6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502 </a:t>
            </a:r>
            <a:r>
              <a:rPr lang="ru-RU" sz="6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 </a:t>
            </a:r>
            <a:r>
              <a:rPr lang="ru-RU" sz="6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502</a:t>
            </a:r>
            <a:endParaRPr lang="ru-RU" sz="6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15931"/>
              </p:ext>
            </p:extLst>
          </p:nvPr>
        </p:nvGraphicFramePr>
        <p:xfrm>
          <a:off x="1420916" y="4503235"/>
          <a:ext cx="9067572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2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2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25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63572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города</a:t>
                      </a:r>
                    </a:p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</a:t>
                      </a:r>
                      <a:endParaRPr lang="ru-RU" sz="48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 района</a:t>
                      </a:r>
                    </a:p>
                    <a:p>
                      <a:pPr algn="ctr"/>
                      <a:endParaRPr lang="ru-RU" sz="18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1 537</a:t>
                      </a:r>
                      <a:endParaRPr lang="ru-RU" sz="48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Бюджеты</a:t>
                      </a:r>
                    </a:p>
                    <a:p>
                      <a:pPr algn="ctr"/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3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</a:t>
                      </a:r>
                    </a:p>
                    <a:p>
                      <a:pPr algn="ctr"/>
                      <a:endParaRPr lang="ru-RU" sz="20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4800" b="1" u="none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</a:t>
                      </a:r>
                      <a:endParaRPr lang="ru-RU" sz="4800" b="1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899997" y="2387067"/>
            <a:ext cx="7998525" cy="1261884"/>
          </a:xfrm>
          <a:prstGeom prst="rect">
            <a:avLst/>
          </a:prstGeom>
          <a:noFill/>
          <a:ln w="635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7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= Расходы</a:t>
            </a:r>
          </a:p>
          <a:p>
            <a:pPr algn="ctr">
              <a:defRPr/>
            </a:pPr>
            <a:endParaRPr lang="ru-RU" sz="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506758" y="1410789"/>
            <a:ext cx="1923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млн.руб.</a:t>
            </a: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8633692" y="3723685"/>
            <a:ext cx="483284" cy="779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3154685" y="3748143"/>
            <a:ext cx="625285" cy="7550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Стрелка вниз 40"/>
          <p:cNvSpPr/>
          <p:nvPr/>
        </p:nvSpPr>
        <p:spPr>
          <a:xfrm>
            <a:off x="5722199" y="3735914"/>
            <a:ext cx="484632" cy="755092"/>
          </a:xfrm>
          <a:prstGeom prst="downArrow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15" name="Группа 14"/>
          <p:cNvGrpSpPr/>
          <p:nvPr/>
        </p:nvGrpSpPr>
        <p:grpSpPr>
          <a:xfrm>
            <a:off x="9915122" y="212360"/>
            <a:ext cx="2090275" cy="821796"/>
            <a:chOff x="6369526" y="12125"/>
            <a:chExt cx="2098295" cy="707159"/>
          </a:xfrm>
        </p:grpSpPr>
        <p:pic>
          <p:nvPicPr>
            <p:cNvPr id="16" name="Рисунок 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7" name="Рисунок 16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62197" y="643694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67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0500" y="382960"/>
            <a:ext cx="8229600" cy="8527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на 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017142"/>
              </p:ext>
            </p:extLst>
          </p:nvPr>
        </p:nvGraphicFramePr>
        <p:xfrm>
          <a:off x="1590500" y="1671095"/>
          <a:ext cx="8675718" cy="4912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4134944" y="4561210"/>
            <a:ext cx="1476147" cy="857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cxnSp>
        <p:nvCxnSpPr>
          <p:cNvPr id="11" name="Прямая со стрелкой 10"/>
          <p:cNvCxnSpPr/>
          <p:nvPr/>
        </p:nvCxnSpPr>
        <p:spPr>
          <a:xfrm flipV="1">
            <a:off x="6877795" y="3145448"/>
            <a:ext cx="1476147" cy="857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"/>
          <p:cNvSpPr txBox="1"/>
          <p:nvPr/>
        </p:nvSpPr>
        <p:spPr>
          <a:xfrm>
            <a:off x="6946087" y="2833632"/>
            <a:ext cx="1179545" cy="59536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+184</a:t>
            </a:r>
            <a:endPara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9779992" y="263710"/>
            <a:ext cx="2090275" cy="821796"/>
            <a:chOff x="6369526" y="12125"/>
            <a:chExt cx="2098295" cy="707159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127067" y="640111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8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13" y="287637"/>
            <a:ext cx="7039405" cy="792088"/>
          </a:xfrm>
        </p:spPr>
        <p:txBody>
          <a:bodyPr>
            <a:normAutofit fontScale="90000"/>
          </a:bodyPr>
          <a:lstStyle/>
          <a:p>
            <a:pPr algn="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2025 гг. </a:t>
            </a:r>
            <a:endParaRPr lang="ru-RU" sz="3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358960"/>
              </p:ext>
            </p:extLst>
          </p:nvPr>
        </p:nvGraphicFramePr>
        <p:xfrm>
          <a:off x="1097281" y="1628800"/>
          <a:ext cx="10266218" cy="4902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8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6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33834"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Отклонение</a:t>
                      </a:r>
                      <a:endParaRPr lang="ru-RU" sz="3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3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068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Консолидированный бюджет района, всего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1 318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1 502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+184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28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2E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None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Собственные 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+57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0777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Дотации, субсидии,            субвенции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+127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114%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FD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795313" y="1070824"/>
            <a:ext cx="1568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9893462" y="175259"/>
            <a:ext cx="2090275" cy="821796"/>
            <a:chOff x="6369526" y="12125"/>
            <a:chExt cx="2098295" cy="70715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240537" y="6383609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714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972500"/>
              </p:ext>
            </p:extLst>
          </p:nvPr>
        </p:nvGraphicFramePr>
        <p:xfrm>
          <a:off x="756706" y="184038"/>
          <a:ext cx="11308294" cy="6535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17429" y="6353984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62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0917" y="184038"/>
            <a:ext cx="9144000" cy="130621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СОБСТВЕННЫЕ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 БЮДЖЕТА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98424" y="1259423"/>
            <a:ext cx="1370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млн.руб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graphicFrame>
        <p:nvGraphicFramePr>
          <p:cNvPr id="9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701548"/>
              </p:ext>
            </p:extLst>
          </p:nvPr>
        </p:nvGraphicFramePr>
        <p:xfrm>
          <a:off x="1343742" y="1786707"/>
          <a:ext cx="10146782" cy="4938575"/>
        </p:xfrm>
        <a:graphic>
          <a:graphicData uri="http://schemas.openxmlformats.org/drawingml/2006/table">
            <a:tbl>
              <a:tblPr firstRow="1" bandRow="1"/>
              <a:tblGrid>
                <a:gridCol w="28696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2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32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8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98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2025г.</a:t>
                      </a:r>
                      <a:endParaRPr lang="ru-RU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РОСТ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algn="ctr"/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СНИЖЕНИЕ </a:t>
                      </a:r>
                    </a:p>
                    <a:p>
                      <a:pPr algn="ctr"/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2024г.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6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СОБСТВЕННЫЕ ДОХОДЫ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8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8D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8D6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467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+57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8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E8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2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781636"/>
                  </a:ext>
                </a:extLst>
              </a:tr>
              <a:tr h="7277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НДФЛ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+48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72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</a:t>
                      </a: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НАЛОГ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07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ЗЕМЛИ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2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/>
                      <a:r>
                        <a:rPr lang="ru-RU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УСН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tt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+5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145%</a:t>
                      </a:r>
                      <a:endParaRPr lang="ru-RU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50185" y="6492876"/>
            <a:ext cx="2661459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72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4466" y="78836"/>
            <a:ext cx="7279747" cy="1009536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по  НДФЛ на 2025 год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350331"/>
              </p:ext>
            </p:extLst>
          </p:nvPr>
        </p:nvGraphicFramePr>
        <p:xfrm>
          <a:off x="1013462" y="1058333"/>
          <a:ext cx="10907605" cy="5723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06" y="184038"/>
            <a:ext cx="513513" cy="687634"/>
          </a:xfrm>
          <a:prstGeom prst="rect">
            <a:avLst/>
          </a:prstGeom>
        </p:spPr>
      </p:pic>
      <p:sp>
        <p:nvSpPr>
          <p:cNvPr id="8" name="TextBox 1"/>
          <p:cNvSpPr txBox="1"/>
          <p:nvPr/>
        </p:nvSpPr>
        <p:spPr>
          <a:xfrm>
            <a:off x="5387680" y="2438408"/>
            <a:ext cx="672281" cy="3109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8373639" y="1650629"/>
            <a:ext cx="672281" cy="31096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9830792" y="170026"/>
            <a:ext cx="2090275" cy="821796"/>
            <a:chOff x="6369526" y="12125"/>
            <a:chExt cx="2098295" cy="707159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399708" y="6483187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201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91"/>
          <p:cNvSpPr/>
          <p:nvPr/>
        </p:nvSpPr>
        <p:spPr>
          <a:xfrm>
            <a:off x="166190" y="1"/>
            <a:ext cx="43981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389" y="42997"/>
            <a:ext cx="513513" cy="687634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9245929" y="6376478"/>
            <a:ext cx="2743200" cy="365125"/>
          </a:xfrm>
        </p:spPr>
        <p:txBody>
          <a:bodyPr/>
          <a:lstStyle/>
          <a:p>
            <a:fld id="{FF3F12FF-9EC6-4150-8BBC-783C8F61C179}" type="slidenum">
              <a:rPr lang="ru-RU" sz="1000" smtClean="0"/>
              <a:t>9</a:t>
            </a:fld>
            <a:endParaRPr lang="ru-RU" sz="1000" dirty="0"/>
          </a:p>
        </p:txBody>
      </p:sp>
      <p:graphicFrame>
        <p:nvGraphicFramePr>
          <p:cNvPr id="7" name="Объект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6992412"/>
              </p:ext>
            </p:extLst>
          </p:nvPr>
        </p:nvGraphicFramePr>
        <p:xfrm>
          <a:off x="606008" y="300424"/>
          <a:ext cx="10747792" cy="625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51711" y="197475"/>
            <a:ext cx="77537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Среднемесячная заработная плата работников бюджетной сферы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40789" y="1155146"/>
            <a:ext cx="1293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0101725" y="-24156"/>
            <a:ext cx="2090275" cy="821796"/>
            <a:chOff x="6369526" y="12125"/>
            <a:chExt cx="2098295" cy="707159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04" b="19411"/>
            <a:stretch/>
          </p:blipFill>
          <p:spPr>
            <a:xfrm>
              <a:off x="7313651" y="12125"/>
              <a:ext cx="1154170" cy="707159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951" t="21426" r="7559" b="23954"/>
            <a:stretch/>
          </p:blipFill>
          <p:spPr>
            <a:xfrm>
              <a:off x="6369526" y="102883"/>
              <a:ext cx="1035566" cy="594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0191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3648</TotalTime>
  <Words>864</Words>
  <Application>Microsoft Office PowerPoint</Application>
  <PresentationFormat>Широкоэкранный</PresentationFormat>
  <Paragraphs>332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Constantia</vt:lpstr>
      <vt:lpstr>Times New Roman</vt:lpstr>
      <vt:lpstr>Trebuchet MS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  БЮДЖЕТ на 2025 год</vt:lpstr>
      <vt:lpstr>БЮДЖЕТ 2024 – 2025 гг. </vt:lpstr>
      <vt:lpstr>Презентация PowerPoint</vt:lpstr>
      <vt:lpstr>СОБСТВЕННЫЕ  ДОХОДЫ  БЮДЖЕТА</vt:lpstr>
      <vt:lpstr>План по  НДФЛ на 2025 год</vt:lpstr>
      <vt:lpstr>Презентация PowerPoint</vt:lpstr>
      <vt:lpstr>Презентация PowerPoint</vt:lpstr>
      <vt:lpstr>Презентация PowerPoint</vt:lpstr>
      <vt:lpstr>НЕНАЛОГОВЫЕ   ДОХОДЫ</vt:lpstr>
      <vt:lpstr>Презентация PowerPoint</vt:lpstr>
      <vt:lpstr>Собираемость  имущественных налогов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 БЮДЖЕТА ПО ВИДАМ РАСХОДОВ</vt:lpstr>
      <vt:lpstr>СОЦИАЛЬНО-КУЛЬТУРНАЯ СФЕРА</vt:lpstr>
      <vt:lpstr>Общегосударственные вопросы</vt:lpstr>
      <vt:lpstr>НАЦИОНАЛЬНАЯ ОБОРОНА</vt:lpstr>
      <vt:lpstr>Национальная экономика</vt:lpstr>
      <vt:lpstr>ЖИЛИЩНО-КОММУНАЛЬНОЕ ХОЗЯЙСТВО</vt:lpstr>
      <vt:lpstr> Межбюджетные трансферты </vt:lpstr>
      <vt:lpstr>Параметры  консолидированного  бюджета района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Баскова</dc:creator>
  <cp:lastModifiedBy>menz-fbp</cp:lastModifiedBy>
  <cp:revision>280</cp:revision>
  <cp:lastPrinted>2023-12-12T12:28:33Z</cp:lastPrinted>
  <dcterms:created xsi:type="dcterms:W3CDTF">2023-02-03T05:31:53Z</dcterms:created>
  <dcterms:modified xsi:type="dcterms:W3CDTF">2025-02-26T10:20:42Z</dcterms:modified>
</cp:coreProperties>
</file>