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304" r:id="rId3"/>
    <p:sldId id="305" r:id="rId4"/>
    <p:sldId id="306" r:id="rId5"/>
    <p:sldId id="307" r:id="rId6"/>
    <p:sldId id="309" r:id="rId7"/>
    <p:sldId id="308" r:id="rId8"/>
    <p:sldId id="330" r:id="rId9"/>
    <p:sldId id="311" r:id="rId10"/>
    <p:sldId id="333" r:id="rId11"/>
    <p:sldId id="313" r:id="rId12"/>
    <p:sldId id="332" r:id="rId13"/>
    <p:sldId id="328" r:id="rId14"/>
    <p:sldId id="329" r:id="rId15"/>
    <p:sldId id="317" r:id="rId16"/>
    <p:sldId id="318" r:id="rId17"/>
    <p:sldId id="319" r:id="rId18"/>
    <p:sldId id="324" r:id="rId19"/>
    <p:sldId id="320" r:id="rId20"/>
    <p:sldId id="321" r:id="rId21"/>
    <p:sldId id="322" r:id="rId22"/>
    <p:sldId id="323" r:id="rId23"/>
    <p:sldId id="325" r:id="rId24"/>
    <p:sldId id="326" r:id="rId25"/>
  </p:sldIdLst>
  <p:sldSz cx="12192000" cy="6858000"/>
  <p:notesSz cx="6645275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z-fbp" initials="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DEFEEC"/>
    <a:srgbClr val="FF99FF"/>
    <a:srgbClr val="000000"/>
    <a:srgbClr val="A2D668"/>
    <a:srgbClr val="A0D565"/>
    <a:srgbClr val="E2E2E2"/>
    <a:srgbClr val="E9FDF5"/>
    <a:srgbClr val="DAFCEE"/>
    <a:srgbClr val="91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Relationship Id="rId4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Relationship Id="rId4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5216847498144673E-4"/>
          <c:y val="1.32659467339689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1328708228620238E-2"/>
          <c:y val="0.101576230228471"/>
          <c:w val="0.92715514727325754"/>
          <c:h val="0.71296706160721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5432098765432098E-3"/>
                  <c:y val="-1.5211344805475574E-3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1 059</a:t>
                    </a:r>
                    <a:endParaRPr lang="en-US" sz="40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0F-4FBC-82C2-760CE72865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58370848008886E-17"/>
                  <c:y val="-9.0090240868956634E-3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1 194</a:t>
                    </a:r>
                    <a:endParaRPr lang="en-US" sz="40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35-4DAD-AE11-03B428289D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1059</c:v>
                </c:pt>
                <c:pt idx="1">
                  <c:v>1194</c:v>
                </c:pt>
                <c:pt idx="2">
                  <c:v>1318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35-4DAD-AE11-03B428289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341760"/>
        <c:axId val="132343296"/>
      </c:barChart>
      <c:catAx>
        <c:axId val="1323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343296"/>
        <c:crosses val="autoZero"/>
        <c:auto val="1"/>
        <c:lblAlgn val="ctr"/>
        <c:lblOffset val="100"/>
        <c:noMultiLvlLbl val="0"/>
      </c:catAx>
      <c:valAx>
        <c:axId val="1323432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3234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44977647150442E-2"/>
          <c:y val="1.6377952755905511E-3"/>
          <c:w val="0.92715514727325754"/>
          <c:h val="0.71296706160721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A0D565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75</c:v>
                </c:pt>
                <c:pt idx="2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9E-4E14-8930-3A72E06D6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696960"/>
        <c:axId val="224711040"/>
      </c:barChart>
      <c:catAx>
        <c:axId val="2246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711040"/>
        <c:crosses val="autoZero"/>
        <c:auto val="1"/>
        <c:lblAlgn val="ctr"/>
        <c:lblOffset val="100"/>
        <c:noMultiLvlLbl val="0"/>
      </c:catAx>
      <c:valAx>
        <c:axId val="22471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469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193591426071745"/>
          <c:y val="0.3747185248153429"/>
          <c:w val="0.66681277340332457"/>
          <c:h val="0.61500644948843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исполнения консолидированного бюджета за 10 месяцев 2019 года</c:v>
                </c:pt>
              </c:strCache>
            </c:strRef>
          </c:tx>
          <c:explosion val="31"/>
          <c:dPt>
            <c:idx val="0"/>
            <c:bubble3D val="0"/>
            <c:explosion val="38"/>
            <c:spPr>
              <a:solidFill>
                <a:srgbClr val="2FFF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4BA-44E0-B6AB-6D5DCA9F111D}"/>
              </c:ext>
            </c:extLst>
          </c:dPt>
          <c:dPt>
            <c:idx val="1"/>
            <c:bubble3D val="0"/>
            <c:spPr>
              <a:solidFill>
                <a:srgbClr val="0000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BA-44E0-B6AB-6D5DCA9F111D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4BA-44E0-B6AB-6D5DCA9F111D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BA-44E0-B6AB-6D5DCA9F111D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4BA-44E0-B6AB-6D5DCA9F111D}"/>
              </c:ext>
            </c:extLst>
          </c:dPt>
          <c:dLbls>
            <c:dLbl>
              <c:idx val="0"/>
              <c:layout>
                <c:manualLayout>
                  <c:x val="-0.14319973408099618"/>
                  <c:y val="-0.11446744767824533"/>
                </c:manualLayout>
              </c:layout>
              <c:tx>
                <c:rich>
                  <a:bodyPr/>
                  <a:lstStyle/>
                  <a:p>
                    <a:r>
                      <a:rPr lang="ru-RU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НДФЛ</a:t>
                    </a:r>
                    <a:r>
                      <a: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71%</a:t>
                    </a:r>
                    <a:endParaRPr lang="ru-RU" sz="32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BA-44E0-B6AB-6D5DCA9F11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847769028871371E-2"/>
                  <c:y val="0.13073399492958665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Земельный налог 6</a:t>
                    </a:r>
                    <a:r>
                      <a:rPr lang="ru-RU" sz="28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BA-44E0-B6AB-6D5DCA9F111D}"/>
                </c:ext>
                <c:ext xmlns:c15="http://schemas.microsoft.com/office/drawing/2012/chart" uri="{CE6537A1-D6FC-4f65-9D91-7224C49458BB}">
                  <c15:layout>
                    <c:manualLayout>
                      <c:w val="0.21141666666666667"/>
                      <c:h val="0.1825005371567445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003844050743657"/>
                  <c:y val="2.7578689949105409E-2"/>
                </c:manualLayout>
              </c:layout>
              <c:tx>
                <c:rich>
                  <a:bodyPr/>
                  <a:lstStyle/>
                  <a:p>
                    <a:pPr>
                      <a:defRPr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8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Налоги на совокупный доход 4</a:t>
                    </a:r>
                    <a:r>
                      <a: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2A1-4EB5-936F-A3CEFA64301F}"/>
                </c:ext>
                <c:ext xmlns:c15="http://schemas.microsoft.com/office/drawing/2012/chart" uri="{CE6537A1-D6FC-4f65-9D91-7224C49458BB}">
                  <c15:layout>
                    <c:manualLayout>
                      <c:w val="0.23294444444444445"/>
                      <c:h val="0.2415013433608364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0822604986876642"/>
                  <c:y val="-0.11215500936723445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Неналоговые</a:t>
                    </a:r>
                    <a:r>
                      <a:rPr lang="ru-RU" sz="28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доходы  7%</a:t>
                    </a:r>
                    <a:endParaRPr lang="ru-RU" sz="2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4BA-44E0-B6AB-6D5DCA9F111D}"/>
                </c:ext>
                <c:ext xmlns:c15="http://schemas.microsoft.com/office/drawing/2012/chart" uri="{CE6537A1-D6FC-4f65-9D91-7224C49458BB}">
                  <c15:layout>
                    <c:manualLayout>
                      <c:w val="0.24825688976377952"/>
                      <c:h val="0.1825005371567445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5.2986767279090116E-2"/>
                  <c:y val="-0.14985237388649103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800" b="1" i="0" baseline="0" dirty="0" smtClean="0">
                        <a:solidFill>
                          <a:schemeClr val="tx1"/>
                        </a:solidFill>
                        <a:effectLst/>
                      </a:rPr>
                      <a:t>Акциз</a:t>
                    </a:r>
                    <a:br>
                      <a:rPr lang="ru-RU" sz="2800" b="1" i="0" baseline="0" dirty="0" smtClean="0">
                        <a:solidFill>
                          <a:schemeClr val="tx1"/>
                        </a:solidFill>
                        <a:effectLst/>
                      </a:rPr>
                    </a:br>
                    <a:r>
                      <a:rPr lang="ru-RU" sz="2800" b="1" i="0" baseline="0" dirty="0" smtClean="0">
                        <a:solidFill>
                          <a:schemeClr val="tx1"/>
                        </a:solidFill>
                        <a:effectLst/>
                      </a:rPr>
                      <a:t>8%</a:t>
                    </a:r>
                    <a:endParaRPr lang="ru-RU" sz="280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4BA-44E0-B6AB-6D5DCA9F11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6044728783902013"/>
                  <c:y val="-6.1331972680547076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Налог на имущество 2%</a:t>
                    </a:r>
                    <a:endParaRPr lang="ru-RU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4BA-44E0-B6AB-6D5DCA9F11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AEB-4B1B-8123-0C596584876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7931743549712542"/>
                  <c:y val="2.5281281026725142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80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sz="2800" dirty="0" smtClean="0">
                        <a:solidFill>
                          <a:schemeClr val="tx1"/>
                        </a:solidFill>
                      </a:rPr>
                      <a:t>Н</a:t>
                    </a:r>
                    <a:r>
                      <a:rPr lang="ru-RU" sz="2800" b="1" i="0" baseline="0" dirty="0" smtClean="0">
                        <a:solidFill>
                          <a:schemeClr val="tx1"/>
                        </a:solidFill>
                        <a:effectLst/>
                      </a:rPr>
                      <a:t>алог на имущество</a:t>
                    </a:r>
                    <a:br>
                      <a:rPr lang="ru-RU" sz="2800" b="1" i="0" baseline="0" dirty="0" smtClean="0">
                        <a:solidFill>
                          <a:schemeClr val="tx1"/>
                        </a:solidFill>
                        <a:effectLst/>
                      </a:rPr>
                    </a:br>
                    <a:r>
                      <a:rPr lang="ru-RU" sz="2800" b="1" i="0" baseline="0" dirty="0" smtClean="0">
                        <a:solidFill>
                          <a:schemeClr val="tx1"/>
                        </a:solidFill>
                        <a:effectLst/>
                      </a:rPr>
                      <a:t>3%</a:t>
                    </a:r>
                    <a:endParaRPr lang="ru-RU" sz="2800" dirty="0" smtClean="0">
                      <a:solidFill>
                        <a:schemeClr val="tx1"/>
                      </a:solidFill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ru-RU" sz="28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4BA-44E0-B6AB-6D5DCA9F11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5400">
                  <a:solidFill>
                    <a:schemeClr val="tx1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</c:v>
                </c:pt>
                <c:pt idx="1">
                  <c:v>Акциз</c:v>
                </c:pt>
                <c:pt idx="2">
                  <c:v>Налог на совокупный доход</c:v>
                </c:pt>
                <c:pt idx="3">
                  <c:v>неналоговые доходы</c:v>
                </c:pt>
                <c:pt idx="4">
                  <c:v>Земельный налог</c:v>
                </c:pt>
                <c:pt idx="5">
                  <c:v>Налог на имущество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</c:v>
                </c:pt>
                <c:pt idx="1">
                  <c:v>8</c:v>
                </c:pt>
                <c:pt idx="2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4BA-44E0-B6AB-6D5DCA9F111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  <a:effectLst>
      <a:glow rad="12700">
        <a:schemeClr val="accent1">
          <a:alpha val="45000"/>
        </a:schemeClr>
      </a:glow>
      <a:outerShdw blurRad="57150" dist="38100" dir="5400000" algn="ctr" rotWithShape="0">
        <a:schemeClr val="accent3">
          <a:alpha val="48000"/>
        </a:schemeClr>
      </a:outerShdw>
    </a:effectLst>
    <a:scene3d>
      <a:camera prst="orthographicFront"/>
      <a:lightRig rig="glow" dir="tl">
        <a:rot lat="0" lon="0" rev="900000"/>
      </a:lightRig>
    </a:scene3d>
    <a:sp3d prstMaterial="powder">
      <a:bevelT w="25400" h="381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97704059181953E-2"/>
          <c:y val="2.0487432678659687E-2"/>
          <c:w val="0.9246400902785703"/>
          <c:h val="0.80306241436542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0.20824413618673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229</c:v>
                </c:pt>
                <c:pt idx="1">
                  <c:v>229</c:v>
                </c:pt>
                <c:pt idx="2">
                  <c:v>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A-4031-B8DB-2EF282E516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3149243918474929E-3"/>
                  <c:y val="0.217872438173618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84068769533715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E4-40F0-A8BD-44F4F4A454A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250</c:v>
                </c:pt>
                <c:pt idx="1">
                  <c:v>300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A-4031-B8DB-2EF282E51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751360"/>
        <c:axId val="132752896"/>
      </c:barChart>
      <c:catAx>
        <c:axId val="13275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752896"/>
        <c:crosses val="autoZero"/>
        <c:auto val="1"/>
        <c:lblAlgn val="ctr"/>
        <c:lblOffset val="100"/>
        <c:noMultiLvlLbl val="0"/>
      </c:catAx>
      <c:valAx>
        <c:axId val="132752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75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274964150191285"/>
          <c:y val="0.94115623313191277"/>
          <c:w val="0.15055594382063189"/>
          <c:h val="5.6620221412602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4065766297934"/>
          <c:y val="2.9492078671888276E-2"/>
          <c:w val="0.76644496729712286"/>
          <c:h val="0.893895643539606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00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77-4679-B808-544B2557D3DE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377-4679-B808-544B2557D3DE}"/>
              </c:ext>
            </c:extLst>
          </c:dPt>
          <c:dPt>
            <c:idx val="2"/>
            <c:bubble3D val="0"/>
            <c:spPr>
              <a:solidFill>
                <a:srgbClr val="E7DAF0"/>
              </a:solidFill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F4F-4A14-8DF1-03B06B14E1C5}"/>
              </c:ext>
            </c:extLst>
          </c:dPt>
          <c:dPt>
            <c:idx val="3"/>
            <c:bubble3D val="0"/>
            <c:spPr>
              <a:solidFill>
                <a:srgbClr val="FCFFDD"/>
              </a:solidFill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29-47B6-A2AD-02A535898F81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77-4679-B808-544B2557D3DE}"/>
              </c:ext>
            </c:extLst>
          </c:dPt>
          <c:dLbls>
            <c:dLbl>
              <c:idx val="0"/>
              <c:layout>
                <c:manualLayout>
                  <c:x val="-8.3754717980137297E-2"/>
                  <c:y val="-0.19570912136753765"/>
                </c:manualLayout>
              </c:layout>
              <c:tx>
                <c:rich>
                  <a:bodyPr/>
                  <a:lstStyle/>
                  <a:p>
                    <a:fld id="{D020386C-24E4-4653-B73E-03F499E99A77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77-4679-B808-544B2557D3D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77-4679-B808-544B2557D3D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F4F-4A14-8DF1-03B06B14E1C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1899722909276199E-2"/>
                  <c:y val="6.8946945983852481E-2"/>
                </c:manualLayout>
              </c:layout>
              <c:tx>
                <c:rich>
                  <a:bodyPr/>
                  <a:lstStyle/>
                  <a:p>
                    <a:fld id="{7EE51A51-841B-4712-A73D-1400D15B17A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729-47B6-A2AD-02A535898F8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4046154893462526"/>
                  <c:y val="-3.5414087294647581E-2"/>
                </c:manualLayout>
              </c:layout>
              <c:tx>
                <c:rich>
                  <a:bodyPr/>
                  <a:lstStyle/>
                  <a:p>
                    <a:fld id="{9A1FD443-1DCF-4402-819C-3F820DA044FC}" type="VALUE">
                      <a:rPr lang="en-US" sz="3600" smtClean="0"/>
                      <a:pPr/>
                      <a:t>[ЗНАЧЕНИЕ]</a:t>
                    </a:fld>
                    <a:r>
                      <a:rPr lang="en-US" sz="360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377-4679-B808-544B2557D3D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Земельный налог</c:v>
                </c:pt>
                <c:pt idx="2">
                  <c:v>ЕСХН</c:v>
                </c:pt>
                <c:pt idx="3">
                  <c:v>Налог на имущ физ лиц</c:v>
                </c:pt>
                <c:pt idx="4">
                  <c:v>Плата за воду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60</c:v>
                </c:pt>
                <c:pt idx="2">
                  <c:v>2</c:v>
                </c:pt>
                <c:pt idx="3">
                  <c:v>8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D2-4F76-BAAA-AE8A6A56D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9134548607099"/>
          <c:y val="6.3146443357346607E-2"/>
          <c:w val="0.62468569254185691"/>
          <c:h val="0.899940576778018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lt1"/>
            </a:solidFill>
            <a:ln w="28575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B4-4014-A820-3F4A5885C5CE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B4-4014-A820-3F4A5885C5CE}"/>
              </c:ext>
            </c:extLst>
          </c:dPt>
          <c:dPt>
            <c:idx val="2"/>
            <c:bubble3D val="0"/>
            <c:spPr>
              <a:solidFill>
                <a:srgbClr val="DEFEEC"/>
              </a:solidFill>
              <a:ln w="285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B4-4014-A820-3F4A5885C5CE}"/>
              </c:ext>
            </c:extLst>
          </c:dPt>
          <c:dPt>
            <c:idx val="3"/>
            <c:bubble3D val="0"/>
            <c:spPr>
              <a:solidFill>
                <a:srgbClr val="FCFFDD"/>
              </a:solidFill>
              <a:ln w="285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B4-4014-A820-3F4A5885C5CE}"/>
              </c:ext>
            </c:extLst>
          </c:dPt>
          <c:dLbls>
            <c:dLbl>
              <c:idx val="0"/>
              <c:layout>
                <c:manualLayout>
                  <c:x val="-0.20189074607825572"/>
                  <c:y val="-0.101829744769208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63303E-F1EE-45EB-92BC-3FBCB4BE5707}" type="CATEGORYNAME">
                      <a: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B4-4014-A820-3F4A5885C5CE}"/>
                </c:ext>
                <c:ext xmlns:c15="http://schemas.microsoft.com/office/drawing/2012/chart" uri="{CE6537A1-D6FC-4f65-9D91-7224C49458BB}">
                  <c15:layout>
                    <c:manualLayout>
                      <c:w val="0.28283016185476817"/>
                      <c:h val="0.218401719984329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91384202564832"/>
                  <c:y val="-0.11742611908084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B40FE3-409F-47BA-8FED-F52127B29EBC}" type="CATEGORYNAME">
                      <a: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B4-4014-A820-3F4A5885C5CE}"/>
                </c:ext>
                <c:ext xmlns:c15="http://schemas.microsoft.com/office/drawing/2012/chart" uri="{CE6537A1-D6FC-4f65-9D91-7224C49458BB}">
                  <c15:layout>
                    <c:manualLayout>
                      <c:w val="0.26614703358596287"/>
                      <c:h val="0.118961439252063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798987444056161"/>
                  <c:y val="7.8853921843080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F1D2D56-C264-4FB9-BD81-68E91C05D57E}" type="CATEGORYNAME">
                      <a:rPr lang="ru-RU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8B4-4014-A820-3F4A5885C5CE}"/>
                </c:ext>
                <c:ext xmlns:c15="http://schemas.microsoft.com/office/drawing/2012/chart" uri="{CE6537A1-D6FC-4f65-9D91-7224C49458BB}">
                  <c15:layout>
                    <c:manualLayout>
                      <c:w val="0.21710437076345973"/>
                      <c:h val="0.225405026742204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5.6389343836342714E-4"/>
                  <c:y val="-5.7560855811342598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8B4-4014-A820-3F4A5885C5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Аренда земли и имущества</c:v>
                </c:pt>
                <c:pt idx="1">
                  <c:v>Плата за воду</c:v>
                </c:pt>
                <c:pt idx="2">
                  <c:v>Продажа земли и имущества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17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8B4-4014-A820-3F4A5885C5C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50"/>
        <c:holeSize val="40"/>
      </c:doughnutChart>
      <c:spPr>
        <a:solidFill>
          <a:schemeClr val="bg2">
            <a:lumMod val="9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53750798303504E-2"/>
          <c:y val="0.14386501043281605"/>
          <c:w val="0.90836648122702779"/>
          <c:h val="0.689814698678637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6DAF8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5449141553911289E-3"/>
                  <c:y val="0.15600472313512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5A7-4A85-9253-B8E3733712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265522071882303E-3"/>
                  <c:y val="0.1668383844639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A7-4A85-9253-B8E3733712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081902589853737E-3"/>
                  <c:y val="0.17767204579277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A7-4A85-9253-B8E3733712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735</c:v>
                </c:pt>
                <c:pt idx="1">
                  <c:v>859</c:v>
                </c:pt>
                <c:pt idx="2">
                  <c:v>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A7-4A85-9253-B8E373371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178368"/>
        <c:axId val="143180160"/>
        <c:axId val="242684800"/>
      </c:bar3DChart>
      <c:catAx>
        <c:axId val="14317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40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180160"/>
        <c:crosses val="autoZero"/>
        <c:auto val="1"/>
        <c:lblAlgn val="ctr"/>
        <c:lblOffset val="100"/>
        <c:noMultiLvlLbl val="0"/>
      </c:catAx>
      <c:valAx>
        <c:axId val="14318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178368"/>
        <c:crosses val="autoZero"/>
        <c:crossBetween val="between"/>
      </c:valAx>
      <c:serAx>
        <c:axId val="242684800"/>
        <c:scaling>
          <c:orientation val="minMax"/>
        </c:scaling>
        <c:delete val="1"/>
        <c:axPos val="b"/>
        <c:majorTickMark val="none"/>
        <c:minorTickMark val="none"/>
        <c:tickLblPos val="nextTo"/>
        <c:crossAx val="14318016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30205730258453"/>
          <c:y val="0"/>
          <c:w val="0.50069794400699907"/>
          <c:h val="0.876624428271663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6.1646981627296586E-2"/>
                  <c:y val="-4.9681304208518025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80A-455E-9996-EA894D00832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529308836395451E-2"/>
                  <c:y val="-7.2910450825994432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0A-455E-9996-EA894D00832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393966700880026E-2"/>
                  <c:y val="2.4033479949105573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80A-455E-9996-EA894D00832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9684497237242108E-2"/>
                  <c:y val="-7.2912343375009158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0A-455E-9996-EA894D00832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2363654376382198E-2"/>
                  <c:y val="-2.2597035246265103E-4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97-4255-A0AF-F50D06019EA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3541119860017499E-2"/>
                  <c:y val="-4.9681304208518242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80A-455E-9996-EA894D00832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2549149960553971"/>
                  <c:y val="-2.3434488185668143E-3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/>
                      <a:t>64%</a:t>
                    </a:r>
                    <a:endParaRPr lang="en-US" sz="3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80A-455E-9996-EA894D008321}"/>
                </c:ext>
                <c:ext xmlns:c15="http://schemas.microsoft.com/office/drawing/2012/chart" uri="{CE6537A1-D6FC-4f65-9D91-7224C49458BB}">
                  <c15:layout>
                    <c:manualLayout>
                      <c:w val="9.8611111111111108E-2"/>
                      <c:h val="0.1067051308328597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Дорожный фонд</c:v>
                </c:pt>
                <c:pt idx="1">
                  <c:v>Прочие</c:v>
                </c:pt>
                <c:pt idx="2">
                  <c:v>Госуправление</c:v>
                </c:pt>
                <c:pt idx="3">
                  <c:v>Физкультура и спорт</c:v>
                </c:pt>
                <c:pt idx="4">
                  <c:v>Благоустройство и ЖКХ</c:v>
                </c:pt>
                <c:pt idx="5">
                  <c:v>Культура</c:v>
                </c:pt>
                <c:pt idx="6">
                  <c:v>Образование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9</c:v>
                </c:pt>
                <c:pt idx="6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0A-455E-9996-EA894D0083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24733824"/>
        <c:axId val="224753152"/>
      </c:barChart>
      <c:catAx>
        <c:axId val="2247338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3400"/>
            </a:pPr>
            <a:endParaRPr lang="ru-RU"/>
          </a:p>
        </c:txPr>
        <c:crossAx val="224753152"/>
        <c:crosses val="autoZero"/>
        <c:auto val="1"/>
        <c:lblAlgn val="ctr"/>
        <c:lblOffset val="100"/>
        <c:noMultiLvlLbl val="0"/>
      </c:catAx>
      <c:valAx>
        <c:axId val="224753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733824"/>
        <c:crossesAt val="1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2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666666666666666E-3"/>
          <c:y val="4.4726773676128304E-2"/>
          <c:w val="0.6886689511033347"/>
          <c:h val="0.90740092219048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8D-4316-B49A-FA1FD07CF222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8D-4316-B49A-FA1FD07CF22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8D-4316-B49A-FA1FD07CF222}"/>
              </c:ext>
            </c:extLst>
          </c:dPt>
          <c:dPt>
            <c:idx val="3"/>
            <c:bubble3D val="0"/>
            <c:spPr>
              <a:solidFill>
                <a:srgbClr val="FBE1F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8D-4316-B49A-FA1FD07CF222}"/>
              </c:ext>
            </c:extLst>
          </c:dPt>
          <c:dLbls>
            <c:dLbl>
              <c:idx val="0"/>
              <c:layout>
                <c:manualLayout>
                  <c:x val="2.9975721784776851E-2"/>
                  <c:y val="-0.313724163817782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4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D8D-4316-B49A-FA1FD07CF22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D8D-4316-B49A-FA1FD07CF22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8D-4316-B49A-FA1FD07CF22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54659886264217"/>
                  <c:y val="0.128677707309845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4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D8D-4316-B49A-FA1FD07CF22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зарплата с ЕСН</c:v>
                </c:pt>
                <c:pt idx="1">
                  <c:v>коммун. платежи</c:v>
                </c:pt>
                <c:pt idx="2">
                  <c:v>питание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0.67</c:v>
                </c:pt>
                <c:pt idx="1">
                  <c:v>0.11</c:v>
                </c:pt>
                <c:pt idx="2">
                  <c:v>0.03</c:v>
                </c:pt>
                <c:pt idx="3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D8D-4316-B49A-FA1FD07CF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541797900262465"/>
          <c:y val="0"/>
          <c:w val="0.35254823482677611"/>
          <c:h val="0.67836308203103679"/>
        </c:manualLayout>
      </c:layout>
      <c:overlay val="0"/>
      <c:txPr>
        <a:bodyPr/>
        <a:lstStyle/>
        <a:p>
          <a:pPr>
            <a:defRPr sz="28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44977647150442E-2"/>
          <c:y val="1.6377952755905511E-3"/>
          <c:w val="0.92715514727325754"/>
          <c:h val="0.71296706160721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A2D668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859</c:v>
                </c:pt>
                <c:pt idx="1">
                  <c:v>970</c:v>
                </c:pt>
                <c:pt idx="2">
                  <c:v>1087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0B-473C-8B9E-577FA81B7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603520"/>
        <c:axId val="224609408"/>
      </c:barChart>
      <c:catAx>
        <c:axId val="22460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609408"/>
        <c:crosses val="autoZero"/>
        <c:auto val="1"/>
        <c:lblAlgn val="ctr"/>
        <c:lblOffset val="100"/>
        <c:noMultiLvlLbl val="0"/>
      </c:catAx>
      <c:valAx>
        <c:axId val="224609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460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0.44792</cdr:x>
      <cdr:y>0.31252</cdr:y>
    </cdr:from>
    <cdr:to>
      <cdr:x>0.5434</cdr:x>
      <cdr:y>0.47692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6172" y="1493837"/>
          <a:ext cx="78581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0.30669</cdr:x>
      <cdr:y>0.49967</cdr:y>
    </cdr:from>
    <cdr:to>
      <cdr:x>0.45002</cdr:x>
      <cdr:y>0.62423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0773" y="2454684"/>
          <a:ext cx="1243487" cy="611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+135</a:t>
          </a:r>
          <a:endParaRPr lang="ru-RU" sz="4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0.63259</cdr:x>
      <cdr:y>0.44515</cdr:y>
    </cdr:from>
    <cdr:to>
      <cdr:x>0.73799</cdr:x>
      <cdr:y>0.63129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88159" y="21868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+ 10%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0.0163</cdr:x>
      <cdr:y>0</cdr:y>
    </cdr:from>
    <cdr:to>
      <cdr:x>0.88244</cdr:x>
      <cdr:y>0.10913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72041" y="0"/>
          <a:ext cx="9144000" cy="687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l" defTabSz="914400" rtl="0" eaLnBrk="1" latinLnBrk="0" hangingPunct="1">
            <a:lnSpc>
              <a:spcPct val="90000"/>
            </a:lnSpc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собственных доходов на 2024г.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0.82596</cdr:x>
      <cdr:y>0.01993</cdr:y>
    </cdr:from>
    <cdr:to>
      <cdr:x>1</cdr:x>
      <cdr:y>0.11447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77446" y="113849"/>
          <a:ext cx="1680904" cy="539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0.21696</cdr:x>
      <cdr:y>0.37201</cdr:y>
    </cdr:from>
    <cdr:to>
      <cdr:x>0.29</cdr:x>
      <cdr:y>0.4713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11102" y="1618748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0.44522</cdr:x>
      <cdr:y>0.45475</cdr:y>
    </cdr:from>
    <cdr:to>
      <cdr:x>0.5</cdr:x>
      <cdr:y>0.5375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11302" y="1978788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0.75565</cdr:x>
      <cdr:y>0.33891</cdr:y>
    </cdr:from>
    <cdr:to>
      <cdr:x>0.84695</cdr:x>
      <cdr:y>0.43821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959574" y="1474732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0.11916</cdr:x>
      <cdr:y>0.23895</cdr:y>
    </cdr:from>
    <cdr:to>
      <cdr:x>0.18876</cdr:x>
      <cdr:y>0.2934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150900" y="1364808"/>
          <a:ext cx="672222" cy="310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0.23522</cdr:x>
      <cdr:y>0.18998</cdr:y>
    </cdr:from>
    <cdr:to>
      <cdr:x>0.27174</cdr:x>
      <cdr:y>0.23962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55118" y="826660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0.20127</cdr:x>
      <cdr:y>0.19262</cdr:y>
    </cdr:from>
    <cdr:to>
      <cdr:x>0.2717</cdr:x>
      <cdr:y>0.22653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943903" y="1100141"/>
          <a:ext cx="680238" cy="193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0.47491</cdr:x>
      <cdr:y>0.04875</cdr:y>
    </cdr:from>
    <cdr:to>
      <cdr:x>0.62418</cdr:x>
      <cdr:y>0.1533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586884" y="278455"/>
          <a:ext cx="1441621" cy="597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(ОЖИДАЕМЫЙ)</a:t>
          </a:r>
          <a:endParaRPr lang="ru-RU" sz="12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0.04436</cdr:x>
      <cdr:y>0.33374</cdr:y>
    </cdr:from>
    <cdr:to>
      <cdr:x>0.35759</cdr:x>
      <cdr:y>0.53711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9818" y="1822467"/>
          <a:ext cx="3105836" cy="1110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</a:t>
          </a:r>
        </a:p>
        <a:p xmlns:a="http://schemas.openxmlformats.org/drawingml/2006/main">
          <a:pPr algn="ctr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</a:t>
          </a:r>
        </a:p>
      </cdr:txBody>
    </cdr:sp>
  </cdr:relSizeAnchor>
  <cdr:relSizeAnchor xmlns:cdr="http://schemas.openxmlformats.org/drawingml/2006/chartDrawing">
    <cdr:from>
      <cdr:x>0.27252</cdr:x>
      <cdr:y>0.91026</cdr:y>
    </cdr:from>
    <cdr:to>
      <cdr:x>0.45123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14034" y="5112568"/>
          <a:ext cx="1583039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0.51639</cdr:x>
      <cdr:y>0.91026</cdr:y>
    </cdr:from>
    <cdr:to>
      <cdr:x>0.71161</cdr:x>
      <cdr:y>0.98718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74274" y="5112568"/>
          <a:ext cx="1729329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0.69727</cdr:x>
      <cdr:y>0.87261</cdr:y>
    </cdr:from>
    <cdr:to>
      <cdr:x>0.83477</cdr:x>
      <cdr:y>0.98256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913757" y="4765129"/>
          <a:ext cx="1363468" cy="600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НДФЛ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0.82826</cdr:x>
      <cdr:y>0.01466</cdr:y>
    </cdr:from>
    <cdr:to>
      <cdr:x>0.97366</cdr:x>
      <cdr:y>0.13147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12674" y="80043"/>
          <a:ext cx="1441717" cy="637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ЕСХН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0.66671</cdr:x>
      <cdr:y>0.13444</cdr:y>
    </cdr:from>
    <cdr:to>
      <cdr:x>1</cdr:x>
      <cdr:y>0.40931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610780" y="734149"/>
          <a:ext cx="3304745" cy="1501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0.77171</cdr:x>
      <cdr:y>0.02545</cdr:y>
    </cdr:from>
    <cdr:to>
      <cdr:x>0.85783</cdr:x>
      <cdr:y>0.13509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651899" y="138970"/>
          <a:ext cx="853926" cy="598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0.41456</cdr:x>
      <cdr:y>0.39645</cdr:y>
    </cdr:from>
    <cdr:to>
      <cdr:x>0.58544</cdr:x>
      <cdr:y>0.5329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059236" y="2106766"/>
          <a:ext cx="1673225" cy="725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60%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0.31739</cdr:x>
      <cdr:y>0.21954</cdr:y>
    </cdr:from>
    <cdr:to>
      <cdr:x>0.43334</cdr:x>
      <cdr:y>0.42968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3190" y="9553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0.60043</cdr:x>
      <cdr:y>0.56706</cdr:y>
    </cdr:from>
    <cdr:to>
      <cdr:x>0.71638</cdr:x>
      <cdr:y>0.7772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35438" y="24674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0.31427</cdr:x>
      <cdr:y>0.36278</cdr:y>
    </cdr:from>
    <cdr:to>
      <cdr:x>0.43843</cdr:x>
      <cdr:y>0.48189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67681" y="2161580"/>
          <a:ext cx="1369989" cy="709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68%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0.60808</cdr:x>
      <cdr:y>0.61871</cdr:y>
    </cdr:from>
    <cdr:to>
      <cdr:x>0.73473</cdr:x>
      <cdr:y>0.74169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709593" y="3686476"/>
          <a:ext cx="1397463" cy="732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13%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0.62322</cdr:x>
      <cdr:y>0.2988</cdr:y>
    </cdr:from>
    <cdr:to>
      <cdr:x>0.73917</cdr:x>
      <cdr:y>0.42638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76680" y="1780373"/>
          <a:ext cx="1279399" cy="760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</a:t>
          </a: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0.46581</cdr:x>
      <cdr:y>0.44761</cdr:y>
    </cdr:from>
    <cdr:to>
      <cdr:x>0.54868</cdr:x>
      <cdr:y>0.60107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39797" y="26670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0.42291</cdr:x>
      <cdr:y>0.44761</cdr:y>
    </cdr:from>
    <cdr:to>
      <cdr:x>0.50578</cdr:x>
      <cdr:y>0.60107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66383" y="26670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b="1" dirty="0" smtClean="0">
              <a:solidFill>
                <a:schemeClr val="accent5"/>
              </a:solidFill>
            </a:rPr>
            <a:t>29 млн.</a:t>
          </a:r>
          <a:endParaRPr lang="ru-RU" sz="4000" b="1" dirty="0">
            <a:solidFill>
              <a:schemeClr val="accent5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0.39482</cdr:x>
      <cdr:y>0.14525</cdr:y>
    </cdr:from>
    <cdr:to>
      <cdr:x>0.53746</cdr:x>
      <cdr:y>0.15556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4520" y="644029"/>
          <a:ext cx="576064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0.6434</cdr:x>
      <cdr:y>0.51272</cdr:y>
    </cdr:from>
    <cdr:to>
      <cdr:x>0.72848</cdr:x>
      <cdr:y>0.65882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15138" y="32088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0.59741</cdr:x>
      <cdr:y>0.53246</cdr:y>
    </cdr:from>
    <cdr:to>
      <cdr:x>0.69705</cdr:x>
      <cdr:y>0.58906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6420868" y="3332462"/>
          <a:ext cx="1070919" cy="3542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  <a:scene3d xmlns:a="http://schemas.openxmlformats.org/drawingml/2006/main">
          <a:camera prst="orthographicFront"/>
          <a:lightRig rig="threePt" dir="t">
            <a:rot lat="0" lon="0" rev="1200000"/>
          </a:lightRig>
        </a:scene3d>
        <a:sp3d xmlns:a="http://schemas.openxmlformats.org/drawingml/2006/main" extrusionH="76200" contourW="12700">
          <a:bevelT/>
          <a:extrusionClr>
            <a:schemeClr val="tx1"/>
          </a:extrusionClr>
          <a:contourClr>
            <a:schemeClr val="tx1"/>
          </a:contourClr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0.59281</cdr:x>
      <cdr:y>0.44084</cdr:y>
    </cdr:from>
    <cdr:to>
      <cdr:x>0.67789</cdr:x>
      <cdr:y>0.58694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71441" y="27590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+ 49</a:t>
          </a:r>
          <a:endParaRPr lang="ru-RU" sz="3600" b="1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0.15039</cdr:x>
      <cdr:y>0.18336</cdr:y>
    </cdr:from>
    <cdr:to>
      <cdr:x>0.27638</cdr:x>
      <cdr:y>0.29535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75158" y="997510"/>
          <a:ext cx="1152052" cy="6092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11%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0.26577</cdr:x>
      <cdr:y>0.07193</cdr:y>
    </cdr:from>
    <cdr:to>
      <cdr:x>0.27077</cdr:x>
      <cdr:y>0.08033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30162" y="39131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0.23243</cdr:x>
      <cdr:y>0.04543</cdr:y>
    </cdr:from>
    <cdr:to>
      <cdr:x>0.33243</cdr:x>
      <cdr:y>0.21351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25362" y="2471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3%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0.44792</cdr:x>
      <cdr:y>0.31252</cdr:y>
    </cdr:from>
    <cdr:to>
      <cdr:x>0.5434</cdr:x>
      <cdr:y>0.47692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6172" y="1493837"/>
          <a:ext cx="78581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0.44792</cdr:x>
      <cdr:y>0.31252</cdr:y>
    </cdr:from>
    <cdr:to>
      <cdr:x>0.5434</cdr:x>
      <cdr:y>0.47692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6172" y="1493837"/>
          <a:ext cx="78581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20" cy="490489"/>
          </a:xfrm>
          <a:prstGeom prst="rect">
            <a:avLst/>
          </a:prstGeom>
        </p:spPr>
        <p:txBody>
          <a:bodyPr vert="horz" lIns="89620" tIns="44810" rIns="89620" bIns="448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20" cy="490489"/>
          </a:xfrm>
          <a:prstGeom prst="rect">
            <a:avLst/>
          </a:prstGeom>
        </p:spPr>
        <p:txBody>
          <a:bodyPr vert="horz" lIns="89620" tIns="44810" rIns="89620" bIns="44810" rtlCol="0"/>
          <a:lstStyle>
            <a:lvl1pPr algn="r">
              <a:defRPr sz="1200"/>
            </a:lvl1pPr>
          </a:lstStyle>
          <a:p>
            <a:fld id="{E88D0727-24E9-4647-8C31-8B13522A361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20" tIns="44810" rIns="89620" bIns="448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89620" tIns="44810" rIns="89620" bIns="448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20" cy="490488"/>
          </a:xfrm>
          <a:prstGeom prst="rect">
            <a:avLst/>
          </a:prstGeom>
        </p:spPr>
        <p:txBody>
          <a:bodyPr vert="horz" lIns="89620" tIns="44810" rIns="89620" bIns="448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20" cy="490488"/>
          </a:xfrm>
          <a:prstGeom prst="rect">
            <a:avLst/>
          </a:prstGeom>
        </p:spPr>
        <p:txBody>
          <a:bodyPr vert="horz" lIns="89620" tIns="44810" rIns="89620" bIns="44810" rtlCol="0" anchor="b"/>
          <a:lstStyle>
            <a:lvl1pPr algn="r">
              <a:defRPr sz="1200"/>
            </a:lvl1pPr>
          </a:lstStyle>
          <a:p>
            <a:fld id="{4BEFD2B1-A3BA-41E8-B2AD-00767F1E0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2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40203" indent="-24623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84928" indent="-19698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8899" indent="-19698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772870" indent="-19698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166840" indent="-196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560812" indent="-196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954783" indent="-196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348754" indent="-196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1593D7-BDAE-4CBA-B764-D88381E94C39}" type="slidenum">
              <a:rPr lang="ru-RU"/>
              <a:pPr eaLnBrk="1" hangingPunct="1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9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D1AE-B58E-4BB9-A9C9-36F6B1D8285B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9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E531-46DE-4EF3-B104-F01A87D70363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1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BDFD-0180-4F88-B39E-FC219E8A41A5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B66-F3EB-4E08-AD9F-63A0C9941B77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9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2DD8-86D8-41E9-9F0C-671752BA44CB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3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12CD-A4DB-4B09-A690-C5446A54E2BD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1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A30-72FC-4528-95FA-F8E40CB52BC1}" type="datetime1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4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80CA-A4C8-40F9-B860-6791042036A8}" type="datetime1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4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8082-5673-466A-A875-BA005399D079}" type="datetime1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6B14-0C0A-4D3F-A2D2-BB4FACCA2286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851B-605F-4FFF-88F4-891509582FBC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8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23287-8529-4570-9594-75DA1EC4CA56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12FF-9EC6-4150-8BBC-783C8F61C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9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75" y="3565626"/>
            <a:ext cx="4916366" cy="320572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18324" y="2969207"/>
            <a:ext cx="11557135" cy="1646238"/>
          </a:xfrm>
          <a:prstGeom prst="rect">
            <a:avLst/>
          </a:prstGeom>
        </p:spPr>
        <p:txBody>
          <a:bodyPr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 algn="ctr"/>
            <a:r>
              <a:rPr lang="ru-RU" b="1" dirty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О бюджете Мензелинского муниципального района </a:t>
            </a:r>
            <a:r>
              <a:rPr lang="ru-RU" b="1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год и плановый период</a:t>
            </a:r>
            <a:br>
              <a:rPr lang="ru-RU" b="1" dirty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b="1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5 – 2026 гг</a:t>
            </a:r>
            <a:r>
              <a:rPr lang="ru-RU" b="1" dirty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 descr="blob:https://web.whatsapp.com/589108b0-2ba1-45d2-b4cf-b191ac3ce51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681883" y="98611"/>
            <a:ext cx="2393576" cy="986118"/>
          </a:xfrm>
          <a:prstGeom prst="rect">
            <a:avLst/>
          </a:prstGeom>
        </p:spPr>
      </p:pic>
      <p:sp>
        <p:nvSpPr>
          <p:cNvPr id="9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0804" y="6406226"/>
            <a:ext cx="2743200" cy="365125"/>
          </a:xfrm>
        </p:spPr>
        <p:txBody>
          <a:bodyPr/>
          <a:lstStyle/>
          <a:p>
            <a:fld id="{FF3F12FF-9EC6-4150-8BBC-783C8F61C17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/>
          </p:nvPr>
        </p:nvGraphicFramePr>
        <p:xfrm>
          <a:off x="85725" y="1397207"/>
          <a:ext cx="9915525" cy="546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297834" y="93608"/>
            <a:ext cx="8703416" cy="98611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u="sng" dirty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– </a:t>
            </a:r>
            <a:r>
              <a:rPr lang="ru-RU" sz="3600" b="1" u="sng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25,6 </a:t>
            </a:r>
            <a:r>
              <a:rPr lang="ru-RU" sz="3600" b="1" u="sng" dirty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БЮДЖЕТОВ СП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4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8378864" y="2199092"/>
            <a:ext cx="3405702" cy="9934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ИМУЩ. ФИЗ. ЛИЦ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541848" y="4335685"/>
            <a:ext cx="3191218" cy="5080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ВОДУ</a:t>
            </a:r>
          </a:p>
        </p:txBody>
      </p:sp>
    </p:spTree>
    <p:extLst>
      <p:ext uri="{BB962C8B-B14F-4D97-AF65-F5344CB8AC3E}">
        <p14:creationId xmlns:p14="http://schemas.microsoft.com/office/powerpoint/2010/main" val="5053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44625"/>
            <a:ext cx="7886700" cy="93610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  ДОХОДЫ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255635"/>
              </p:ext>
            </p:extLst>
          </p:nvPr>
        </p:nvGraphicFramePr>
        <p:xfrm>
          <a:off x="606007" y="762000"/>
          <a:ext cx="11427108" cy="595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9" y="42997"/>
            <a:ext cx="513513" cy="68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798424" y="0"/>
            <a:ext cx="2393576" cy="98611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046877"/>
              </p:ext>
            </p:extLst>
          </p:nvPr>
        </p:nvGraphicFramePr>
        <p:xfrm>
          <a:off x="606008" y="300424"/>
          <a:ext cx="10747792" cy="625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23609" y="216427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помощь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00273" y="1276865"/>
            <a:ext cx="1657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03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98268" y="1160164"/>
          <a:ext cx="11080866" cy="5490238"/>
        </p:xfrm>
        <a:graphic>
          <a:graphicData uri="http://schemas.openxmlformats.org/drawingml/2006/table">
            <a:tbl>
              <a:tblPr firstRow="1" bandRow="1"/>
              <a:tblGrid>
                <a:gridCol w="3554000">
                  <a:extLst>
                    <a:ext uri="{9D8B030D-6E8A-4147-A177-3AD203B41FA5}">
                      <a16:colId xmlns:a16="http://schemas.microsoft.com/office/drawing/2014/main" xmlns="" val="1498970491"/>
                    </a:ext>
                  </a:extLst>
                </a:gridCol>
                <a:gridCol w="2614729">
                  <a:extLst>
                    <a:ext uri="{9D8B030D-6E8A-4147-A177-3AD203B41FA5}">
                      <a16:colId xmlns:a16="http://schemas.microsoft.com/office/drawing/2014/main" xmlns="" val="1628173325"/>
                    </a:ext>
                  </a:extLst>
                </a:gridCol>
                <a:gridCol w="2462415">
                  <a:extLst>
                    <a:ext uri="{9D8B030D-6E8A-4147-A177-3AD203B41FA5}">
                      <a16:colId xmlns:a16="http://schemas.microsoft.com/office/drawing/2014/main" xmlns="" val="1527647789"/>
                    </a:ext>
                  </a:extLst>
                </a:gridCol>
                <a:gridCol w="2449722">
                  <a:extLst>
                    <a:ext uri="{9D8B030D-6E8A-4147-A177-3AD203B41FA5}">
                      <a16:colId xmlns:a16="http://schemas.microsoft.com/office/drawing/2014/main" xmlns="" val="3987234276"/>
                    </a:ext>
                  </a:extLst>
                </a:gridCol>
              </a:tblGrid>
              <a:tr h="65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2091253"/>
                  </a:ext>
                </a:extLst>
              </a:tr>
              <a:tr h="4617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работников бюджетных учреждений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Доведение до МРОТ с 1 января – ежегодно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00960"/>
                  </a:ext>
                </a:extLst>
              </a:tr>
              <a:tr h="1335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01.10.2024 г. на </a:t>
                      </a: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01.10.2025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01.10.2026 г.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9989500"/>
                  </a:ext>
                </a:extLst>
              </a:tr>
              <a:tr h="1647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отдельных категорий работников бюджетной сферы (обозначенных в Указах Президента)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указами Президента РФ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1597267"/>
                  </a:ext>
                </a:extLst>
              </a:tr>
              <a:tr h="1335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в органах муниципального управления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01.10.2024 г. на </a:t>
                      </a: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01.10.2025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01.10.2026 г.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07" marR="70107" marT="35054" marB="350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8244937"/>
                  </a:ext>
                </a:extLst>
              </a:tr>
            </a:tbl>
          </a:graphicData>
        </a:graphic>
      </p:graphicFrame>
      <p:sp>
        <p:nvSpPr>
          <p:cNvPr id="4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798424" y="0"/>
            <a:ext cx="2393576" cy="98611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13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70219" y="253630"/>
            <a:ext cx="86409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РАСХОДОВ БЮДЖЕТА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59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798424" y="0"/>
            <a:ext cx="2393576" cy="98611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12FF-9EC6-4150-8BBC-783C8F61C179}" type="slidenum">
              <a:rPr lang="ru-RU" smtClean="0"/>
              <a:t>14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70219" y="371311"/>
            <a:ext cx="86409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РАСХОДОВ БЮДЖЕТА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689956" y="1463040"/>
          <a:ext cx="11222182" cy="4538749"/>
        </p:xfrm>
        <a:graphic>
          <a:graphicData uri="http://schemas.openxmlformats.org/drawingml/2006/table">
            <a:tbl>
              <a:tblPr firstRow="1" bandRow="1"/>
              <a:tblGrid>
                <a:gridCol w="3310456">
                  <a:extLst>
                    <a:ext uri="{9D8B030D-6E8A-4147-A177-3AD203B41FA5}">
                      <a16:colId xmlns:a16="http://schemas.microsoft.com/office/drawing/2014/main" xmlns="" val="1768297605"/>
                    </a:ext>
                  </a:extLst>
                </a:gridCol>
                <a:gridCol w="2739687">
                  <a:extLst>
                    <a:ext uri="{9D8B030D-6E8A-4147-A177-3AD203B41FA5}">
                      <a16:colId xmlns:a16="http://schemas.microsoft.com/office/drawing/2014/main" xmlns="" val="1164122711"/>
                    </a:ext>
                  </a:extLst>
                </a:gridCol>
                <a:gridCol w="2678221">
                  <a:extLst>
                    <a:ext uri="{9D8B030D-6E8A-4147-A177-3AD203B41FA5}">
                      <a16:colId xmlns:a16="http://schemas.microsoft.com/office/drawing/2014/main" xmlns="" val="3930778017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xmlns="" val="3793008507"/>
                    </a:ext>
                  </a:extLst>
                </a:gridCol>
              </a:tblGrid>
              <a:tr h="759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17" marR="86317" marT="43159" marB="431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3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17" marR="86317" marT="43159" marB="431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3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17" marR="86317" marT="43159" marB="431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3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17" marR="86317" marT="43159" marB="431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625315"/>
                  </a:ext>
                </a:extLst>
              </a:tr>
              <a:tr h="2010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Публичные обязательства, медикаменты, продукты питания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17" marR="86317" marT="43159" marB="431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 января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3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r>
                        <a:rPr lang="ru-RU" sz="3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17" marR="86317" marT="43159" marB="431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 января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3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r>
                        <a:rPr lang="ru-RU" sz="3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17" marR="86317" marT="43159" marB="431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 января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3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r>
                        <a:rPr lang="ru-RU" sz="3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17" marR="86317" marT="43159" marB="431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5918545"/>
                  </a:ext>
                </a:extLst>
              </a:tr>
              <a:tr h="1768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</a:t>
                      </a: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17" marR="86317" marT="43159" marB="431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 июля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3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r>
                        <a:rPr lang="ru-RU" sz="3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17" marR="86317" marT="43159" marB="431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 июля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3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r>
                        <a:rPr lang="ru-RU" sz="3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17" marR="86317" marT="43159" marB="431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 июля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3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r>
                        <a:rPr lang="ru-RU" sz="3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17" marR="86317" marT="43159" marB="431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2907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57079738"/>
              </p:ext>
            </p:extLst>
          </p:nvPr>
        </p:nvGraphicFramePr>
        <p:xfrm>
          <a:off x="1103963" y="1079725"/>
          <a:ext cx="10409164" cy="528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3462" y="225341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4137" y="76983"/>
            <a:ext cx="748883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6553" y="981850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ПРИРОДООХРАННЫЕ </a:t>
            </a: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МЕРОПРИЯТИЯ                                          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415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ПРОТИВОЭПИД. МЕРОПРИЯТИЯ        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499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ОТЛОВ, СОДЕРЖАНИЕ И </a:t>
            </a: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РЕГУЛИРОВАНИЕ ЧИСЛЕННОСТИ        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333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БЕЗНАДЗОРНЫХ ЖИВОТНЫХ</a:t>
            </a:r>
          </a:p>
          <a:p>
            <a:pPr>
              <a:defRPr/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И РЕМОНТ </a:t>
            </a: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БИОТЕРМИЧЕСКИХ ЯМ,                       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1 342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СИБИРЕЯЗВЕННЫХ  </a:t>
            </a: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СКОТОМОГИЛЬНИКОВ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10" y="93607"/>
            <a:ext cx="9144000" cy="100811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 </a:t>
            </a:r>
            <a:r>
              <a:rPr 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br>
              <a:rPr 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ВИДАМ РАСХОДОВ</a:t>
            </a:r>
            <a:endParaRPr lang="ru-RU" sz="48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158510"/>
              </p:ext>
            </p:extLst>
          </p:nvPr>
        </p:nvGraphicFramePr>
        <p:xfrm>
          <a:off x="1524000" y="1412776"/>
          <a:ext cx="9144000" cy="544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175" y="93607"/>
            <a:ext cx="8293252" cy="80646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СОЦИАЛЬНО-КУЛЬТУРНАЯ СФЕРА</a:t>
            </a:r>
            <a:endParaRPr lang="ru-RU" sz="3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84" y="4053150"/>
            <a:ext cx="9042743" cy="289629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спорт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Культура и кинематография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Бесплатное горячее питание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Компенсация родительской платы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Выплата детям сиротам и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опекунам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1" y="296150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806537"/>
              </p:ext>
            </p:extLst>
          </p:nvPr>
        </p:nvGraphicFramePr>
        <p:xfrm>
          <a:off x="1632153" y="806461"/>
          <a:ext cx="8013296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9121" y="1132130"/>
            <a:ext cx="2264211" cy="7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689" y="538707"/>
            <a:ext cx="8640960" cy="852704"/>
          </a:xfrm>
          <a:noFill/>
          <a:effectLst/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6689" y="1703097"/>
            <a:ext cx="8928992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▬ Аппарат главы и глав поселений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▬ Аппарат Исполкома района и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исполкомов поселений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▬ ЗАГС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▬ Резервный фонд</a:t>
            </a:r>
          </a:p>
          <a:p>
            <a:endParaRPr lang="ru-RU" dirty="0"/>
          </a:p>
        </p:txBody>
      </p:sp>
      <p:sp>
        <p:nvSpPr>
          <p:cNvPr id="4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723447" y="119376"/>
            <a:ext cx="2393576" cy="986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5089" y="1183420"/>
            <a:ext cx="734481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2954" y="2871456"/>
            <a:ext cx="2318741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2600" y="2877464"/>
            <a:ext cx="215081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9806" y="2871456"/>
            <a:ext cx="252028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</a:p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1" y="4107909"/>
            <a:ext cx="8064896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1                     1                   19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5994607" y="1668056"/>
            <a:ext cx="532043" cy="6295477"/>
          </a:xfrm>
          <a:prstGeom prst="rightBrace">
            <a:avLst>
              <a:gd name="adj1" fmla="val 505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8221" y="5134266"/>
            <a:ext cx="7344816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БЮДЖЕТ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6167497" y="2269903"/>
            <a:ext cx="512" cy="6015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104870" y="2253043"/>
            <a:ext cx="813495" cy="5998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261853" y="2271574"/>
            <a:ext cx="828093" cy="5998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824" y="347257"/>
            <a:ext cx="8229600" cy="70868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844" y="1174311"/>
            <a:ext cx="9725891" cy="5378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осуществлению первичного воинского учета в сельских поселениях района</a:t>
            </a:r>
          </a:p>
          <a:p>
            <a:pPr marL="0" indent="0" algn="ctr">
              <a:buNone/>
            </a:pPr>
            <a:r>
              <a:rPr lang="ru-RU" sz="5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 ЕДДС, ОПОП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791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Содержание пляжа</a:t>
            </a:r>
          </a:p>
        </p:txBody>
      </p:sp>
      <p:sp>
        <p:nvSpPr>
          <p:cNvPr id="4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817" y="340079"/>
            <a:ext cx="8229600" cy="885550"/>
          </a:xfrm>
          <a:noFill/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706" y="1396470"/>
            <a:ext cx="10807236" cy="4968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  </a:t>
            </a: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marL="0" indent="0" algn="just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►Содержание скотомогильников</a:t>
            </a:r>
          </a:p>
          <a:p>
            <a:pPr marL="0" indent="0" algn="just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Содержание биотермических ям</a:t>
            </a:r>
          </a:p>
          <a:p>
            <a:pPr marL="0" indent="0" algn="just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Расходы по отлову собак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►Содержание дорог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►Дорожный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►Возмещение по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межпоселенческим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маршрутам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824" y="362993"/>
            <a:ext cx="8229600" cy="1199412"/>
          </a:xfrm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891" y="1562405"/>
            <a:ext cx="10165321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млн. руб</a:t>
            </a: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уличному освещению</a:t>
            </a:r>
          </a:p>
          <a:p>
            <a:pPr marL="0" indent="0" algn="just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Капитальный ремонт МКД</a:t>
            </a:r>
          </a:p>
          <a:p>
            <a:pPr marL="0" indent="0" algn="just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Содержание бани</a:t>
            </a:r>
          </a:p>
          <a:p>
            <a:pPr marL="0" indent="0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●Инвентаризация и переоценка жилого фонда</a:t>
            </a:r>
          </a:p>
          <a:p>
            <a:pPr marL="0" indent="0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●Благоустройство территорий сельских поселений</a:t>
            </a:r>
          </a:p>
        </p:txBody>
      </p:sp>
      <p:sp>
        <p:nvSpPr>
          <p:cNvPr id="4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521" y="53201"/>
            <a:ext cx="8229600" cy="115212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158" y="3483424"/>
            <a:ext cx="8996326" cy="3391594"/>
          </a:xfr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ru-RU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поселениям на выравнивание уровня бюджетной обеспеченности и сбалансированность бюджетов</a:t>
            </a:r>
          </a:p>
        </p:txBody>
      </p:sp>
      <p:sp>
        <p:nvSpPr>
          <p:cNvPr id="4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335851"/>
              </p:ext>
            </p:extLst>
          </p:nvPr>
        </p:nvGraphicFramePr>
        <p:xfrm>
          <a:off x="1710477" y="871672"/>
          <a:ext cx="8013296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9121" y="1132130"/>
            <a:ext cx="2264211" cy="7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530" y="116632"/>
            <a:ext cx="9081950" cy="1588600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консолидированного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бюджета района </a:t>
            </a:r>
            <a:endParaRPr lang="ru-RU" sz="4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76160" y="1705232"/>
            <a:ext cx="2195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800" dirty="0">
              <a:solidFill>
                <a:prstClr val="white"/>
              </a:solidFill>
              <a:latin typeface="Trebuchet M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51136"/>
              </p:ext>
            </p:extLst>
          </p:nvPr>
        </p:nvGraphicFramePr>
        <p:xfrm>
          <a:off x="1334530" y="2386771"/>
          <a:ext cx="9735833" cy="38256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5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54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71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911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72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318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1 334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1 334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351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1 318</a:t>
                      </a:r>
                      <a:endParaRPr kumimoji="0" lang="ru-RU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57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20917" y="285427"/>
            <a:ext cx="8856984" cy="14298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</a:t>
            </a:r>
          </a:p>
          <a:p>
            <a:pPr algn="ctr">
              <a:defRPr/>
            </a:pPr>
            <a:r>
              <a:rPr lang="ru-RU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 </a:t>
            </a:r>
            <a:r>
              <a:rPr lang="ru-RU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ru-RU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</a:t>
            </a:r>
            <a:endParaRPr lang="ru-RU" sz="6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54780"/>
              </p:ext>
            </p:extLst>
          </p:nvPr>
        </p:nvGraphicFramePr>
        <p:xfrm>
          <a:off x="1420916" y="4503235"/>
          <a:ext cx="9067572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25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25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6357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  <a:p>
                      <a:pPr algn="ctr"/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8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</a:t>
                      </a:r>
                      <a:endParaRPr lang="ru-RU" sz="48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района</a:t>
                      </a:r>
                    </a:p>
                    <a:p>
                      <a:pPr algn="ctr"/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1 346</a:t>
                      </a:r>
                      <a:endParaRPr lang="ru-RU" sz="4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</a:t>
                      </a:r>
                    </a:p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</a:t>
                      </a:r>
                    </a:p>
                    <a:p>
                      <a:pPr algn="ctr"/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4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99997" y="2387067"/>
            <a:ext cx="7998525" cy="126188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Расходы</a:t>
            </a:r>
          </a:p>
          <a:p>
            <a:pPr algn="ctr">
              <a:defRPr/>
            </a:pPr>
            <a:endParaRPr lang="ru-RU" sz="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6758" y="1410789"/>
            <a:ext cx="192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633692" y="3723685"/>
            <a:ext cx="483284" cy="779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154685" y="3748143"/>
            <a:ext cx="625285" cy="7550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низ 40"/>
          <p:cNvSpPr/>
          <p:nvPr/>
        </p:nvSpPr>
        <p:spPr>
          <a:xfrm>
            <a:off x="5722199" y="3735914"/>
            <a:ext cx="484632" cy="755092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500" y="382960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на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514403"/>
              </p:ext>
            </p:extLst>
          </p:nvPr>
        </p:nvGraphicFramePr>
        <p:xfrm>
          <a:off x="1590500" y="1671095"/>
          <a:ext cx="8675718" cy="491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4134944" y="4561210"/>
            <a:ext cx="1476147" cy="857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6877795" y="3145448"/>
            <a:ext cx="1476147" cy="857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6946087" y="2833632"/>
            <a:ext cx="1179545" cy="5953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+124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13" y="287637"/>
            <a:ext cx="7039405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2024 гг. 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355734"/>
              </p:ext>
            </p:extLst>
          </p:nvPr>
        </p:nvGraphicFramePr>
        <p:xfrm>
          <a:off x="1097281" y="1628800"/>
          <a:ext cx="10266218" cy="490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8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1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6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02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33834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9068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района, всего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+124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110%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28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0777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122%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0777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Дотации, субсидии,            субвенции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+49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106%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95313" y="1070824"/>
            <a:ext cx="156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844416"/>
              </p:ext>
            </p:extLst>
          </p:nvPr>
        </p:nvGraphicFramePr>
        <p:xfrm>
          <a:off x="698516" y="184038"/>
          <a:ext cx="10806298" cy="646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864926" y="34796"/>
            <a:ext cx="2393576" cy="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917" y="184038"/>
            <a:ext cx="9144000" cy="13062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98424" y="1259423"/>
            <a:ext cx="1370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23564"/>
              </p:ext>
            </p:extLst>
          </p:nvPr>
        </p:nvGraphicFramePr>
        <p:xfrm>
          <a:off x="1343742" y="1786707"/>
          <a:ext cx="10146782" cy="4938575"/>
        </p:xfrm>
        <a:graphic>
          <a:graphicData uri="http://schemas.openxmlformats.org/drawingml/2006/table">
            <a:tbl>
              <a:tblPr firstRow="1" bandRow="1"/>
              <a:tblGrid>
                <a:gridCol w="2869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2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56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3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0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8035"/>
              </a:tblGrid>
              <a:tr h="1079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РОСТ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СНИЖЕНИЕ 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2023г.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9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8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8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t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t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+75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122%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2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4781636"/>
                  </a:ext>
                </a:extLst>
              </a:tr>
              <a:tr h="72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t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t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+63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128%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124%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07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t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t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127%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t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t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7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466" y="78836"/>
            <a:ext cx="7279747" cy="100953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 НДФЛ на 2024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666160"/>
              </p:ext>
            </p:extLst>
          </p:nvPr>
        </p:nvGraphicFramePr>
        <p:xfrm>
          <a:off x="1270219" y="1073600"/>
          <a:ext cx="9658350" cy="571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5387680" y="2438408"/>
            <a:ext cx="672281" cy="3109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373639" y="1650629"/>
            <a:ext cx="672281" cy="3109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6823221" y="1231958"/>
            <a:ext cx="3312368" cy="388248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31 455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1798871" y="2307870"/>
            <a:ext cx="2520280" cy="280831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27 400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6750" y="5563400"/>
            <a:ext cx="280831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197" y="5505830"/>
            <a:ext cx="374441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1086" y="273803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4 055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5546" y="24872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455062" y="3129428"/>
            <a:ext cx="2232248" cy="1150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75131" y="1239617"/>
            <a:ext cx="154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" y="184038"/>
            <a:ext cx="513513" cy="6876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98424" y="93607"/>
            <a:ext cx="2393576" cy="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749</Words>
  <Application>Microsoft Office PowerPoint</Application>
  <PresentationFormat>Произвольный</PresentationFormat>
  <Paragraphs>286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  БЮДЖЕТ на 2024 год</vt:lpstr>
      <vt:lpstr>БЮДЖЕТ 2023 – 2024 гг. </vt:lpstr>
      <vt:lpstr>Презентация PowerPoint</vt:lpstr>
      <vt:lpstr>СОБСТВЕННЫЕ  ДОХОДЫ  БЮДЖЕТА</vt:lpstr>
      <vt:lpstr>План по  НДФЛ на 2024 год</vt:lpstr>
      <vt:lpstr>Презентация PowerPoint</vt:lpstr>
      <vt:lpstr>Презентация PowerPoint</vt:lpstr>
      <vt:lpstr>НЕНАЛОГОВЫЕ   ДОХОДЫ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 БЮДЖЕТА ПО ВИДАМ РАСХОДОВ</vt:lpstr>
      <vt:lpstr>СОЦИАЛЬНО-КУЛЬТУРНАЯ СФЕРА</vt:lpstr>
      <vt:lpstr>Общегосударственные вопросы</vt:lpstr>
      <vt:lpstr>НАЦИОНАЛЬНАЯ ОБОРОНА</vt:lpstr>
      <vt:lpstr>Национальная экономика</vt:lpstr>
      <vt:lpstr>ЖИЛИЩНО-КОММУНАЛЬНОЕ ХОЗЯЙСТВО</vt:lpstr>
      <vt:lpstr> Межбюджетные трансферты </vt:lpstr>
      <vt:lpstr>Параметры  консолидированного  бюджета района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Баскова</dc:creator>
  <cp:lastModifiedBy>Миля Шаймарданова</cp:lastModifiedBy>
  <cp:revision>241</cp:revision>
  <cp:lastPrinted>2023-12-12T12:28:33Z</cp:lastPrinted>
  <dcterms:created xsi:type="dcterms:W3CDTF">2023-02-03T05:31:53Z</dcterms:created>
  <dcterms:modified xsi:type="dcterms:W3CDTF">2024-02-07T13:46:59Z</dcterms:modified>
</cp:coreProperties>
</file>