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28"/>
  </p:notesMasterIdLst>
  <p:sldIdLst>
    <p:sldId id="277" r:id="rId2"/>
    <p:sldId id="343" r:id="rId3"/>
    <p:sldId id="347" r:id="rId4"/>
    <p:sldId id="348" r:id="rId5"/>
    <p:sldId id="323" r:id="rId6"/>
    <p:sldId id="349" r:id="rId7"/>
    <p:sldId id="324" r:id="rId8"/>
    <p:sldId id="330" r:id="rId9"/>
    <p:sldId id="261" r:id="rId10"/>
    <p:sldId id="327" r:id="rId11"/>
    <p:sldId id="329" r:id="rId12"/>
    <p:sldId id="357" r:id="rId13"/>
    <p:sldId id="301" r:id="rId14"/>
    <p:sldId id="353" r:id="rId15"/>
    <p:sldId id="354" r:id="rId16"/>
    <p:sldId id="356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58" r:id="rId26"/>
    <p:sldId id="320" r:id="rId27"/>
  </p:sldIdLst>
  <p:sldSz cx="9144000" cy="6858000" type="screen4x3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EC10E20-9F18-45E1-BAE4-14682CE311B7}">
          <p14:sldIdLst>
            <p14:sldId id="277"/>
            <p14:sldId id="343"/>
            <p14:sldId id="347"/>
            <p14:sldId id="348"/>
            <p14:sldId id="323"/>
            <p14:sldId id="349"/>
            <p14:sldId id="324"/>
            <p14:sldId id="330"/>
            <p14:sldId id="261"/>
          </p14:sldIdLst>
        </p14:section>
        <p14:section name="Раздел без заголовка" id="{CE5440C7-18EF-424F-A055-4B391F925CBA}">
          <p14:sldIdLst>
            <p14:sldId id="327"/>
            <p14:sldId id="329"/>
            <p14:sldId id="357"/>
            <p14:sldId id="301"/>
            <p14:sldId id="353"/>
            <p14:sldId id="354"/>
            <p14:sldId id="356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58"/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FDD"/>
    <a:srgbClr val="E9F3FD"/>
    <a:srgbClr val="FDF1FA"/>
    <a:srgbClr val="FBE1F4"/>
    <a:srgbClr val="B5D0F1"/>
    <a:srgbClr val="E1FFE8"/>
    <a:srgbClr val="E7DAF0"/>
    <a:srgbClr val="FFFFE1"/>
    <a:srgbClr val="D0E6FA"/>
    <a:srgbClr val="F9D3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6404" autoAdjust="0"/>
  </p:normalViewPr>
  <p:slideViewPr>
    <p:cSldViewPr>
      <p:cViewPr varScale="1">
        <p:scale>
          <a:sx n="116" d="100"/>
          <a:sy n="116" d="100"/>
        </p:scale>
        <p:origin x="14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9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400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8215223097112865E-2"/>
          <c:y val="5.0356643378588001E-2"/>
          <c:w val="0.92715514727325754"/>
          <c:h val="0.71296706160721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0864197530863914E-3"/>
                  <c:y val="0.1446090311998886"/>
                </c:manualLayout>
              </c:layout>
              <c:tx>
                <c:rich>
                  <a:bodyPr/>
                  <a:lstStyle/>
                  <a:p>
                    <a:r>
                      <a:rPr lang="en-US" sz="40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rPr>
                      <a:t>1 059</a:t>
                    </a:r>
                    <a:endParaRPr lang="en-US" sz="40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10F-4FBC-82C2-760CE72865E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0864197530864196E-3"/>
                  <c:y val="0.1397780536968212"/>
                </c:manualLayout>
              </c:layout>
              <c:tx>
                <c:rich>
                  <a:bodyPr/>
                  <a:lstStyle/>
                  <a:p>
                    <a:r>
                      <a:rPr lang="en-US" sz="40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rPr>
                      <a:t>1 194</a:t>
                    </a:r>
                    <a:endParaRPr lang="en-US" sz="40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E35-4DAD-AE11-03B428289D2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2022г.</c:v>
                </c:pt>
                <c:pt idx="1">
                  <c:v>2023г.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1059</c:v>
                </c:pt>
                <c:pt idx="1">
                  <c:v>1194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E35-4DAD-AE11-03B428289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2565696"/>
        <c:axId val="1182558624"/>
      </c:barChart>
      <c:catAx>
        <c:axId val="118256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82558624"/>
        <c:crosses val="autoZero"/>
        <c:auto val="1"/>
        <c:lblAlgn val="ctr"/>
        <c:lblOffset val="100"/>
        <c:noMultiLvlLbl val="0"/>
      </c:catAx>
      <c:valAx>
        <c:axId val="11825586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18256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3193591426071745"/>
          <c:y val="0.3747185248153429"/>
          <c:w val="0.66681277340332457"/>
          <c:h val="0.6150064494884348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исполнения консолидированного бюджета за 10 месяцев 2019 года</c:v>
                </c:pt>
              </c:strCache>
            </c:strRef>
          </c:tx>
          <c:explosion val="31"/>
          <c:dPt>
            <c:idx val="0"/>
            <c:bubble3D val="0"/>
            <c:explosion val="38"/>
            <c:spPr>
              <a:solidFill>
                <a:srgbClr val="2FFF7E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24BA-44E0-B6AB-6D5DCA9F111D}"/>
              </c:ext>
            </c:extLst>
          </c:dPt>
          <c:dPt>
            <c:idx val="1"/>
            <c:bubble3D val="0"/>
            <c:spPr>
              <a:solidFill>
                <a:srgbClr val="0000CC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4BA-44E0-B6AB-6D5DCA9F111D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24BA-44E0-B6AB-6D5DCA9F111D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BA-44E0-B6AB-6D5DCA9F111D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4BA-44E0-B6AB-6D5DCA9F111D}"/>
              </c:ext>
            </c:extLst>
          </c:dPt>
          <c:dLbls>
            <c:dLbl>
              <c:idx val="0"/>
              <c:layout>
                <c:manualLayout>
                  <c:x val="-0.11616918197725294"/>
                  <c:y val="-0.17731785840908962"/>
                </c:manualLayout>
              </c:layout>
              <c:tx>
                <c:rich>
                  <a:bodyPr/>
                  <a:lstStyle/>
                  <a:p>
                    <a:r>
                      <a:rPr lang="ru-RU" sz="3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НДФЛ</a:t>
                    </a:r>
                    <a:r>
                      <a: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
</a:t>
                    </a:r>
                    <a:r>
                      <a:rPr lang="ru-RU" sz="3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68%</a:t>
                    </a:r>
                    <a:endParaRPr lang="ru-RU" sz="32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8.8847769028871371E-2"/>
                  <c:y val="0.13073399492958665"/>
                </c:manualLayout>
              </c:layout>
              <c:tx>
                <c:rich>
                  <a:bodyPr/>
                  <a:lstStyle/>
                  <a:p>
                    <a:pPr>
                      <a:defRPr sz="28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Земельный налог 6</a:t>
                    </a:r>
                    <a:r>
                      <a:rPr lang="ru-RU" sz="2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ru-RU" sz="28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>
                <a:noFill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4BA-44E0-B6AB-6D5DCA9F111D}"/>
                </c:ext>
                <c:ext xmlns:c15="http://schemas.microsoft.com/office/drawing/2012/chart" uri="{CE6537A1-D6FC-4f65-9D91-7224C49458BB}">
                  <c15:layout>
                    <c:manualLayout>
                      <c:w val="0.21141666666666667"/>
                      <c:h val="0.18250053715674455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7955107174103235"/>
                  <c:y val="5.6553911128805499E-2"/>
                </c:manualLayout>
              </c:layout>
              <c:tx>
                <c:rich>
                  <a:bodyPr/>
                  <a:lstStyle/>
                  <a:p>
                    <a:pPr>
                      <a:defRPr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Налоги на совокупный доход </a:t>
                    </a:r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7%</a:t>
                    </a:r>
                    <a:endParaRPr lang="ru-RU" sz="28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D2A1-4EB5-936F-A3CEFA64301F}"/>
                </c:ext>
                <c:ext xmlns:c15="http://schemas.microsoft.com/office/drawing/2012/chart" uri="{CE6537A1-D6FC-4f65-9D91-7224C49458BB}">
                  <c15:layout>
                    <c:manualLayout>
                      <c:w val="0.23294444444444445"/>
                      <c:h val="0.2415013433608364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20822604986876642"/>
                  <c:y val="-0.11215500936723445"/>
                </c:manualLayout>
              </c:layout>
              <c:tx>
                <c:rich>
                  <a:bodyPr/>
                  <a:lstStyle/>
                  <a:p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Неналоговые</a:t>
                    </a:r>
                    <a:r>
                      <a:rPr lang="ru-RU" sz="2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доходы  6%</a:t>
                    </a:r>
                    <a:endParaRPr lang="ru-RU" sz="28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4BA-44E0-B6AB-6D5DCA9F111D}"/>
                </c:ext>
                <c:ext xmlns:c15="http://schemas.microsoft.com/office/drawing/2012/chart" uri="{CE6537A1-D6FC-4f65-9D91-7224C49458BB}">
                  <c15:layout>
                    <c:manualLayout>
                      <c:w val="0.24825688976377952"/>
                      <c:h val="0.18250053715674455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5.2986767279090116E-2"/>
                  <c:y val="-0.14985237388649103"/>
                </c:manualLayout>
              </c:layout>
              <c:tx>
                <c:rich>
                  <a:bodyPr/>
                  <a:lstStyle/>
                  <a:p>
                    <a:pPr>
                      <a:defRPr sz="28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Акциз</a:t>
                    </a:r>
                    <a:b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</a:b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8%</a:t>
                    </a:r>
                    <a:endParaRPr lang="ru-RU" sz="2800" dirty="0">
                      <a:solidFill>
                        <a:schemeClr val="tx1"/>
                      </a:solidFill>
                      <a:effectLst/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6044728783902013"/>
                  <c:y val="-6.1331972680547076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Налог на имущество 2%</a:t>
                    </a:r>
                    <a:endParaRPr lang="ru-RU" sz="24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4BA-44E0-B6AB-6D5DCA9F111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AEB-4B1B-8123-0C5965848766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7931743549712542"/>
                  <c:y val="2.5281281026725142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2800" b="1" i="0" u="none" strike="noStrike" kern="1200" baseline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ru-RU" sz="280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ru-RU" sz="2800" dirty="0" smtClean="0">
                        <a:solidFill>
                          <a:schemeClr val="tx1"/>
                        </a:solidFill>
                      </a:rPr>
                      <a:t>Н</a:t>
                    </a: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алог на имущество</a:t>
                    </a:r>
                    <a:b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</a:b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3%</a:t>
                    </a:r>
                    <a:endParaRPr lang="ru-RU" sz="2800" dirty="0" smtClean="0">
                      <a:solidFill>
                        <a:schemeClr val="tx1"/>
                      </a:solidFill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2800" b="1" i="0" u="none" strike="noStrike" kern="1200" baseline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endParaRPr lang="ru-RU" sz="2800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4BA-44E0-B6AB-6D5DCA9F111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25400">
                  <a:solidFill>
                    <a:schemeClr val="tx1"/>
                  </a:solidFill>
                </a:ln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6"/>
                <c:pt idx="0">
                  <c:v>НДФЛ</c:v>
                </c:pt>
                <c:pt idx="1">
                  <c:v>Акциз</c:v>
                </c:pt>
                <c:pt idx="2">
                  <c:v>Налог на совокупный доход</c:v>
                </c:pt>
                <c:pt idx="3">
                  <c:v>неналоговые доходы</c:v>
                </c:pt>
                <c:pt idx="4">
                  <c:v>Земельный налог</c:v>
                </c:pt>
                <c:pt idx="5">
                  <c:v>Налог на имущество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68</c:v>
                </c:pt>
                <c:pt idx="1">
                  <c:v>8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4BA-44E0-B6AB-6D5DCA9F111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spPr>
    <a:solidFill>
      <a:schemeClr val="accent4">
        <a:lumMod val="40000"/>
        <a:lumOff val="60000"/>
      </a:schemeClr>
    </a:solidFill>
    <a:ln>
      <a:noFill/>
    </a:ln>
    <a:effectLst>
      <a:glow rad="12700">
        <a:schemeClr val="accent1">
          <a:alpha val="45000"/>
        </a:schemeClr>
      </a:glow>
      <a:outerShdw blurRad="57150" dist="38100" dir="5400000" algn="ctr" rotWithShape="0">
        <a:schemeClr val="accent3">
          <a:alpha val="48000"/>
        </a:schemeClr>
      </a:outerShdw>
    </a:effectLst>
    <a:scene3d>
      <a:camera prst="orthographicFront"/>
      <a:lightRig rig="glow" dir="tl">
        <a:rot lat="0" lon="0" rev="900000"/>
      </a:lightRig>
    </a:scene3d>
    <a:sp3d prstMaterial="powder">
      <a:bevelT w="25400" h="38100"/>
    </a:sp3d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20"/>
      <c:depthPercent val="80"/>
      <c:rAngAx val="1"/>
    </c:view3D>
    <c:floor>
      <c:thickness val="0"/>
    </c:floor>
    <c:sideWall>
      <c:thickness val="0"/>
      <c:spPr>
        <a:solidFill>
          <a:schemeClr val="accent1">
            <a:lumMod val="40000"/>
            <a:lumOff val="60000"/>
          </a:schemeClr>
        </a:solidFill>
        <a:ln w="25400">
          <a:noFill/>
        </a:ln>
      </c:spPr>
    </c:sideWall>
    <c:backWall>
      <c:thickness val="0"/>
      <c:spPr>
        <a:solidFill>
          <a:schemeClr val="accent1">
            <a:lumMod val="40000"/>
            <a:lumOff val="60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8703703703703734E-2"/>
          <c:y val="7.3853428952884104E-2"/>
          <c:w val="0.88211808593370256"/>
          <c:h val="0.8168595280164685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3F09-453C-8829-DF331FF141EC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F09-453C-8829-DF331FF141EC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3F09-453C-8829-DF331FF141EC}"/>
              </c:ext>
            </c:extLst>
          </c:dPt>
          <c:dLbls>
            <c:dLbl>
              <c:idx val="0"/>
              <c:layout>
                <c:manualLayout>
                  <c:x val="0.1520060513269178"/>
                  <c:y val="-0.26598807676420477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3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4400" b="1" dirty="0" smtClean="0">
                        <a:latin typeface="Times New Roman" pitchFamily="18" charset="0"/>
                        <a:cs typeface="Times New Roman" pitchFamily="18" charset="0"/>
                      </a:rPr>
                      <a:t>210</a:t>
                    </a:r>
                    <a:r>
                      <a:rPr lang="ru-RU" sz="4000" b="1" dirty="0" smtClean="0">
                        <a:latin typeface="Times New Roman" pitchFamily="18" charset="0"/>
                        <a:cs typeface="Times New Roman" pitchFamily="18" charset="0"/>
                      </a:rPr>
                      <a:t> млн.</a:t>
                    </a:r>
                    <a:endParaRPr lang="ru-RU" sz="4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F09-453C-8829-DF331FF141EC}"/>
                </c:ext>
                <c:ext xmlns:c15="http://schemas.microsoft.com/office/drawing/2012/chart" uri="{CE6537A1-D6FC-4f65-9D91-7224C49458BB}">
                  <c15:layout>
                    <c:manualLayout>
                      <c:w val="0.261504690385924"/>
                      <c:h val="0.20272719830008298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3.0092653348886889E-2"/>
                  <c:y val="-0.19442763630409463"/>
                </c:manualLayout>
              </c:layout>
              <c:tx>
                <c:rich>
                  <a:bodyPr/>
                  <a:lstStyle/>
                  <a:p>
                    <a:pPr>
                      <a:defRPr sz="3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4400" b="1" dirty="0" smtClean="0">
                        <a:latin typeface="Times New Roman" pitchFamily="18" charset="0"/>
                        <a:cs typeface="Times New Roman" pitchFamily="18" charset="0"/>
                      </a:rPr>
                      <a:t>16</a:t>
                    </a:r>
                    <a:r>
                      <a:rPr lang="ru-RU" sz="4000" b="1" dirty="0" smtClean="0">
                        <a:latin typeface="Times New Roman" pitchFamily="18" charset="0"/>
                        <a:cs typeface="Times New Roman" pitchFamily="18" charset="0"/>
                      </a:rPr>
                      <a:t> млн.</a:t>
                    </a:r>
                    <a:endParaRPr lang="ru-RU" sz="4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F09-453C-8829-DF331FF141EC}"/>
                </c:ext>
                <c:ext xmlns:c15="http://schemas.microsoft.com/office/drawing/2012/chart" uri="{CE6537A1-D6FC-4f65-9D91-7224C49458BB}">
                  <c15:layout>
                    <c:manualLayout>
                      <c:w val="0.2526697530864197"/>
                      <c:h val="0.224467380423416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5.8641975308641972E-2"/>
                  <c:y val="-0.15654922056125553"/>
                </c:manualLayout>
              </c:layout>
              <c:tx>
                <c:rich>
                  <a:bodyPr/>
                  <a:lstStyle/>
                  <a:p>
                    <a:pPr>
                      <a:defRPr sz="36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4400" b="1" dirty="0" smtClean="0"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  <a:r>
                      <a:rPr lang="ru-RU" sz="4000" b="1" dirty="0" smtClean="0">
                        <a:latin typeface="Times New Roman" pitchFamily="18" charset="0"/>
                        <a:cs typeface="Times New Roman" pitchFamily="18" charset="0"/>
                      </a:rPr>
                      <a:t> млн.</a:t>
                    </a:r>
                    <a:endParaRPr lang="ru-RU" sz="4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1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F09-453C-8829-DF331FF141EC}"/>
                </c:ext>
                <c:ext xmlns:c15="http://schemas.microsoft.com/office/drawing/2012/chart" uri="{CE6537A1-D6FC-4f65-9D91-7224C49458BB}">
                  <c15:layout>
                    <c:manualLayout>
                      <c:w val="0.25841827063283757"/>
                      <c:h val="0.2027271983000829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 РАЙОН</c:v>
                </c:pt>
                <c:pt idx="1">
                  <c:v> ГОРОД</c:v>
                </c:pt>
                <c:pt idx="2">
                  <c:v> СП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210</c:v>
                </c:pt>
                <c:pt idx="1">
                  <c:v>16</c:v>
                </c:pt>
                <c:pt idx="2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F09-453C-8829-DF331FF141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500"/>
        <c:shape val="pyramid"/>
        <c:axId val="1182556448"/>
        <c:axId val="1182563520"/>
        <c:axId val="0"/>
      </c:bar3DChart>
      <c:catAx>
        <c:axId val="1182556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82563520"/>
        <c:crosses val="autoZero"/>
        <c:auto val="1"/>
        <c:lblAlgn val="ctr"/>
        <c:lblOffset val="100"/>
        <c:noMultiLvlLbl val="0"/>
      </c:catAx>
      <c:valAx>
        <c:axId val="118256352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11825564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51689262948565"/>
          <c:y val="9.6408705070641629E-2"/>
          <c:w val="0.76644496729712286"/>
          <c:h val="0.8938956435396067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9900"/>
            </a:solidFill>
            <a:ln w="1905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377-4679-B808-544B2557D3DE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8377-4679-B808-544B2557D3DE}"/>
              </c:ext>
            </c:extLst>
          </c:dPt>
          <c:dPt>
            <c:idx val="2"/>
            <c:bubble3D val="0"/>
            <c:spPr>
              <a:solidFill>
                <a:srgbClr val="E7DAF0"/>
              </a:solidFill>
              <a:ln w="1905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DF4F-4A14-8DF1-03B06B14E1C5}"/>
              </c:ext>
            </c:extLst>
          </c:dPt>
          <c:dPt>
            <c:idx val="3"/>
            <c:bubble3D val="0"/>
            <c:spPr>
              <a:solidFill>
                <a:srgbClr val="FCFFDD"/>
              </a:solidFill>
              <a:ln w="1905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729-47B6-A2AD-02A535898F81}"/>
              </c:ext>
            </c:extLst>
          </c:dPt>
          <c:dPt>
            <c:idx val="4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377-4679-B808-544B2557D3DE}"/>
              </c:ext>
            </c:extLst>
          </c:dPt>
          <c:dLbls>
            <c:dLbl>
              <c:idx val="0"/>
              <c:layout>
                <c:manualLayout>
                  <c:x val="-7.0711886173351321E-2"/>
                  <c:y val="0.16311825135151897"/>
                </c:manualLayout>
              </c:layout>
              <c:tx>
                <c:rich>
                  <a:bodyPr/>
                  <a:lstStyle/>
                  <a:p>
                    <a:fld id="{D020386C-24E4-4653-B73E-03F499E99A77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377-4679-B808-544B2557D3D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377-4679-B808-544B2557D3D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F4F-4A14-8DF1-03B06B14E1C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2127970764402236"/>
                  <c:y val="-2.6109486160350037E-4"/>
                </c:manualLayout>
              </c:layout>
              <c:tx>
                <c:rich>
                  <a:bodyPr/>
                  <a:lstStyle/>
                  <a:p>
                    <a:fld id="{7EE51A51-841B-4712-A73D-1400D15B17AF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729-47B6-A2AD-02A535898F81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0.11602561772414888"/>
                  <c:y val="0.1416624757251442"/>
                </c:manualLayout>
              </c:layout>
              <c:tx>
                <c:rich>
                  <a:bodyPr/>
                  <a:lstStyle/>
                  <a:p>
                    <a:fld id="{9A1FD443-1DCF-4402-819C-3F820DA044FC}" type="VALUE">
                      <a:rPr lang="en-US" sz="3600" smtClean="0"/>
                      <a:pPr/>
                      <a:t>[ЗНАЧЕНИЕ]</a:t>
                    </a:fld>
                    <a:r>
                      <a:rPr lang="en-US" sz="3600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377-4679-B808-544B2557D3D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Земельный налог</c:v>
                </c:pt>
                <c:pt idx="2">
                  <c:v>ЕСХН</c:v>
                </c:pt>
                <c:pt idx="3">
                  <c:v>Налог на имущ физ лиц</c:v>
                </c:pt>
                <c:pt idx="4">
                  <c:v>Плата за воду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</c:v>
                </c:pt>
                <c:pt idx="1">
                  <c:v>55</c:v>
                </c:pt>
                <c:pt idx="2">
                  <c:v>5</c:v>
                </c:pt>
                <c:pt idx="3">
                  <c:v>9</c:v>
                </c:pt>
                <c:pt idx="4">
                  <c:v>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D2-4F76-BAAA-AE8A6A56D0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846926946631671"/>
          <c:y val="8.0198143188768514E-2"/>
          <c:w val="0.62468569254185691"/>
          <c:h val="0.8999405767780188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lt1"/>
            </a:solidFill>
            <a:ln w="28575">
              <a:solidFill>
                <a:schemeClr val="tx1"/>
              </a:solidFill>
            </a:ln>
            <a:effectLst/>
          </c:spPr>
          <c:explosion val="6"/>
          <c:dPt>
            <c:idx val="0"/>
            <c:bubble3D val="0"/>
            <c:explosion val="0"/>
            <c:spPr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8B4-4014-A820-3F4A5885C5CE}"/>
              </c:ext>
            </c:extLst>
          </c:dPt>
          <c:dPt>
            <c:idx val="1"/>
            <c:bubble3D val="0"/>
            <c:explosion val="0"/>
            <c:spPr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8B4-4014-A820-3F4A5885C5CE}"/>
              </c:ext>
            </c:extLst>
          </c:dPt>
          <c:dPt>
            <c:idx val="2"/>
            <c:bubble3D val="0"/>
            <c:explosion val="0"/>
            <c:spPr>
              <a:solidFill>
                <a:srgbClr val="FBE1F4"/>
              </a:solidFill>
              <a:ln w="28575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8B4-4014-A820-3F4A5885C5CE}"/>
              </c:ext>
            </c:extLst>
          </c:dPt>
          <c:dPt>
            <c:idx val="3"/>
            <c:bubble3D val="0"/>
            <c:explosion val="0"/>
            <c:spPr>
              <a:solidFill>
                <a:srgbClr val="FCFFDD"/>
              </a:solidFill>
              <a:ln w="28575">
                <a:solidFill>
                  <a:schemeClr val="tx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8B4-4014-A820-3F4A5885C5CE}"/>
              </c:ext>
            </c:extLst>
          </c:dPt>
          <c:dLbls>
            <c:dLbl>
              <c:idx val="0"/>
              <c:layout>
                <c:manualLayout>
                  <c:x val="-9.7476049868766401E-2"/>
                  <c:y val="0.124360633906174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963303E-F1EE-45EB-92BC-3FBCB4BE5707}" type="CATEGORYNAME">
                      <a:rPr lang="ru-RU" sz="2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8B4-4014-A820-3F4A5885C5CE}"/>
                </c:ext>
                <c:ext xmlns:c15="http://schemas.microsoft.com/office/drawing/2012/chart" uri="{CE6537A1-D6FC-4f65-9D91-7224C49458BB}">
                  <c15:layout>
                    <c:manualLayout>
                      <c:w val="0.28283016185476817"/>
                      <c:h val="0.2184017199843292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22876875546806649"/>
                  <c:y val="3.2752208818903161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DB40FE3-409F-47BA-8FED-F52127B29EBC}" type="CATEGORYNAME">
                      <a:rPr lang="ru-RU" sz="2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8B4-4014-A820-3F4A5885C5CE}"/>
                </c:ext>
                <c:ext xmlns:c15="http://schemas.microsoft.com/office/drawing/2012/chart" uri="{CE6537A1-D6FC-4f65-9D91-7224C49458BB}">
                  <c15:layout>
                    <c:manualLayout>
                      <c:w val="0.26614706340872518"/>
                      <c:h val="0.2161221852542699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21006348829222787"/>
                  <c:y val="-0.129847679957699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F1D2D56-C264-4FB9-BD81-68E91C05D57E}" type="CATEGORYNAME">
                      <a:rPr lang="ru-RU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baseline="0" dirty="0"/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8B4-4014-A820-3F4A5885C5CE}"/>
                </c:ext>
                <c:ext xmlns:c15="http://schemas.microsoft.com/office/drawing/2012/chart" uri="{CE6537A1-D6FC-4f65-9D91-7224C49458BB}">
                  <c15:layout>
                    <c:manualLayout>
                      <c:w val="0.24479067737993271"/>
                      <c:h val="0.3158689604663809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5.6389343836342714E-4"/>
                  <c:y val="-5.7560855811342598E-2"/>
                </c:manualLayout>
              </c:layout>
              <c:tx>
                <c:rich>
                  <a:bodyPr/>
                  <a:lstStyle/>
                  <a:p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8B4-4014-A820-3F4A5885C5C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Аренда земли и имущества</c:v>
                </c:pt>
                <c:pt idx="1">
                  <c:v>Плата за воду</c:v>
                </c:pt>
                <c:pt idx="2">
                  <c:v>Продажа земли и имущества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65</c:v>
                </c:pt>
                <c:pt idx="1">
                  <c:v>19</c:v>
                </c:pt>
                <c:pt idx="2">
                  <c:v>13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C8B4-4014-A820-3F4A5885C5C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3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</c:title>
    <c:autoTitleDeleted val="0"/>
    <c:view3D>
      <c:rotX val="10"/>
      <c:rotY val="20"/>
      <c:depthPercent val="10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3950617283950615E-2"/>
          <c:y val="0.17378675215067446"/>
          <c:w val="0.96604938271604934"/>
          <c:h val="0.6488390196738247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735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9E1-4BDA-8E73-CF69DFD92E2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859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9E1-4BDA-8E73-CF69DFD92E2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2022 год</c:v>
                </c:pt>
                <c:pt idx="1">
                  <c:v>2023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735</c:v>
                </c:pt>
                <c:pt idx="1">
                  <c:v>859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FA0-4C5C-8F6C-84B1686388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2561888"/>
        <c:axId val="1182562432"/>
        <c:axId val="0"/>
      </c:bar3DChart>
      <c:catAx>
        <c:axId val="1182561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40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82562432"/>
        <c:crosses val="autoZero"/>
        <c:auto val="1"/>
        <c:lblAlgn val="ctr"/>
        <c:lblOffset val="100"/>
        <c:noMultiLvlLbl val="0"/>
      </c:catAx>
      <c:valAx>
        <c:axId val="118256243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1182561888"/>
        <c:crosses val="autoZero"/>
        <c:crossBetween val="between"/>
      </c:valAx>
    </c:plotArea>
    <c:plotVisOnly val="1"/>
    <c:dispBlanksAs val="gap"/>
    <c:showDLblsOverMax val="0"/>
  </c:chart>
  <c:spPr>
    <a:effectLst>
      <a:softEdge rad="0"/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30205599300087"/>
          <c:y val="0"/>
          <c:w val="0.50069794400699907"/>
          <c:h val="0.8766244282716630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1529308836395451E-2"/>
                  <c:y val="-7.291045082599443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80A-455E-9996-EA894D00832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1646981627296586E-2"/>
                  <c:y val="-4.9681304208518025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80A-455E-9996-EA894D00832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7124125109361332E-2"/>
                  <c:y val="-2.6126639160360156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80A-455E-9996-EA894D00832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1644247594050636E-2"/>
                  <c:y val="-2.2597035246265103E-4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80A-455E-9996-EA894D00832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8.0134842519684932E-2"/>
                  <c:y val="2.403347994910469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A97-4255-A0AF-F50D06019EA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3344706911635938E-2"/>
                  <c:y val="-7.2912343375009158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D80A-455E-9996-EA894D00832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8.3541119860017499E-2"/>
                  <c:y val="-4.968130420851824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D80A-455E-9996-EA894D00832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25111318897637797"/>
                  <c:y val="-2.3434488185668143E-3"/>
                </c:manualLayout>
              </c:layout>
              <c:tx>
                <c:rich>
                  <a:bodyPr/>
                  <a:lstStyle/>
                  <a:p>
                    <a:r>
                      <a:rPr lang="en-US" sz="3200" dirty="0" smtClean="0"/>
                      <a:t>64%</a:t>
                    </a:r>
                    <a:endParaRPr lang="en-US" sz="3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6C2-4AFB-AD48-1280E33CC45D}"/>
                </c:ext>
                <c:ext xmlns:c15="http://schemas.microsoft.com/office/drawing/2012/chart" uri="{CE6537A1-D6FC-4f65-9D91-7224C49458BB}">
                  <c15:layout>
                    <c:manualLayout>
                      <c:w val="9.8611111111111108E-2"/>
                      <c:h val="0.1067051308328597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Прочие</c:v>
                </c:pt>
                <c:pt idx="1">
                  <c:v>Дорожный фонд</c:v>
                </c:pt>
                <c:pt idx="2">
                  <c:v>ЖКХ</c:v>
                </c:pt>
                <c:pt idx="3">
                  <c:v>Благоустройство</c:v>
                </c:pt>
                <c:pt idx="4">
                  <c:v>Госуправление</c:v>
                </c:pt>
                <c:pt idx="5">
                  <c:v>Физкультура и спорт</c:v>
                </c:pt>
                <c:pt idx="6">
                  <c:v>Культура</c:v>
                </c:pt>
                <c:pt idx="7">
                  <c:v>Образование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7</c:v>
                </c:pt>
                <c:pt idx="6">
                  <c:v>9</c:v>
                </c:pt>
                <c:pt idx="7">
                  <c:v>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80A-455E-9996-EA894D0083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964156800"/>
        <c:axId val="964157344"/>
      </c:barChart>
      <c:catAx>
        <c:axId val="964156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400"/>
            </a:pPr>
            <a:endParaRPr lang="ru-RU"/>
          </a:p>
        </c:txPr>
        <c:crossAx val="964157344"/>
        <c:crosses val="autoZero"/>
        <c:auto val="1"/>
        <c:lblAlgn val="ctr"/>
        <c:lblOffset val="100"/>
        <c:noMultiLvlLbl val="0"/>
      </c:catAx>
      <c:valAx>
        <c:axId val="96415734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64156800"/>
        <c:crossesAt val="1"/>
        <c:crossBetween val="between"/>
      </c:valAx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 sz="28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7131383702851878E-4"/>
          <c:w val="0.6886689511033347"/>
          <c:h val="0.9074009221904818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7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D8D-4316-B49A-FA1FD07CF222}"/>
              </c:ext>
            </c:extLst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D8D-4316-B49A-FA1FD07CF222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D8D-4316-B49A-FA1FD07CF222}"/>
              </c:ext>
            </c:extLst>
          </c:dPt>
          <c:dPt>
            <c:idx val="3"/>
            <c:bubble3D val="0"/>
            <c:spPr>
              <a:solidFill>
                <a:srgbClr val="FBE1F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D8D-4316-B49A-FA1FD07CF222}"/>
              </c:ext>
            </c:extLst>
          </c:dPt>
          <c:dLbls>
            <c:dLbl>
              <c:idx val="0"/>
              <c:layout>
                <c:manualLayout>
                  <c:x val="5.4975721784776901E-2"/>
                  <c:y val="-0.3137241638177827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4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D8D-4316-B49A-FA1FD07CF22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D8D-4316-B49A-FA1FD07CF22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D8D-4316-B49A-FA1FD07CF22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0685487751531064"/>
                  <c:y val="8.66567453570145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4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D8D-4316-B49A-FA1FD07CF22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зарплата с ЕСН</c:v>
                </c:pt>
                <c:pt idx="1">
                  <c:v>коммун. платежи</c:v>
                </c:pt>
                <c:pt idx="2">
                  <c:v>питание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0.69</c:v>
                </c:pt>
                <c:pt idx="1">
                  <c:v>0.11</c:v>
                </c:pt>
                <c:pt idx="2">
                  <c:v>0.03</c:v>
                </c:pt>
                <c:pt idx="3">
                  <c:v>0.17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8D8D-4316-B49A-FA1FD07CF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541797900262465"/>
          <c:y val="0"/>
          <c:w val="0.35254823482677611"/>
          <c:h val="0.67836308203103679"/>
        </c:manualLayout>
      </c:layout>
      <c:overlay val="0"/>
      <c:txPr>
        <a:bodyPr/>
        <a:lstStyle/>
        <a:p>
          <a:pPr>
            <a:defRPr sz="2800" b="1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0.44792</cdr:x>
      <cdr:y>0.31252</cdr:y>
    </cdr:from>
    <cdr:to>
      <cdr:x>0.5434</cdr:x>
      <cdr:y>0.47692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6172" y="1493837"/>
          <a:ext cx="785818" cy="785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0.40886</cdr:x>
      <cdr:y>0.31373</cdr:y>
    </cdr:from>
    <cdr:to>
      <cdr:x>0.58073</cdr:x>
      <cdr:y>0.60964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64755" y="1499628"/>
          <a:ext cx="1414422" cy="14144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000" dirty="0" smtClean="0">
              <a:latin typeface="Arial Black" pitchFamily="34" charset="0"/>
            </a:rPr>
            <a:t>+135</a:t>
          </a:r>
          <a:endParaRPr lang="ru-RU" sz="4800" dirty="0">
            <a:latin typeface="Arial Black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0.02751</cdr:y>
    </cdr:from>
    <cdr:to>
      <cdr:x>1</cdr:x>
      <cdr:y>0.13901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190644"/>
          <a:ext cx="9144000" cy="77269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60000"/>
            <a:lumOff val="40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rtl="0">
            <a:defRPr sz="1800" b="1" i="0" u="none" strike="noStrike" kern="1200" baseline="0">
              <a:solidFill>
                <a:prstClr val="black"/>
              </a:solidFill>
              <a:latin typeface="+mn-lt"/>
              <a:ea typeface="+mn-ea"/>
              <a:cs typeface="+mn-cs"/>
            </a:defRPr>
          </a:pPr>
          <a:r>
            <a:rPr lang="ru-RU" sz="3600" dirty="0" smtClean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Структура</a:t>
          </a:r>
          <a:r>
            <a:rPr lang="ru-RU" sz="36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600" dirty="0" smtClean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собственных доходов на 2023 г.</a:t>
          </a:r>
          <a:endParaRPr lang="ru-RU" sz="3600" dirty="0">
            <a:solidFill>
              <a:schemeClr val="dk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0.4338</cdr:x>
      <cdr:y>0.62893</cdr:y>
    </cdr:from>
    <cdr:to>
      <cdr:x>0.89715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42713" y="3295263"/>
          <a:ext cx="4104466" cy="19442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ЗЕМЕЛЬНЫЙ </a:t>
          </a:r>
        </a:p>
        <a:p xmlns:a="http://schemas.openxmlformats.org/drawingml/2006/main">
          <a:pPr algn="ctr"/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НАЛОГ</a:t>
          </a:r>
        </a:p>
        <a:p xmlns:a="http://schemas.openxmlformats.org/drawingml/2006/main">
          <a:pPr algn="ctr"/>
          <a:r>
            <a:rPr lang="ru-RU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55%</a:t>
          </a:r>
          <a:endParaRPr lang="ru-RU" sz="3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0.17781</cdr:x>
      <cdr:y>0.04123</cdr:y>
    </cdr:from>
    <cdr:to>
      <cdr:x>0.5</cdr:x>
      <cdr:y>0.30235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75084" y="216024"/>
          <a:ext cx="2854037" cy="13681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ПЛАТА ЗА ВОДУ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0.27252</cdr:x>
      <cdr:y>0.91026</cdr:y>
    </cdr:from>
    <cdr:to>
      <cdr:x>0.45123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14034" y="5112568"/>
          <a:ext cx="1583039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0.51639</cdr:x>
      <cdr:y>0.91026</cdr:y>
    </cdr:from>
    <cdr:to>
      <cdr:x>0.71161</cdr:x>
      <cdr:y>0.98718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574274" y="5112568"/>
          <a:ext cx="1729329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0.73457</cdr:x>
      <cdr:y>0.04123</cdr:y>
    </cdr:from>
    <cdr:to>
      <cdr:x>0.92154</cdr:x>
      <cdr:y>0.15118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507009" y="216008"/>
          <a:ext cx="1656226" cy="576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НДФЛ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0.12133</cdr:x>
      <cdr:y>0.636</cdr:y>
    </cdr:from>
    <cdr:to>
      <cdr:x>0.45104</cdr:x>
      <cdr:y>0.77343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074774" y="3194893"/>
          <a:ext cx="2920689" cy="6903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ЕСХН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0.03531</cdr:x>
      <cdr:y>0.32984</cdr:y>
    </cdr:from>
    <cdr:to>
      <cdr:x>0.3686</cdr:x>
      <cdr:y>0.60471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312797" y="1728192"/>
          <a:ext cx="2952328" cy="14401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НАЛОГ НА ИМУЩ. ФИЗ. ЛИЦ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0.3652</cdr:x>
      <cdr:y>0.60733</cdr:y>
    </cdr:from>
    <cdr:to>
      <cdr:x>0.46842</cdr:x>
      <cdr:y>0.78935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235014" y="305087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5%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0.31739</cdr:x>
      <cdr:y>0.21954</cdr:y>
    </cdr:from>
    <cdr:to>
      <cdr:x>0.43334</cdr:x>
      <cdr:y>0.42968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03190" y="9553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0.60043</cdr:x>
      <cdr:y>0.56706</cdr:y>
    </cdr:from>
    <cdr:to>
      <cdr:x>0.71638</cdr:x>
      <cdr:y>0.7772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735438" y="246747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0.72837</cdr:x>
      <cdr:y>0.46053</cdr:y>
    </cdr:from>
    <cdr:to>
      <cdr:x>0.84431</cdr:x>
      <cdr:y>0.67067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660232" y="2520280"/>
          <a:ext cx="1060156" cy="11500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65%</a:t>
          </a:r>
          <a:endParaRPr lang="ru-RU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0.46063</cdr:x>
      <cdr:y>0.19737</cdr:y>
    </cdr:from>
    <cdr:to>
      <cdr:x>0.57657</cdr:x>
      <cdr:y>0.40751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4211960" y="1080120"/>
          <a:ext cx="1060155" cy="11500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13%</a:t>
          </a:r>
          <a:endParaRPr lang="ru-RU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0.38523</cdr:x>
      <cdr:y>0.46053</cdr:y>
    </cdr:from>
    <cdr:to>
      <cdr:x>0.50117</cdr:x>
      <cdr:y>0.67067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22507" y="2520280"/>
          <a:ext cx="1060156" cy="11500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19%</a:t>
          </a:r>
          <a:endParaRPr lang="ru-RU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0.16138</cdr:x>
      <cdr:y>0.10589</cdr:y>
    </cdr:from>
    <cdr:to>
      <cdr:x>0.28737</cdr:x>
      <cdr:y>0.21788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475656" y="576064"/>
          <a:ext cx="1152052" cy="6092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11%</a:t>
          </a:r>
          <a:endParaRPr lang="ru-RU" sz="3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79619" cy="488791"/>
          </a:xfrm>
          <a:prstGeom prst="rect">
            <a:avLst/>
          </a:prstGeom>
        </p:spPr>
        <p:txBody>
          <a:bodyPr vert="horz" lIns="89773" tIns="44887" rIns="89773" bIns="448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88791"/>
          </a:xfrm>
          <a:prstGeom prst="rect">
            <a:avLst/>
          </a:prstGeom>
        </p:spPr>
        <p:txBody>
          <a:bodyPr vert="horz" lIns="89773" tIns="44887" rIns="89773" bIns="44887" rtlCol="0"/>
          <a:lstStyle>
            <a:lvl1pPr algn="r">
              <a:defRPr sz="1200"/>
            </a:lvl1pPr>
          </a:lstStyle>
          <a:p>
            <a:fld id="{57C4D70B-0F9C-4301-9177-C74ABF218B08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79475" y="733425"/>
            <a:ext cx="4886325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73" tIns="44887" rIns="89773" bIns="4488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1"/>
          </a:xfrm>
          <a:prstGeom prst="rect">
            <a:avLst/>
          </a:prstGeom>
        </p:spPr>
        <p:txBody>
          <a:bodyPr vert="horz" lIns="89773" tIns="44887" rIns="89773" bIns="4488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285337"/>
            <a:ext cx="2879619" cy="488791"/>
          </a:xfrm>
          <a:prstGeom prst="rect">
            <a:avLst/>
          </a:prstGeom>
        </p:spPr>
        <p:txBody>
          <a:bodyPr vert="horz" lIns="89773" tIns="44887" rIns="89773" bIns="448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9" y="9285337"/>
            <a:ext cx="2879619" cy="488791"/>
          </a:xfrm>
          <a:prstGeom prst="rect">
            <a:avLst/>
          </a:prstGeom>
        </p:spPr>
        <p:txBody>
          <a:bodyPr vert="horz" lIns="89773" tIns="44887" rIns="89773" bIns="44887" rtlCol="0" anchor="b"/>
          <a:lstStyle>
            <a:lvl1pPr algn="r">
              <a:defRPr sz="1200"/>
            </a:lvl1pPr>
          </a:lstStyle>
          <a:p>
            <a:fld id="{8F116F3B-85C5-4993-835B-AE7407655D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98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16F3B-85C5-4993-835B-AE7407655D18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116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" Type="http://schemas.openxmlformats.org/officeDocument/2006/relationships/slideMaster" Target="../slideMasters/slideMaster1.xml"/><Relationship Id="rId16" Type="http://schemas.openxmlformats.org/officeDocument/2006/relationships/oleObject" Target="../embeddings/oleObject13.bin"/><Relationship Id="rId20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6.bin"/><Relationship Id="rId18" Type="http://schemas.openxmlformats.org/officeDocument/2006/relationships/oleObject" Target="../embeddings/oleObject31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5.bin"/><Relationship Id="rId17" Type="http://schemas.openxmlformats.org/officeDocument/2006/relationships/oleObject" Target="../embeddings/oleObject30.bin"/><Relationship Id="rId2" Type="http://schemas.openxmlformats.org/officeDocument/2006/relationships/slideMaster" Target="../slideMasters/slideMaster1.xml"/><Relationship Id="rId16" Type="http://schemas.openxmlformats.org/officeDocument/2006/relationships/oleObject" Target="../embeddings/oleObject29.bin"/><Relationship Id="rId20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8.bin"/><Relationship Id="rId10" Type="http://schemas.openxmlformats.org/officeDocument/2006/relationships/oleObject" Target="../embeddings/oleObject23.bin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1.emf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7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188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93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862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53266" y="0"/>
            <a:ext cx="399495" cy="6858000"/>
            <a:chOff x="0" y="0"/>
            <a:chExt cx="380929" cy="6593882"/>
          </a:xfrm>
        </p:grpSpPr>
        <p:graphicFrame>
          <p:nvGraphicFramePr>
            <p:cNvPr id="8" name="Объект 7"/>
            <p:cNvGraphicFramePr>
              <a:graphicFrameLocks noChangeAspect="1"/>
            </p:cNvGraphicFramePr>
            <p:nvPr>
              <p:extLst/>
            </p:nvPr>
          </p:nvGraphicFramePr>
          <p:xfrm>
            <a:off x="0" y="0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2" r:id="rId3" imgW="1388213" imgH="1856520" progId="">
                    <p:embed/>
                  </p:oleObj>
                </mc:Choice>
                <mc:Fallback>
                  <p:oleObj r:id="rId3" imgW="1388213" imgH="1856520" progId="">
                    <p:embed/>
                    <p:pic>
                      <p:nvPicPr>
                        <p:cNvPr id="8" name="Объект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Объект 8"/>
            <p:cNvGraphicFramePr>
              <a:graphicFrameLocks noChangeAspect="1"/>
            </p:cNvGraphicFramePr>
            <p:nvPr>
              <p:extLst/>
            </p:nvPr>
          </p:nvGraphicFramePr>
          <p:xfrm>
            <a:off x="0" y="429457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3" r:id="rId5" imgW="1388213" imgH="1856520" progId="">
                    <p:embed/>
                  </p:oleObj>
                </mc:Choice>
                <mc:Fallback>
                  <p:oleObj r:id="rId5" imgW="1388213" imgH="1856520" progId="">
                    <p:embed/>
                    <p:pic>
                      <p:nvPicPr>
                        <p:cNvPr id="9" name="Объект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29457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Объект 9"/>
            <p:cNvGraphicFramePr>
              <a:graphicFrameLocks noChangeAspect="1"/>
            </p:cNvGraphicFramePr>
            <p:nvPr>
              <p:extLst/>
            </p:nvPr>
          </p:nvGraphicFramePr>
          <p:xfrm>
            <a:off x="0" y="858914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4" r:id="rId6" imgW="1388213" imgH="1856520" progId="">
                    <p:embed/>
                  </p:oleObj>
                </mc:Choice>
                <mc:Fallback>
                  <p:oleObj r:id="rId6" imgW="1388213" imgH="1856520" progId="">
                    <p:embed/>
                    <p:pic>
                      <p:nvPicPr>
                        <p:cNvPr id="10" name="Объект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858914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Объект 10"/>
            <p:cNvGraphicFramePr>
              <a:graphicFrameLocks noChangeAspect="1"/>
            </p:cNvGraphicFramePr>
            <p:nvPr>
              <p:extLst/>
            </p:nvPr>
          </p:nvGraphicFramePr>
          <p:xfrm>
            <a:off x="0" y="1288371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5" r:id="rId7" imgW="1388213" imgH="1856520" progId="">
                    <p:embed/>
                  </p:oleObj>
                </mc:Choice>
                <mc:Fallback>
                  <p:oleObj r:id="rId7" imgW="1388213" imgH="1856520" progId="">
                    <p:embed/>
                    <p:pic>
                      <p:nvPicPr>
                        <p:cNvPr id="11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288371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Объект 11"/>
            <p:cNvGraphicFramePr>
              <a:graphicFrameLocks noChangeAspect="1"/>
            </p:cNvGraphicFramePr>
            <p:nvPr>
              <p:extLst/>
            </p:nvPr>
          </p:nvGraphicFramePr>
          <p:xfrm>
            <a:off x="0" y="1747790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6" r:id="rId8" imgW="1388213" imgH="1856520" progId="">
                    <p:embed/>
                  </p:oleObj>
                </mc:Choice>
                <mc:Fallback>
                  <p:oleObj r:id="rId8" imgW="1388213" imgH="1856520" progId="">
                    <p:embed/>
                    <p:pic>
                      <p:nvPicPr>
                        <p:cNvPr id="12" name="Объект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747790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Объект 12"/>
            <p:cNvGraphicFramePr>
              <a:graphicFrameLocks noChangeAspect="1"/>
            </p:cNvGraphicFramePr>
            <p:nvPr>
              <p:extLst/>
            </p:nvPr>
          </p:nvGraphicFramePr>
          <p:xfrm>
            <a:off x="0" y="2177247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7" r:id="rId9" imgW="1388213" imgH="1856520" progId="">
                    <p:embed/>
                  </p:oleObj>
                </mc:Choice>
                <mc:Fallback>
                  <p:oleObj r:id="rId9" imgW="1388213" imgH="1856520" progId="">
                    <p:embed/>
                    <p:pic>
                      <p:nvPicPr>
                        <p:cNvPr id="13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177247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Объект 13"/>
            <p:cNvGraphicFramePr>
              <a:graphicFrameLocks noChangeAspect="1"/>
            </p:cNvGraphicFramePr>
            <p:nvPr>
              <p:extLst/>
            </p:nvPr>
          </p:nvGraphicFramePr>
          <p:xfrm>
            <a:off x="0" y="2606704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8" r:id="rId10" imgW="1388213" imgH="1856520" progId="">
                    <p:embed/>
                  </p:oleObj>
                </mc:Choice>
                <mc:Fallback>
                  <p:oleObj r:id="rId10" imgW="1388213" imgH="1856520" progId="">
                    <p:embed/>
                    <p:pic>
                      <p:nvPicPr>
                        <p:cNvPr id="14" name="Объект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606704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Объект 14"/>
            <p:cNvGraphicFramePr>
              <a:graphicFrameLocks noChangeAspect="1"/>
            </p:cNvGraphicFramePr>
            <p:nvPr>
              <p:extLst/>
            </p:nvPr>
          </p:nvGraphicFramePr>
          <p:xfrm>
            <a:off x="0" y="3036161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69" r:id="rId11" imgW="1388213" imgH="1856520" progId="">
                    <p:embed/>
                  </p:oleObj>
                </mc:Choice>
                <mc:Fallback>
                  <p:oleObj r:id="rId11" imgW="1388213" imgH="1856520" progId="">
                    <p:embed/>
                    <p:pic>
                      <p:nvPicPr>
                        <p:cNvPr id="15" name="Объект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36161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Объект 15"/>
            <p:cNvGraphicFramePr>
              <a:graphicFrameLocks noChangeAspect="1"/>
            </p:cNvGraphicFramePr>
            <p:nvPr>
              <p:extLst/>
            </p:nvPr>
          </p:nvGraphicFramePr>
          <p:xfrm>
            <a:off x="0" y="3465618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0" r:id="rId12" imgW="1388213" imgH="1856520" progId="">
                    <p:embed/>
                  </p:oleObj>
                </mc:Choice>
                <mc:Fallback>
                  <p:oleObj r:id="rId12" imgW="1388213" imgH="1856520" progId="">
                    <p:embed/>
                    <p:pic>
                      <p:nvPicPr>
                        <p:cNvPr id="16" name="Объект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465618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Объект 16"/>
            <p:cNvGraphicFramePr>
              <a:graphicFrameLocks noChangeAspect="1"/>
            </p:cNvGraphicFramePr>
            <p:nvPr>
              <p:extLst/>
            </p:nvPr>
          </p:nvGraphicFramePr>
          <p:xfrm>
            <a:off x="0" y="3895075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1" r:id="rId13" imgW="1388213" imgH="1856520" progId="">
                    <p:embed/>
                  </p:oleObj>
                </mc:Choice>
                <mc:Fallback>
                  <p:oleObj r:id="rId13" imgW="1388213" imgH="1856520" progId="">
                    <p:embed/>
                    <p:pic>
                      <p:nvPicPr>
                        <p:cNvPr id="17" name="Объект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895075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Объект 17"/>
            <p:cNvGraphicFramePr>
              <a:graphicFrameLocks noChangeAspect="1"/>
            </p:cNvGraphicFramePr>
            <p:nvPr>
              <p:extLst/>
            </p:nvPr>
          </p:nvGraphicFramePr>
          <p:xfrm>
            <a:off x="0" y="4324532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2" r:id="rId14" imgW="1388213" imgH="1856520" progId="">
                    <p:embed/>
                  </p:oleObj>
                </mc:Choice>
                <mc:Fallback>
                  <p:oleObj r:id="rId14" imgW="1388213" imgH="1856520" progId="">
                    <p:embed/>
                    <p:pic>
                      <p:nvPicPr>
                        <p:cNvPr id="18" name="Объект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324532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Объект 18"/>
            <p:cNvGraphicFramePr>
              <a:graphicFrameLocks noChangeAspect="1"/>
            </p:cNvGraphicFramePr>
            <p:nvPr>
              <p:extLst/>
            </p:nvPr>
          </p:nvGraphicFramePr>
          <p:xfrm>
            <a:off x="0" y="4753989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3" r:id="rId15" imgW="1388213" imgH="1856520" progId="">
                    <p:embed/>
                  </p:oleObj>
                </mc:Choice>
                <mc:Fallback>
                  <p:oleObj r:id="rId15" imgW="1388213" imgH="1856520" progId="">
                    <p:embed/>
                    <p:pic>
                      <p:nvPicPr>
                        <p:cNvPr id="19" name="Объект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753989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Объект 19"/>
            <p:cNvGraphicFramePr>
              <a:graphicFrameLocks noChangeAspect="1"/>
            </p:cNvGraphicFramePr>
            <p:nvPr>
              <p:extLst/>
            </p:nvPr>
          </p:nvGraphicFramePr>
          <p:xfrm>
            <a:off x="0" y="5225612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4" r:id="rId16" imgW="1388213" imgH="1856520" progId="">
                    <p:embed/>
                  </p:oleObj>
                </mc:Choice>
                <mc:Fallback>
                  <p:oleObj r:id="rId16" imgW="1388213" imgH="1856520" progId="">
                    <p:embed/>
                    <p:pic>
                      <p:nvPicPr>
                        <p:cNvPr id="20" name="Объект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5225612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Объект 20"/>
            <p:cNvGraphicFramePr>
              <a:graphicFrameLocks noChangeAspect="1"/>
            </p:cNvGraphicFramePr>
            <p:nvPr>
              <p:extLst/>
            </p:nvPr>
          </p:nvGraphicFramePr>
          <p:xfrm>
            <a:off x="0" y="5655069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5" r:id="rId17" imgW="1388213" imgH="1856520" progId="">
                    <p:embed/>
                  </p:oleObj>
                </mc:Choice>
                <mc:Fallback>
                  <p:oleObj r:id="rId17" imgW="1388213" imgH="1856520" progId="">
                    <p:embed/>
                    <p:pic>
                      <p:nvPicPr>
                        <p:cNvPr id="21" name="Объект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5655069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Объект 21"/>
            <p:cNvGraphicFramePr>
              <a:graphicFrameLocks noChangeAspect="1"/>
            </p:cNvGraphicFramePr>
            <p:nvPr>
              <p:extLst/>
            </p:nvPr>
          </p:nvGraphicFramePr>
          <p:xfrm>
            <a:off x="0" y="6084526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76" r:id="rId18" imgW="1388213" imgH="1856520" progId="">
                    <p:embed/>
                  </p:oleObj>
                </mc:Choice>
                <mc:Fallback>
                  <p:oleObj r:id="rId18" imgW="1388213" imgH="1856520" progId="">
                    <p:embed/>
                    <p:pic>
                      <p:nvPicPr>
                        <p:cNvPr id="22" name="Объект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6084526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" name="Номер слайда 5"/>
          <p:cNvSpPr txBox="1">
            <a:spLocks/>
          </p:cNvSpPr>
          <p:nvPr userDrawn="1"/>
        </p:nvSpPr>
        <p:spPr>
          <a:xfrm>
            <a:off x="8532440" y="46038"/>
            <a:ext cx="584573" cy="314325"/>
          </a:xfrm>
          <a:prstGeom prst="rect">
            <a:avLst/>
          </a:prstGeom>
        </p:spPr>
        <p:txBody>
          <a:bodyPr anchor="ctr"/>
          <a:lstStyle/>
          <a:p>
            <a:pPr marL="342900" marR="0" lvl="0" indent="-342900" algn="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fld id="{D2E577E2-59FE-4C26-9611-D5042F3A81FF}" type="slidenum"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rgbClr val="BFAE9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342900" marR="0" lvl="0" indent="-342900" algn="r" defTabSz="914400" rtl="0" eaLnBrk="0" fontAlgn="auto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charset="0"/>
                <a:buNone/>
                <a:tabLst/>
                <a:defRPr/>
              </a:pPr>
              <a:t>‹#›</a:t>
            </a:fld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BFAE9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Объект 25"/>
          <p:cNvSpPr>
            <a:spLocks noGrp="1"/>
          </p:cNvSpPr>
          <p:nvPr>
            <p:ph sz="quarter" idx="13"/>
          </p:nvPr>
        </p:nvSpPr>
        <p:spPr>
          <a:xfrm>
            <a:off x="514349" y="700996"/>
            <a:ext cx="8520593" cy="55272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 userDrawn="1">
            <p:extLst/>
          </p:nvPr>
        </p:nvGraphicFramePr>
        <p:xfrm>
          <a:off x="8334668" y="6052821"/>
          <a:ext cx="802869" cy="774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7" r:id="rId19" imgW="1805298" imgH="1741500" progId="">
                  <p:embed/>
                </p:oleObj>
              </mc:Choice>
              <mc:Fallback>
                <p:oleObj r:id="rId19" imgW="1805298" imgH="1741500" progId="">
                  <p:embed/>
                  <p:pic>
                    <p:nvPicPr>
                      <p:cNvPr id="27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668" y="6052821"/>
                        <a:ext cx="802869" cy="7746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quarter" idx="14" hasCustomPrompt="1"/>
          </p:nvPr>
        </p:nvSpPr>
        <p:spPr>
          <a:xfrm>
            <a:off x="514350" y="46038"/>
            <a:ext cx="8088112" cy="5747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 smtClean="0"/>
              <a:t>Заголовок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863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 userDrawn="1"/>
        </p:nvGrpSpPr>
        <p:grpSpPr>
          <a:xfrm>
            <a:off x="53266" y="0"/>
            <a:ext cx="399495" cy="6858000"/>
            <a:chOff x="0" y="0"/>
            <a:chExt cx="380929" cy="6593882"/>
          </a:xfrm>
        </p:grpSpPr>
        <p:graphicFrame>
          <p:nvGraphicFramePr>
            <p:cNvPr id="8" name="Объект 7"/>
            <p:cNvGraphicFramePr>
              <a:graphicFrameLocks noChangeAspect="1"/>
            </p:cNvGraphicFramePr>
            <p:nvPr>
              <p:extLst/>
            </p:nvPr>
          </p:nvGraphicFramePr>
          <p:xfrm>
            <a:off x="0" y="0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54" r:id="rId3" imgW="1388213" imgH="1856520" progId="">
                    <p:embed/>
                  </p:oleObj>
                </mc:Choice>
                <mc:Fallback>
                  <p:oleObj r:id="rId3" imgW="1388213" imgH="1856520" progId="">
                    <p:embed/>
                    <p:pic>
                      <p:nvPicPr>
                        <p:cNvPr id="8" name="Объект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Объект 8"/>
            <p:cNvGraphicFramePr>
              <a:graphicFrameLocks noChangeAspect="1"/>
            </p:cNvGraphicFramePr>
            <p:nvPr>
              <p:extLst/>
            </p:nvPr>
          </p:nvGraphicFramePr>
          <p:xfrm>
            <a:off x="0" y="429457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55" r:id="rId5" imgW="1388213" imgH="1856520" progId="">
                    <p:embed/>
                  </p:oleObj>
                </mc:Choice>
                <mc:Fallback>
                  <p:oleObj r:id="rId5" imgW="1388213" imgH="1856520" progId="">
                    <p:embed/>
                    <p:pic>
                      <p:nvPicPr>
                        <p:cNvPr id="9" name="Объект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29457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Объект 9"/>
            <p:cNvGraphicFramePr>
              <a:graphicFrameLocks noChangeAspect="1"/>
            </p:cNvGraphicFramePr>
            <p:nvPr>
              <p:extLst/>
            </p:nvPr>
          </p:nvGraphicFramePr>
          <p:xfrm>
            <a:off x="0" y="858914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56" r:id="rId6" imgW="1388213" imgH="1856520" progId="">
                    <p:embed/>
                  </p:oleObj>
                </mc:Choice>
                <mc:Fallback>
                  <p:oleObj r:id="rId6" imgW="1388213" imgH="1856520" progId="">
                    <p:embed/>
                    <p:pic>
                      <p:nvPicPr>
                        <p:cNvPr id="10" name="Объект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858914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" name="Объект 10"/>
            <p:cNvGraphicFramePr>
              <a:graphicFrameLocks noChangeAspect="1"/>
            </p:cNvGraphicFramePr>
            <p:nvPr>
              <p:extLst/>
            </p:nvPr>
          </p:nvGraphicFramePr>
          <p:xfrm>
            <a:off x="0" y="1288371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57" r:id="rId7" imgW="1388213" imgH="1856520" progId="">
                    <p:embed/>
                  </p:oleObj>
                </mc:Choice>
                <mc:Fallback>
                  <p:oleObj r:id="rId7" imgW="1388213" imgH="1856520" progId="">
                    <p:embed/>
                    <p:pic>
                      <p:nvPicPr>
                        <p:cNvPr id="11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288371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Объект 11"/>
            <p:cNvGraphicFramePr>
              <a:graphicFrameLocks noChangeAspect="1"/>
            </p:cNvGraphicFramePr>
            <p:nvPr>
              <p:extLst/>
            </p:nvPr>
          </p:nvGraphicFramePr>
          <p:xfrm>
            <a:off x="0" y="1747790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58" r:id="rId8" imgW="1388213" imgH="1856520" progId="">
                    <p:embed/>
                  </p:oleObj>
                </mc:Choice>
                <mc:Fallback>
                  <p:oleObj r:id="rId8" imgW="1388213" imgH="1856520" progId="">
                    <p:embed/>
                    <p:pic>
                      <p:nvPicPr>
                        <p:cNvPr id="12" name="Объект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747790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Объект 12"/>
            <p:cNvGraphicFramePr>
              <a:graphicFrameLocks noChangeAspect="1"/>
            </p:cNvGraphicFramePr>
            <p:nvPr>
              <p:extLst/>
            </p:nvPr>
          </p:nvGraphicFramePr>
          <p:xfrm>
            <a:off x="0" y="2177247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59" r:id="rId9" imgW="1388213" imgH="1856520" progId="">
                    <p:embed/>
                  </p:oleObj>
                </mc:Choice>
                <mc:Fallback>
                  <p:oleObj r:id="rId9" imgW="1388213" imgH="1856520" progId="">
                    <p:embed/>
                    <p:pic>
                      <p:nvPicPr>
                        <p:cNvPr id="13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177247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Объект 13"/>
            <p:cNvGraphicFramePr>
              <a:graphicFrameLocks noChangeAspect="1"/>
            </p:cNvGraphicFramePr>
            <p:nvPr>
              <p:extLst/>
            </p:nvPr>
          </p:nvGraphicFramePr>
          <p:xfrm>
            <a:off x="0" y="2606704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0" r:id="rId10" imgW="1388213" imgH="1856520" progId="">
                    <p:embed/>
                  </p:oleObj>
                </mc:Choice>
                <mc:Fallback>
                  <p:oleObj r:id="rId10" imgW="1388213" imgH="1856520" progId="">
                    <p:embed/>
                    <p:pic>
                      <p:nvPicPr>
                        <p:cNvPr id="14" name="Объект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606704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Объект 14"/>
            <p:cNvGraphicFramePr>
              <a:graphicFrameLocks noChangeAspect="1"/>
            </p:cNvGraphicFramePr>
            <p:nvPr>
              <p:extLst/>
            </p:nvPr>
          </p:nvGraphicFramePr>
          <p:xfrm>
            <a:off x="0" y="3036161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1" r:id="rId11" imgW="1388213" imgH="1856520" progId="">
                    <p:embed/>
                  </p:oleObj>
                </mc:Choice>
                <mc:Fallback>
                  <p:oleObj r:id="rId11" imgW="1388213" imgH="1856520" progId="">
                    <p:embed/>
                    <p:pic>
                      <p:nvPicPr>
                        <p:cNvPr id="15" name="Объект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36161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" name="Объект 15"/>
            <p:cNvGraphicFramePr>
              <a:graphicFrameLocks noChangeAspect="1"/>
            </p:cNvGraphicFramePr>
            <p:nvPr>
              <p:extLst/>
            </p:nvPr>
          </p:nvGraphicFramePr>
          <p:xfrm>
            <a:off x="0" y="3465618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2" r:id="rId12" imgW="1388213" imgH="1856520" progId="">
                    <p:embed/>
                  </p:oleObj>
                </mc:Choice>
                <mc:Fallback>
                  <p:oleObj r:id="rId12" imgW="1388213" imgH="1856520" progId="">
                    <p:embed/>
                    <p:pic>
                      <p:nvPicPr>
                        <p:cNvPr id="16" name="Объект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465618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Объект 16"/>
            <p:cNvGraphicFramePr>
              <a:graphicFrameLocks noChangeAspect="1"/>
            </p:cNvGraphicFramePr>
            <p:nvPr>
              <p:extLst/>
            </p:nvPr>
          </p:nvGraphicFramePr>
          <p:xfrm>
            <a:off x="0" y="3895075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3" r:id="rId13" imgW="1388213" imgH="1856520" progId="">
                    <p:embed/>
                  </p:oleObj>
                </mc:Choice>
                <mc:Fallback>
                  <p:oleObj r:id="rId13" imgW="1388213" imgH="1856520" progId="">
                    <p:embed/>
                    <p:pic>
                      <p:nvPicPr>
                        <p:cNvPr id="17" name="Объект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895075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" name="Объект 17"/>
            <p:cNvGraphicFramePr>
              <a:graphicFrameLocks noChangeAspect="1"/>
            </p:cNvGraphicFramePr>
            <p:nvPr>
              <p:extLst/>
            </p:nvPr>
          </p:nvGraphicFramePr>
          <p:xfrm>
            <a:off x="0" y="4324532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4" r:id="rId14" imgW="1388213" imgH="1856520" progId="">
                    <p:embed/>
                  </p:oleObj>
                </mc:Choice>
                <mc:Fallback>
                  <p:oleObj r:id="rId14" imgW="1388213" imgH="1856520" progId="">
                    <p:embed/>
                    <p:pic>
                      <p:nvPicPr>
                        <p:cNvPr id="18" name="Объект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324532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Объект 18"/>
            <p:cNvGraphicFramePr>
              <a:graphicFrameLocks noChangeAspect="1"/>
            </p:cNvGraphicFramePr>
            <p:nvPr>
              <p:extLst/>
            </p:nvPr>
          </p:nvGraphicFramePr>
          <p:xfrm>
            <a:off x="0" y="4753989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5" r:id="rId15" imgW="1388213" imgH="1856520" progId="">
                    <p:embed/>
                  </p:oleObj>
                </mc:Choice>
                <mc:Fallback>
                  <p:oleObj r:id="rId15" imgW="1388213" imgH="1856520" progId="">
                    <p:embed/>
                    <p:pic>
                      <p:nvPicPr>
                        <p:cNvPr id="19" name="Объект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4753989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Объект 19"/>
            <p:cNvGraphicFramePr>
              <a:graphicFrameLocks noChangeAspect="1"/>
            </p:cNvGraphicFramePr>
            <p:nvPr>
              <p:extLst/>
            </p:nvPr>
          </p:nvGraphicFramePr>
          <p:xfrm>
            <a:off x="0" y="5225612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6" r:id="rId16" imgW="1388213" imgH="1856520" progId="">
                    <p:embed/>
                  </p:oleObj>
                </mc:Choice>
                <mc:Fallback>
                  <p:oleObj r:id="rId16" imgW="1388213" imgH="1856520" progId="">
                    <p:embed/>
                    <p:pic>
                      <p:nvPicPr>
                        <p:cNvPr id="20" name="Объект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5225612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Объект 20"/>
            <p:cNvGraphicFramePr>
              <a:graphicFrameLocks noChangeAspect="1"/>
            </p:cNvGraphicFramePr>
            <p:nvPr>
              <p:extLst/>
            </p:nvPr>
          </p:nvGraphicFramePr>
          <p:xfrm>
            <a:off x="0" y="5655069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7" r:id="rId17" imgW="1388213" imgH="1856520" progId="">
                    <p:embed/>
                  </p:oleObj>
                </mc:Choice>
                <mc:Fallback>
                  <p:oleObj r:id="rId17" imgW="1388213" imgH="1856520" progId="">
                    <p:embed/>
                    <p:pic>
                      <p:nvPicPr>
                        <p:cNvPr id="21" name="Объект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5655069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Объект 21"/>
            <p:cNvGraphicFramePr>
              <a:graphicFrameLocks noChangeAspect="1"/>
            </p:cNvGraphicFramePr>
            <p:nvPr>
              <p:extLst/>
            </p:nvPr>
          </p:nvGraphicFramePr>
          <p:xfrm>
            <a:off x="0" y="6084526"/>
            <a:ext cx="380929" cy="509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68" r:id="rId18" imgW="1388213" imgH="1856520" progId="">
                    <p:embed/>
                  </p:oleObj>
                </mc:Choice>
                <mc:Fallback>
                  <p:oleObj r:id="rId18" imgW="1388213" imgH="1856520" progId="">
                    <p:embed/>
                    <p:pic>
                      <p:nvPicPr>
                        <p:cNvPr id="22" name="Объект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6084526"/>
                          <a:ext cx="380929" cy="5093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" name="Номер слайда 5"/>
          <p:cNvSpPr txBox="1">
            <a:spLocks/>
          </p:cNvSpPr>
          <p:nvPr userDrawn="1"/>
        </p:nvSpPr>
        <p:spPr>
          <a:xfrm>
            <a:off x="8532440" y="46038"/>
            <a:ext cx="584573" cy="314325"/>
          </a:xfrm>
          <a:prstGeom prst="rect">
            <a:avLst/>
          </a:prstGeom>
        </p:spPr>
        <p:txBody>
          <a:bodyPr anchor="ctr"/>
          <a:lstStyle/>
          <a:p>
            <a:pPr marL="342900" marR="0" lvl="0" indent="-342900" algn="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fld id="{D2E577E2-59FE-4C26-9611-D5042F3A81FF}" type="slidenum">
              <a:rPr kumimoji="0" lang="ru-RU" sz="2400" b="1" i="0" u="none" strike="noStrike" kern="1200" cap="none" spc="0" normalizeH="0" baseline="0" noProof="0">
                <a:ln>
                  <a:noFill/>
                </a:ln>
                <a:solidFill>
                  <a:srgbClr val="BFAE9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342900" marR="0" lvl="0" indent="-342900" algn="r" defTabSz="914400" rtl="0" eaLnBrk="0" fontAlgn="auto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charset="0"/>
                <a:buNone/>
                <a:tabLst/>
                <a:defRPr/>
              </a:pPr>
              <a:t>‹#›</a:t>
            </a:fld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BFAE9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Объект 25"/>
          <p:cNvSpPr>
            <a:spLocks noGrp="1"/>
          </p:cNvSpPr>
          <p:nvPr>
            <p:ph sz="quarter" idx="13"/>
          </p:nvPr>
        </p:nvSpPr>
        <p:spPr>
          <a:xfrm>
            <a:off x="514349" y="700996"/>
            <a:ext cx="8520593" cy="552724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 userDrawn="1">
            <p:extLst/>
          </p:nvPr>
        </p:nvGraphicFramePr>
        <p:xfrm>
          <a:off x="8334668" y="6052821"/>
          <a:ext cx="802869" cy="774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69" r:id="rId19" imgW="1805298" imgH="1741500" progId="">
                  <p:embed/>
                </p:oleObj>
              </mc:Choice>
              <mc:Fallback>
                <p:oleObj r:id="rId19" imgW="1805298" imgH="1741500" progId="">
                  <p:embed/>
                  <p:pic>
                    <p:nvPicPr>
                      <p:cNvPr id="27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4668" y="6052821"/>
                        <a:ext cx="802869" cy="7746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Текст 2"/>
          <p:cNvSpPr>
            <a:spLocks noGrp="1"/>
          </p:cNvSpPr>
          <p:nvPr>
            <p:ph type="body" sz="quarter" idx="14" hasCustomPrompt="1"/>
          </p:nvPr>
        </p:nvSpPr>
        <p:spPr>
          <a:xfrm>
            <a:off x="514350" y="46038"/>
            <a:ext cx="8088112" cy="5747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ru-RU" dirty="0" smtClean="0"/>
              <a:t>Заголовок слайда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6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52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45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366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96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00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24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547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65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54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  <p:sldLayoutId id="2147483739" r:id="rId12"/>
    <p:sldLayoutId id="214748372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8856984" cy="5976664"/>
          </a:xfr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О бюджете Мензелинского муниципального района на 20</a:t>
            </a:r>
            <a:r>
              <a:rPr lang="en-US" sz="6600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600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3 год и плановый период</a:t>
            </a:r>
            <a:br>
              <a:rPr lang="ru-RU" sz="6600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 20</a:t>
            </a:r>
            <a:r>
              <a:rPr lang="en-US" sz="6600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600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4 - 2025гг.</a:t>
            </a:r>
            <a:endParaRPr lang="ru-RU" sz="6600" b="1" dirty="0">
              <a:solidFill>
                <a:srgbClr val="34164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магнитный диск 1"/>
          <p:cNvSpPr/>
          <p:nvPr/>
        </p:nvSpPr>
        <p:spPr>
          <a:xfrm>
            <a:off x="5299221" y="892169"/>
            <a:ext cx="3312368" cy="3882482"/>
          </a:xfrm>
          <a:prstGeom prst="flowChartMagneticDisk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магнитный диск 2"/>
          <p:cNvSpPr/>
          <p:nvPr/>
        </p:nvSpPr>
        <p:spPr>
          <a:xfrm>
            <a:off x="274872" y="1966339"/>
            <a:ext cx="2520280" cy="2808312"/>
          </a:xfrm>
          <a:prstGeom prst="flowChartMagneticDisk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26 300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8009" y="5101735"/>
            <a:ext cx="280831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год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83197" y="5085184"/>
            <a:ext cx="374441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7086" y="2350621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+ 1 100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61172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АКЦИЗЫ</a:t>
            </a:r>
            <a:endParaRPr lang="ru-RU" sz="48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858919" y="2996952"/>
            <a:ext cx="2232248" cy="11507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171429" y="24583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49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745468253"/>
              </p:ext>
            </p:extLst>
          </p:nvPr>
        </p:nvGraphicFramePr>
        <p:xfrm>
          <a:off x="112850" y="1602259"/>
          <a:ext cx="8858242" cy="5023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251520" y="0"/>
            <a:ext cx="8712968" cy="16288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ru-RU" sz="36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НАЛОГ – 21 МЛН.РУБ.</a:t>
            </a:r>
          </a:p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3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БЮДЖЕТОВ </a:t>
            </a:r>
            <a:r>
              <a:rPr lang="ru-RU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6416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44625"/>
            <a:ext cx="7886700" cy="93610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  ДОХОДЫ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660634"/>
              </p:ext>
            </p:extLst>
          </p:nvPr>
        </p:nvGraphicFramePr>
        <p:xfrm>
          <a:off x="0" y="1196752"/>
          <a:ext cx="9144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453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5D0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-24340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Финансовая    помощь</a:t>
            </a:r>
            <a:endParaRPr lang="ru-RU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5465764"/>
              </p:ext>
            </p:extLst>
          </p:nvPr>
        </p:nvGraphicFramePr>
        <p:xfrm>
          <a:off x="539552" y="980728"/>
          <a:ext cx="8229600" cy="4590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824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61648" cy="115212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РАСХОДОВ БЮДЖЕТА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1284517"/>
              </p:ext>
            </p:extLst>
          </p:nvPr>
        </p:nvGraphicFramePr>
        <p:xfrm>
          <a:off x="0" y="1340769"/>
          <a:ext cx="9143999" cy="554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7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99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70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412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26215">
                <a:tc>
                  <a:txBody>
                    <a:bodyPr/>
                    <a:lstStyle/>
                    <a:p>
                      <a:pPr algn="ctr"/>
                      <a:r>
                        <a:rPr lang="ru-RU" sz="2800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2800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2800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2800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2800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85409">
                <a:tc>
                  <a:txBody>
                    <a:bodyPr/>
                    <a:lstStyle/>
                    <a:p>
                      <a:pPr algn="ctr"/>
                      <a:r>
                        <a:rPr lang="ru-RU" sz="2400" b="1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Заработная плата работников бюджетных учреждений</a:t>
                      </a:r>
                      <a:endParaRPr lang="ru-RU" sz="2400" b="1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3200" b="1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Доведение до МРОТ </a:t>
                      </a:r>
                    </a:p>
                    <a:p>
                      <a:pPr algn="ctr"/>
                      <a:r>
                        <a:rPr lang="ru-RU" sz="3200" b="1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1 января – ежегодно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47582">
                <a:tc>
                  <a:txBody>
                    <a:bodyPr/>
                    <a:lstStyle/>
                    <a:p>
                      <a:pPr algn="ctr"/>
                      <a:r>
                        <a:rPr lang="ru-RU" sz="2000" b="1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Заработная</a:t>
                      </a:r>
                      <a:r>
                        <a:rPr lang="ru-RU" sz="2000" b="1" spc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плата отдельных категорий работников бюджетной сферы (обозначенных в Указах Президента)</a:t>
                      </a:r>
                      <a:endParaRPr lang="ru-RU" sz="2000" b="1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3200" b="1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соответствии с указами Президента РФ</a:t>
                      </a:r>
                      <a:endParaRPr lang="ru-RU" sz="3200" b="1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85409">
                <a:tc>
                  <a:txBody>
                    <a:bodyPr/>
                    <a:lstStyle/>
                    <a:p>
                      <a:pPr algn="ctr"/>
                      <a:r>
                        <a:rPr lang="ru-RU" sz="2400" b="1" spc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Заработная плата в</a:t>
                      </a:r>
                      <a:r>
                        <a:rPr lang="ru-RU" sz="2400" b="1" spc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органах муниципального управления</a:t>
                      </a:r>
                      <a:endParaRPr lang="ru-RU" sz="2400" b="1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ru-RU" sz="3200" b="1" spc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200" dirty="0"/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sz="2200" dirty="0"/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075412"/>
              </p:ext>
            </p:extLst>
          </p:nvPr>
        </p:nvGraphicFramePr>
        <p:xfrm>
          <a:off x="3131839" y="5301208"/>
          <a:ext cx="6012162" cy="1556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0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40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40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5567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октября    на 6,1%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октября    на 4%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октября    на 4%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01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РАСХОДОВ БЮДЖЕТА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933240"/>
              </p:ext>
            </p:extLst>
          </p:nvPr>
        </p:nvGraphicFramePr>
        <p:xfrm>
          <a:off x="1" y="1357299"/>
          <a:ext cx="9143999" cy="4579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9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60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859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9685">
                <a:tc>
                  <a:txBody>
                    <a:bodyPr/>
                    <a:lstStyle/>
                    <a:p>
                      <a:pPr algn="ctr"/>
                      <a:r>
                        <a:rPr lang="ru-RU" sz="3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3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9431"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ru-RU" sz="2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Публичные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обязательства, </a:t>
                      </a:r>
                      <a:r>
                        <a:rPr lang="ru-RU" sz="25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медикаменты, продукты питания</a:t>
                      </a:r>
                      <a:endParaRPr lang="ru-RU" sz="25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</a:t>
                      </a: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 января на 6,1%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января на 4%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января на 4%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88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Коммуналь-ные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услуги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800" b="1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декабря 2022г. на 3,6%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июля    на 4%</a:t>
                      </a:r>
                    </a:p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Повышение с 1 июля    на 4%</a:t>
                      </a:r>
                    </a:p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58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48555806"/>
              </p:ext>
            </p:extLst>
          </p:nvPr>
        </p:nvGraphicFramePr>
        <p:xfrm>
          <a:off x="35496" y="908720"/>
          <a:ext cx="9054752" cy="5283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116632"/>
            <a:ext cx="903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расходов бюджета на 2021 год</a:t>
            </a:r>
            <a:endParaRPr lang="ru-RU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27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8707"/>
            <a:ext cx="748883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РАСХОДЫ БЮДЖЕТА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726593"/>
            <a:ext cx="91440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РЕМОНТ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ГТС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630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тыс.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руб.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1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ПРИРОДООХРАННЫЕ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МЕРОПРИЯТИЯ                                        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1 141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ПРОТИВОЭПИД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МЕРОПРИЯТИЯ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494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тыс. руб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ОТЛОВ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СОДЕРЖАНИЕ И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РЕГУЛИРОВАНИЕ ЧИСЛЕННОСТИ       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337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тыс. руб.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БЕЗНАДЗОРНЫХ ЖИВОТНЫХ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СОДЕРЖАНИЕ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 РЕМОНТ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БИОТЕРМИЧЕСКИХ ЯМ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1307  тыс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руб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СИБИРЕЯЗВЕННЫХ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СКОТОМОГИЛЬНИКОВ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8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0" y="0"/>
            <a:ext cx="9144000" cy="1008112"/>
          </a:xfr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/>
            <a:r>
              <a:rPr lang="ru-RU" sz="3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 БЮДЖЕТА ПО ВИДАМ РАСХОДОВ</a:t>
            </a:r>
            <a:endParaRPr lang="ru-RU" sz="4800" b="1" cap="none" dirty="0">
              <a:ln w="1905"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485164"/>
              </p:ext>
            </p:extLst>
          </p:nvPr>
        </p:nvGraphicFramePr>
        <p:xfrm>
          <a:off x="0" y="1412776"/>
          <a:ext cx="9144000" cy="5440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616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852704"/>
          </a:xfrm>
          <a:noFill/>
          <a:effectLst/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Общегосударственные вопросы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63264"/>
            <a:ext cx="8928992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80,6 млн. руб.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▬ Аппарат главы и глав поселений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▬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 Исполкома района и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исполкомов поселений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▬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ЗАГС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▬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Резервный фонд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027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2847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ФОРМИРОВАНИЯ БЮДЖЕТА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172592"/>
              </p:ext>
            </p:extLst>
          </p:nvPr>
        </p:nvGraphicFramePr>
        <p:xfrm>
          <a:off x="179512" y="1401384"/>
          <a:ext cx="8784977" cy="4536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56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076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76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40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8682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2024г.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32962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КУРС ДОЛЛАРА, </a:t>
                      </a: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РУБ.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81,0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6723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ИНФЛЯЦИЯ,</a:t>
                      </a: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 В 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104,0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104,0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37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8688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ОБОРОНА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848" y="894637"/>
            <a:ext cx="8928992" cy="53784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2,4 млн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осуществлению первичного воинского учета в сельских поселениях района</a:t>
            </a:r>
          </a:p>
          <a:p>
            <a:pPr marL="0" indent="0" algn="ctr">
              <a:buNone/>
            </a:pPr>
            <a:r>
              <a:rPr lang="ru-RU" sz="5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безопасность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3,8 млн. руб.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Содержание ЕДДС, ОПОП</a:t>
            </a:r>
          </a:p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698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Содержание пляжа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32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F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459432"/>
            <a:ext cx="8229600" cy="1512168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5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экономика</a:t>
            </a:r>
            <a:endParaRPr lang="ru-RU" sz="54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84  млн. руб.</a:t>
            </a:r>
          </a:p>
          <a:p>
            <a:pPr marL="0" indent="0" algn="just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►Содержание скотомогильников</a:t>
            </a:r>
          </a:p>
          <a:p>
            <a:pPr marL="0" indent="0" algn="just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биотермических ям</a:t>
            </a:r>
          </a:p>
          <a:p>
            <a:pPr marL="0" indent="0" algn="just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отлову собак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►Содержание дорог местного   значения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►Дорожный фонд</a:t>
            </a:r>
          </a:p>
          <a:p>
            <a:pPr marL="0" indent="0">
              <a:buNone/>
            </a:pP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35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631674"/>
          </a:xfr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9939" y="1412776"/>
            <a:ext cx="9144000" cy="51125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 млн. руб</a:t>
            </a:r>
            <a:r>
              <a:rPr lang="ru-RU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уличному освещению</a:t>
            </a:r>
          </a:p>
          <a:p>
            <a:pPr marL="0" indent="0" algn="just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ремонт МКД</a:t>
            </a:r>
          </a:p>
          <a:p>
            <a:pPr marL="0" indent="0" algn="just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бани</a:t>
            </a:r>
          </a:p>
          <a:p>
            <a:pPr marL="0" indent="0">
              <a:buNone/>
            </a:pPr>
            <a:r>
              <a:rPr lang="ru-RU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●Инвентаризация и переоценка жилого фонда</a:t>
            </a:r>
          </a:p>
          <a:p>
            <a:pPr marL="0" indent="0">
              <a:buNone/>
            </a:pPr>
            <a:r>
              <a:rPr lang="ru-RU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●Благоустройство территорий сельских поселений</a:t>
            </a:r>
            <a:endParaRPr lang="ru-RU" sz="3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99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56760"/>
          </a:xfrm>
          <a:noFill/>
        </p:spPr>
        <p:txBody>
          <a:bodyPr>
            <a:normAutofit/>
          </a:bodyPr>
          <a:lstStyle/>
          <a:p>
            <a:pPr algn="ctr"/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СОЦИАЛЬНО-КУЛЬТУРНАЯ СФЕРА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73392"/>
            <a:ext cx="8640960" cy="4536504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5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970 млн. руб. – 82%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♦ Образование, спорт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и кинематография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Бесплатное горячее питание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родительской платы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♦ Выплата детям сиротам и опекунам</a:t>
            </a:r>
          </a:p>
          <a:p>
            <a:pPr>
              <a:buFontTx/>
              <a:buChar char="-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296150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04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F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5212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49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трансферты</a:t>
            </a:r>
            <a: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86176"/>
          </a:xfrm>
          <a:noFill/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r>
              <a:rPr lang="ru-RU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млн. руб.</a:t>
            </a:r>
          </a:p>
          <a:p>
            <a:pPr marL="0" indent="0" algn="ctr">
              <a:buNone/>
            </a:pPr>
            <a:endParaRPr lang="ru-RU" sz="4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поселениям на выравнивание уровня бюджетной обеспеченности и сбалансированность бюджетов</a:t>
            </a:r>
          </a:p>
        </p:txBody>
      </p:sp>
    </p:spTree>
    <p:extLst>
      <p:ext uri="{BB962C8B-B14F-4D97-AF65-F5344CB8AC3E}">
        <p14:creationId xmlns:p14="http://schemas.microsoft.com/office/powerpoint/2010/main" val="85550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368152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Параметры консолидированного</a:t>
            </a:r>
            <a:br>
              <a:rPr lang="ru-RU" sz="4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бюджета района </a:t>
            </a:r>
            <a:endParaRPr lang="ru-RU" sz="4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80312" y="1253951"/>
            <a:ext cx="2195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млн. руб.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742015"/>
              </p:ext>
            </p:extLst>
          </p:nvPr>
        </p:nvGraphicFramePr>
        <p:xfrm>
          <a:off x="107502" y="1715617"/>
          <a:ext cx="8928992" cy="362894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763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052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874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600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414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БЮДЖЕТ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7229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4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194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1 181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1 191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9795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1 194</a:t>
                      </a:r>
                      <a:endParaRPr kumimoji="0" lang="ru-RU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1 181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8961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44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564904"/>
            <a:ext cx="916033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b="1" i="1" dirty="0">
                <a:latin typeface="Monotype Corsiva" pitchFamily="66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4467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6823" y="959811"/>
            <a:ext cx="7344816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КОНСОЛИДИРОВАННЫЙ БЮДЖЕТ РАЙОНА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2636912"/>
            <a:ext cx="2318741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РАЙОНА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3310" y="2638582"/>
            <a:ext cx="2150818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ГОРОДА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6177" y="2636911"/>
            <a:ext cx="2520280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БЮДЖЕТЫ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3841887"/>
            <a:ext cx="8064896" cy="707886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1                     1                   19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1" name="Правая фигурная скобка 10"/>
          <p:cNvSpPr/>
          <p:nvPr/>
        </p:nvSpPr>
        <p:spPr>
          <a:xfrm rot="5400000">
            <a:off x="4470607" y="1483387"/>
            <a:ext cx="532043" cy="6295477"/>
          </a:xfrm>
          <a:prstGeom prst="rightBrace">
            <a:avLst>
              <a:gd name="adj1" fmla="val 5059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6823" y="4929555"/>
            <a:ext cx="7344816" cy="76944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21 БЮДЖЕТ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>
            <a:stCxn id="5" idx="2"/>
            <a:endCxn id="8" idx="0"/>
          </p:cNvCxnSpPr>
          <p:nvPr/>
        </p:nvCxnSpPr>
        <p:spPr>
          <a:xfrm flipH="1">
            <a:off x="4648719" y="2037029"/>
            <a:ext cx="512" cy="6015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7" idx="0"/>
          </p:cNvCxnSpPr>
          <p:nvPr/>
        </p:nvCxnSpPr>
        <p:spPr>
          <a:xfrm flipH="1">
            <a:off x="1770931" y="2037029"/>
            <a:ext cx="813495" cy="59988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9" idx="0"/>
          </p:cNvCxnSpPr>
          <p:nvPr/>
        </p:nvCxnSpPr>
        <p:spPr>
          <a:xfrm>
            <a:off x="6588224" y="2037029"/>
            <a:ext cx="828093" cy="5998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07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179512" y="116633"/>
            <a:ext cx="8856984" cy="14298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Консолидированный бюджет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1 194 = 1 194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083415"/>
              </p:ext>
            </p:extLst>
          </p:nvPr>
        </p:nvGraphicFramePr>
        <p:xfrm>
          <a:off x="179512" y="4149081"/>
          <a:ext cx="8712966" cy="27757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043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043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043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75748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 города</a:t>
                      </a:r>
                    </a:p>
                    <a:p>
                      <a:pPr algn="ctr"/>
                      <a:endParaRPr lang="ru-RU" sz="2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49,4 </a:t>
                      </a:r>
                      <a:endParaRPr lang="ru-RU" sz="48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 района</a:t>
                      </a:r>
                    </a:p>
                    <a:p>
                      <a:pPr algn="ctr"/>
                      <a:endParaRPr lang="ru-RU" sz="2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1 206,3</a:t>
                      </a:r>
                      <a:endParaRPr lang="ru-RU" sz="4800" b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Бюджеты</a:t>
                      </a:r>
                    </a:p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</a:p>
                    <a:p>
                      <a:pPr algn="ctr"/>
                      <a:endParaRPr lang="ru-RU" sz="2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82,8</a:t>
                      </a:r>
                      <a:endParaRPr lang="ru-RU" sz="4800" b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83568" y="1986249"/>
            <a:ext cx="7998525" cy="126188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Доходы = Расходы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236296" y="1463885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.руб.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6897028" y="3369531"/>
            <a:ext cx="483284" cy="7795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1763688" y="3393989"/>
            <a:ext cx="625285" cy="7550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трелка вниз 40"/>
          <p:cNvSpPr/>
          <p:nvPr/>
        </p:nvSpPr>
        <p:spPr>
          <a:xfrm>
            <a:off x="4427984" y="3393990"/>
            <a:ext cx="484632" cy="755092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89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024"/>
            <a:ext cx="8229600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</a:t>
            </a:r>
            <a:r>
              <a:rPr lang="ru-RU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на 2023 год</a:t>
            </a:r>
            <a:endParaRPr lang="ru-RU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87053"/>
              </p:ext>
            </p:extLst>
          </p:nvPr>
        </p:nvGraphicFramePr>
        <p:xfrm>
          <a:off x="457200" y="980728"/>
          <a:ext cx="8229600" cy="4779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3563888" y="2374046"/>
            <a:ext cx="2436302" cy="19419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19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1336" y="233211"/>
            <a:ext cx="5781328" cy="792088"/>
          </a:xfrm>
        </p:spPr>
        <p:txBody>
          <a:bodyPr>
            <a:normAutofit fontScale="90000"/>
          </a:bodyPr>
          <a:lstStyle/>
          <a:p>
            <a:pPr algn="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БЮДЖЕТ 2022 – 2023 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8795222"/>
              </p:ext>
            </p:extLst>
          </p:nvPr>
        </p:nvGraphicFramePr>
        <p:xfrm>
          <a:off x="107504" y="1628800"/>
          <a:ext cx="8928993" cy="4902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6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19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133834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 год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год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9068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Консолидированный бюджет района, всего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+135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113%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5370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D0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30777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Собственные доходы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+11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103%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3077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Дотации, субсидии,         субвенции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+124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117%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08304" y="1005800"/>
            <a:ext cx="1568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86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3251"/>
            <a:ext cx="9144000" cy="13062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</a:t>
            </a:r>
            <a:b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БЮДЖЕТА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2666525"/>
              </p:ext>
            </p:extLst>
          </p:nvPr>
        </p:nvGraphicFramePr>
        <p:xfrm>
          <a:off x="117848" y="1586410"/>
          <a:ext cx="8928992" cy="4794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6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77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326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6144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2022г.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2023г.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9891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СОБСТВЕННЫЕ ДОХОДЫ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0538">
                <a:tc>
                  <a:txBody>
                    <a:bodyPr/>
                    <a:lstStyle/>
                    <a:p>
                      <a:pPr algn="l"/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4781636"/>
                  </a:ext>
                </a:extLst>
              </a:tr>
              <a:tr h="590538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ЗЕМЛИ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+ 6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538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+ 2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0538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ПАТЕНТ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71428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НДФЛ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228,6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+ 0,4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80312" y="1124744"/>
            <a:ext cx="1370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2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191113"/>
              </p:ext>
            </p:extLst>
          </p:nvPr>
        </p:nvGraphicFramePr>
        <p:xfrm>
          <a:off x="0" y="-171400"/>
          <a:ext cx="9144000" cy="6930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051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143000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НДФЛ на 2023 год – 229 млн.руб.</a:t>
            </a:r>
            <a:endParaRPr lang="ru-RU" sz="4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800025"/>
              </p:ext>
            </p:extLst>
          </p:nvPr>
        </p:nvGraphicFramePr>
        <p:xfrm>
          <a:off x="323528" y="688132"/>
          <a:ext cx="8229600" cy="5374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714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5532</TotalTime>
  <Words>722</Words>
  <Application>Microsoft Office PowerPoint</Application>
  <PresentationFormat>Экран (4:3)</PresentationFormat>
  <Paragraphs>254</Paragraphs>
  <Slides>26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26</vt:i4>
      </vt:variant>
    </vt:vector>
  </HeadingPairs>
  <TitlesOfParts>
    <vt:vector size="36" baseType="lpstr">
      <vt:lpstr>Arial</vt:lpstr>
      <vt:lpstr>Arial Black</vt:lpstr>
      <vt:lpstr>Calibri</vt:lpstr>
      <vt:lpstr>Calibri Light</vt:lpstr>
      <vt:lpstr>Constantia</vt:lpstr>
      <vt:lpstr>Monotype Corsiva</vt:lpstr>
      <vt:lpstr>Times New Roman</vt:lpstr>
      <vt:lpstr>Trebuchet MS</vt:lpstr>
      <vt:lpstr>Wingdings</vt:lpstr>
      <vt:lpstr>Office Theme</vt:lpstr>
      <vt:lpstr>О бюджете Мензелинского муниципального района на 2023 год и плановый период  2024 - 2025гг.</vt:lpstr>
      <vt:lpstr>ПАРАМЕТРЫ ФОРМИРОВАНИЯ БЮДЖЕТА</vt:lpstr>
      <vt:lpstr>Презентация PowerPoint</vt:lpstr>
      <vt:lpstr>Презентация PowerPoint</vt:lpstr>
      <vt:lpstr>  БЮДЖЕТ на 2023 год</vt:lpstr>
      <vt:lpstr>БЮДЖЕТ 2022 – 2023 </vt:lpstr>
      <vt:lpstr>СОБСТВЕННЫЕ  ДОХОДЫ  БЮДЖЕТА</vt:lpstr>
      <vt:lpstr>Презентация PowerPoint</vt:lpstr>
      <vt:lpstr>НДФЛ на 2023 год – 229 млн.руб.</vt:lpstr>
      <vt:lpstr>Презентация PowerPoint</vt:lpstr>
      <vt:lpstr>Презентация PowerPoint</vt:lpstr>
      <vt:lpstr>НЕНАЛОГОВЫЕ   ДОХОДЫ</vt:lpstr>
      <vt:lpstr>Финансовая    помощь</vt:lpstr>
      <vt:lpstr>ФОРМИРОВАНИЕ РАСХОДОВ БЮДЖЕТА</vt:lpstr>
      <vt:lpstr>ФОРМИРОВАНИЕ    РАСХОДОВ БЮДЖЕТА</vt:lpstr>
      <vt:lpstr>Презентация PowerPoint</vt:lpstr>
      <vt:lpstr>Презентация PowerPoint</vt:lpstr>
      <vt:lpstr>СТРУКТУРА  БЮДЖЕТА ПО ВИДАМ РАСХОДОВ</vt:lpstr>
      <vt:lpstr>Общегосударственные вопросы</vt:lpstr>
      <vt:lpstr>НАЦИОНАЛЬНАЯ ОБОРОНА</vt:lpstr>
      <vt:lpstr>Национальная экономика</vt:lpstr>
      <vt:lpstr>ЖИЛИЩНО-КОММУНАЛЬНОЕ ХОЗЯЙСТВО</vt:lpstr>
      <vt:lpstr>СОЦИАЛЬНО-КУЛЬТУРНАЯ СФЕРА</vt:lpstr>
      <vt:lpstr> Межбюджетные трансферты </vt:lpstr>
      <vt:lpstr>Параметры консолидированного  бюджета района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Ландыш Кондратьева</cp:lastModifiedBy>
  <cp:revision>600</cp:revision>
  <cp:lastPrinted>2020-12-14T14:49:01Z</cp:lastPrinted>
  <dcterms:created xsi:type="dcterms:W3CDTF">2013-12-08T14:09:58Z</dcterms:created>
  <dcterms:modified xsi:type="dcterms:W3CDTF">2022-12-13T11:09:55Z</dcterms:modified>
</cp:coreProperties>
</file>