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4" r:id="rId3"/>
    <p:sldMasterId id="2147483727" r:id="rId4"/>
    <p:sldMasterId id="2147483740" r:id="rId5"/>
    <p:sldMasterId id="2147483752" r:id="rId6"/>
    <p:sldMasterId id="2147483777" r:id="rId7"/>
    <p:sldMasterId id="2147483789" r:id="rId8"/>
    <p:sldMasterId id="2147483813" r:id="rId9"/>
    <p:sldMasterId id="2147483825" r:id="rId10"/>
    <p:sldMasterId id="2147483843" r:id="rId11"/>
    <p:sldMasterId id="2147483861" r:id="rId12"/>
  </p:sldMasterIdLst>
  <p:notesMasterIdLst>
    <p:notesMasterId r:id="rId39"/>
  </p:notesMasterIdLst>
  <p:sldIdLst>
    <p:sldId id="277" r:id="rId13"/>
    <p:sldId id="343" r:id="rId14"/>
    <p:sldId id="347" r:id="rId15"/>
    <p:sldId id="348" r:id="rId16"/>
    <p:sldId id="323" r:id="rId17"/>
    <p:sldId id="349" r:id="rId18"/>
    <p:sldId id="324" r:id="rId19"/>
    <p:sldId id="330" r:id="rId20"/>
    <p:sldId id="261" r:id="rId21"/>
    <p:sldId id="327" r:id="rId22"/>
    <p:sldId id="329" r:id="rId23"/>
    <p:sldId id="350" r:id="rId24"/>
    <p:sldId id="351" r:id="rId25"/>
    <p:sldId id="301" r:id="rId26"/>
    <p:sldId id="353" r:id="rId27"/>
    <p:sldId id="354" r:id="rId28"/>
    <p:sldId id="356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20" r:id="rId38"/>
  </p:sldIdLst>
  <p:sldSz cx="9144000" cy="6858000" type="screen4x3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C10E20-9F18-45E1-BAE4-14682CE311B7}">
          <p14:sldIdLst>
            <p14:sldId id="277"/>
            <p14:sldId id="343"/>
            <p14:sldId id="347"/>
            <p14:sldId id="348"/>
            <p14:sldId id="323"/>
            <p14:sldId id="349"/>
            <p14:sldId id="324"/>
            <p14:sldId id="330"/>
            <p14:sldId id="261"/>
          </p14:sldIdLst>
        </p14:section>
        <p14:section name="Раздел без заголовка" id="{CE5440C7-18EF-424F-A055-4B391F925CBA}">
          <p14:sldIdLst>
            <p14:sldId id="327"/>
            <p14:sldId id="329"/>
            <p14:sldId id="350"/>
            <p14:sldId id="351"/>
            <p14:sldId id="301"/>
            <p14:sldId id="353"/>
            <p14:sldId id="354"/>
            <p14:sldId id="356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9D14C2"/>
    <a:srgbClr val="01EF6D"/>
    <a:srgbClr val="FFFF00"/>
    <a:srgbClr val="01A74C"/>
    <a:srgbClr val="01D561"/>
    <a:srgbClr val="03EDE2"/>
    <a:srgbClr val="9966FF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40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215223097112865E-2"/>
          <c:y val="5.0356643378588001E-2"/>
          <c:w val="0.92715514727325754"/>
          <c:h val="0.7129670616072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816E-3"/>
                  <c:y val="0.17649188267196936"/>
                </c:manualLayout>
              </c:layout>
              <c:tx>
                <c:rich>
                  <a:bodyPr/>
                  <a:lstStyle/>
                  <a:p>
                    <a:r>
                      <a:rPr lang="en-US" sz="4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968</a:t>
                    </a:r>
                    <a:endParaRPr lang="en-US" sz="4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97530864226E-3"/>
                  <c:y val="0.19291629576243477"/>
                </c:manualLayout>
              </c:layout>
              <c:tx>
                <c:rich>
                  <a:bodyPr/>
                  <a:lstStyle/>
                  <a:p>
                    <a:r>
                      <a:rPr lang="en-US" sz="4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1059</a:t>
                    </a:r>
                    <a:endParaRPr lang="en-US" sz="48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35-4DAD-AE11-03B428289D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968</c:v>
                </c:pt>
                <c:pt idx="1">
                  <c:v>1059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5-4DAD-AE11-03B428289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5698048"/>
        <c:axId val="-1395704576"/>
      </c:barChart>
      <c:catAx>
        <c:axId val="-13956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395704576"/>
        <c:crosses val="autoZero"/>
        <c:auto val="1"/>
        <c:lblAlgn val="ctr"/>
        <c:lblOffset val="100"/>
        <c:noMultiLvlLbl val="0"/>
      </c:catAx>
      <c:valAx>
        <c:axId val="-139570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3956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193591426071745"/>
          <c:y val="0.3747185248153429"/>
          <c:w val="0.66681277340332457"/>
          <c:h val="0.61500644948843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исполнения консолидированного бюджета за 10 месяцев 2019 года</c:v>
                </c:pt>
              </c:strCache>
            </c:strRef>
          </c:tx>
          <c:explosion val="31"/>
          <c:dPt>
            <c:idx val="0"/>
            <c:bubble3D val="0"/>
            <c:explosion val="38"/>
            <c:spPr>
              <a:solidFill>
                <a:srgbClr val="2FFF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BA-44E0-B6AB-6D5DCA9F111D}"/>
              </c:ext>
            </c:extLst>
          </c:dPt>
          <c:dPt>
            <c:idx val="1"/>
            <c:bubble3D val="0"/>
            <c:spPr>
              <a:solidFill>
                <a:srgbClr val="00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BA-44E0-B6AB-6D5DCA9F111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BA-44E0-B6AB-6D5DCA9F111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BA-44E0-B6AB-6D5DCA9F111D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BA-44E0-B6AB-6D5DCA9F111D}"/>
              </c:ext>
            </c:extLst>
          </c:dPt>
          <c:dLbls>
            <c:dLbl>
              <c:idx val="0"/>
              <c:layout>
                <c:manualLayout>
                  <c:x val="-0.13144699376339083"/>
                  <c:y val="-0.15715910719730347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НДФЛ</a:t>
                    </a:r>
                    <a:r>
                      <a: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71%</a:t>
                    </a:r>
                    <a:endParaRPr lang="ru-RU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593110236220472"/>
                  <c:y val="0.2301053952759355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Земельный налог 7</a:t>
                    </a:r>
                    <a:r>
                      <a:rPr lang="ru-RU" sz="24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038440507436571"/>
                  <c:y val="7.6712620925202535E-2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Налоги на совокупный доход</a:t>
                    </a:r>
                    <a:r>
                      <a: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4%</a:t>
                    </a:r>
                    <a:endParaRPr lang="ru-RU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5822604986876641"/>
                  <c:y val="-0.172631138756425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</a:t>
                    </a:r>
                    <a:r>
                      <a:rPr lang="ru-RU" sz="20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доходы  4%</a:t>
                    </a:r>
                    <a:endParaRPr lang="ru-RU" sz="20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986767279090116E-2"/>
                  <c:y val="-0.1498523738864910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b="1" i="0" baseline="0" dirty="0" smtClean="0">
                        <a:effectLst/>
                      </a:rPr>
                      <a:t>Акциз</a:t>
                    </a:r>
                    <a:br>
                      <a:rPr lang="ru-RU" sz="2400" b="1" i="0" baseline="0" dirty="0" smtClean="0">
                        <a:effectLst/>
                      </a:rPr>
                    </a:br>
                    <a:r>
                      <a:rPr lang="ru-RU" sz="2400" b="1" i="0" baseline="0" dirty="0" smtClean="0">
                        <a:effectLst/>
                      </a:rPr>
                      <a:t>8%</a:t>
                    </a:r>
                    <a:endParaRPr lang="ru-RU" dirty="0">
                      <a:effectLst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072506561679791"/>
                  <c:y val="-9.0653732384397306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 на имущество 3%</a:t>
                    </a:r>
                    <a:endParaRPr lang="ru-RU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4BA-44E0-B6AB-6D5DCA9F1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AEB-4B1B-8123-0C596584876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931743549712542"/>
                  <c:y val="2.528128102672514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4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2400" dirty="0" smtClean="0">
                        <a:solidFill>
                          <a:schemeClr val="bg1"/>
                        </a:solidFill>
                      </a:rPr>
                      <a:t>Н</a:t>
                    </a:r>
                    <a:r>
                      <a:rPr lang="ru-RU" sz="2400" b="1" i="0" baseline="0" dirty="0" smtClean="0">
                        <a:solidFill>
                          <a:schemeClr val="bg1"/>
                        </a:solidFill>
                        <a:effectLst/>
                      </a:rPr>
                      <a:t>алог на имущество</a:t>
                    </a:r>
                    <a:br>
                      <a:rPr lang="ru-RU" sz="2400" b="1" i="0" baseline="0" dirty="0" smtClean="0">
                        <a:solidFill>
                          <a:schemeClr val="bg1"/>
                        </a:solidFill>
                        <a:effectLst/>
                      </a:rPr>
                    </a:br>
                    <a:r>
                      <a:rPr lang="ru-RU" sz="2400" b="1" i="0" baseline="0" dirty="0" smtClean="0">
                        <a:solidFill>
                          <a:schemeClr val="bg1"/>
                        </a:solidFill>
                        <a:effectLst/>
                      </a:rPr>
                      <a:t>3%</a:t>
                    </a:r>
                    <a:endParaRPr lang="ru-RU" sz="2400" dirty="0" smtClean="0">
                      <a:solidFill>
                        <a:schemeClr val="bg1"/>
                      </a:solidFill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BA-44E0-B6AB-6D5DCA9F11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5400">
                  <a:solidFill>
                    <a:schemeClr val="bg1">
                      <a:lumMod val="95000"/>
                      <a:lumOff val="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</c:v>
                </c:pt>
                <c:pt idx="2">
                  <c:v>Налог на совокупный доход</c:v>
                </c:pt>
                <c:pt idx="3">
                  <c:v>неналоговые доходы</c:v>
                </c:pt>
                <c:pt idx="4">
                  <c:v>Земельный налог</c:v>
                </c:pt>
                <c:pt idx="5">
                  <c:v>Налог на имущество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BA-44E0-B6AB-6D5DCA9F11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9900"/>
    </a:solidFill>
    <a:ln>
      <a:noFill/>
    </a:ln>
    <a:effectLst>
      <a:glow rad="12700">
        <a:schemeClr val="accent1">
          <a:alpha val="45000"/>
        </a:schemeClr>
      </a:glow>
      <a:outerShdw blurRad="57150" dist="38100" dir="5400000" algn="ctr" rotWithShape="0">
        <a:schemeClr val="accent3">
          <a:alpha val="48000"/>
        </a:schemeClr>
      </a:outerShdw>
    </a:effectLst>
    <a:scene3d>
      <a:camera prst="orthographicFront"/>
      <a:lightRig rig="glow" dir="tl">
        <a:rot lat="0" lon="0" rev="900000"/>
      </a:lightRig>
    </a:scene3d>
    <a:sp3d prstMaterial="powder">
      <a:bevelT w="25400" h="381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80"/>
      <c:rAngAx val="1"/>
    </c:view3D>
    <c:floor>
      <c:thickness val="0"/>
    </c:floor>
    <c:sideWall>
      <c:thickness val="0"/>
      <c:spPr>
        <a:solidFill>
          <a:srgbClr val="03EDE2"/>
        </a:solidFill>
        <a:ln w="25400">
          <a:noFill/>
        </a:ln>
      </c:spPr>
    </c:sideWall>
    <c:backWall>
      <c:thickness val="0"/>
      <c:spPr>
        <a:solidFill>
          <a:srgbClr val="03EDE2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703703703703734E-2"/>
          <c:y val="7.3853428952884104E-2"/>
          <c:w val="0.88211808593370256"/>
          <c:h val="0.816859528016468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09-453C-8829-DF331FF141E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09-453C-8829-DF331FF141E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F09-453C-8829-DF331FF141EC}"/>
              </c:ext>
            </c:extLst>
          </c:dPt>
          <c:dLbls>
            <c:dLbl>
              <c:idx val="0"/>
              <c:layout>
                <c:manualLayout>
                  <c:x val="0.1520060513269178"/>
                  <c:y val="-0.26598807676420477"/>
                </c:manualLayout>
              </c:layout>
              <c:tx>
                <c:rich>
                  <a:bodyPr anchorCtr="0"/>
                  <a:lstStyle/>
                  <a:p>
                    <a:pPr algn="l">
                      <a:defRPr sz="3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4400" b="1" dirty="0" smtClean="0">
                        <a:latin typeface="Times New Roman" pitchFamily="18" charset="0"/>
                        <a:cs typeface="Times New Roman" pitchFamily="18" charset="0"/>
                      </a:rPr>
                      <a:t>210</a:t>
                    </a: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</a:rPr>
                      <a:t> млн.</a:t>
                    </a:r>
                    <a:endParaRPr lang="ru-RU" sz="4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09-453C-8829-DF331FF141EC}"/>
                </c:ext>
                <c:ext xmlns:c15="http://schemas.microsoft.com/office/drawing/2012/chart" uri="{CE6537A1-D6FC-4f65-9D91-7224C49458BB}">
                  <c15:layout>
                    <c:manualLayout>
                      <c:w val="0.261504690385924"/>
                      <c:h val="0.202727198300082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0092653348886889E-2"/>
                  <c:y val="-0.19442763630409463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4400" b="1" dirty="0" smtClean="0">
                        <a:latin typeface="Times New Roman" pitchFamily="18" charset="0"/>
                        <a:cs typeface="Times New Roman" pitchFamily="18" charset="0"/>
                      </a:rPr>
                      <a:t>15</a:t>
                    </a: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</a:rPr>
                      <a:t> млн.</a:t>
                    </a:r>
                    <a:endParaRPr lang="ru-RU" sz="4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09-453C-8829-DF331FF141EC}"/>
                </c:ext>
                <c:ext xmlns:c15="http://schemas.microsoft.com/office/drawing/2012/chart" uri="{CE6537A1-D6FC-4f65-9D91-7224C49458BB}">
                  <c15:layout>
                    <c:manualLayout>
                      <c:w val="0.2526697530864197"/>
                      <c:h val="0.22446738042341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641975308641972E-2"/>
                  <c:y val="-0.15654922056125553"/>
                </c:manualLayout>
              </c:layout>
              <c:tx>
                <c:rich>
                  <a:bodyPr/>
                  <a:lstStyle/>
                  <a:p>
                    <a:pPr>
                      <a:defRPr sz="3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4400" b="1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4000" b="1" dirty="0" smtClean="0">
                        <a:latin typeface="Times New Roman" pitchFamily="18" charset="0"/>
                        <a:cs typeface="Times New Roman" pitchFamily="18" charset="0"/>
                      </a:rPr>
                      <a:t> млн.</a:t>
                    </a:r>
                    <a:endParaRPr lang="ru-RU" sz="4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09-453C-8829-DF331FF141EC}"/>
                </c:ext>
                <c:ext xmlns:c15="http://schemas.microsoft.com/office/drawing/2012/chart" uri="{CE6537A1-D6FC-4f65-9D91-7224C49458BB}">
                  <c15:layout>
                    <c:manualLayout>
                      <c:w val="0.25841827063283757"/>
                      <c:h val="0.202727198300082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РАЙОН</c:v>
                </c:pt>
                <c:pt idx="1">
                  <c:v> ГОРОД</c:v>
                </c:pt>
                <c:pt idx="2">
                  <c:v> СП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9-453C-8829-DF331FF14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0"/>
        <c:shape val="pyramid"/>
        <c:axId val="-1301819648"/>
        <c:axId val="-1301819104"/>
        <c:axId val="0"/>
      </c:bar3DChart>
      <c:catAx>
        <c:axId val="-130181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301819104"/>
        <c:crosses val="autoZero"/>
        <c:auto val="1"/>
        <c:lblAlgn val="ctr"/>
        <c:lblOffset val="100"/>
        <c:noMultiLvlLbl val="0"/>
      </c:catAx>
      <c:valAx>
        <c:axId val="-1301819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-130181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1689262948565"/>
          <c:y val="9.6408705070641629E-2"/>
          <c:w val="0.76644496729712286"/>
          <c:h val="0.893895643539606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00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3EDE2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77-4679-B808-544B2557D3DE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77-4679-B808-544B2557D3DE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F4F-4A14-8DF1-03B06B14E1C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29-47B6-A2AD-02A535898F8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77-4679-B808-544B2557D3DE}"/>
              </c:ext>
            </c:extLst>
          </c:dPt>
          <c:dLbls>
            <c:dLbl>
              <c:idx val="0"/>
              <c:layout>
                <c:manualLayout>
                  <c:x val="-9.3650974990297273E-2"/>
                  <c:y val="0.17523778622858205"/>
                </c:manualLayout>
              </c:layout>
              <c:tx>
                <c:rich>
                  <a:bodyPr/>
                  <a:lstStyle/>
                  <a:p>
                    <a:fld id="{D020386C-24E4-4653-B73E-03F499E99A7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77-4679-B808-544B2557D3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77-4679-B808-544B2557D3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4F-4A14-8DF1-03B06B14E1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568834086944108"/>
                  <c:y val="1.4282346990872089E-2"/>
                </c:manualLayout>
              </c:layout>
              <c:tx>
                <c:rich>
                  <a:bodyPr/>
                  <a:lstStyle/>
                  <a:p>
                    <a:fld id="{7EE51A51-841B-4712-A73D-1400D15B17A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29-47B6-A2AD-02A535898F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332299343368582"/>
                  <c:y val="0.14893419665138202"/>
                </c:manualLayout>
              </c:layout>
              <c:tx>
                <c:rich>
                  <a:bodyPr/>
                  <a:lstStyle/>
                  <a:p>
                    <a:fld id="{9A1FD443-1DCF-4402-819C-3F820DA044FC}" type="VALUE">
                      <a:rPr lang="en-US" sz="3600" smtClean="0"/>
                      <a:pPr/>
                      <a:t>[ЗНАЧЕНИЕ]</a:t>
                    </a:fld>
                    <a:r>
                      <a:rPr lang="en-US" sz="36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77-4679-B808-544B2557D3D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ЕСХН</c:v>
                </c:pt>
                <c:pt idx="3">
                  <c:v>Налог на имущ физ лиц</c:v>
                </c:pt>
                <c:pt idx="4">
                  <c:v>Плата за воду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52</c:v>
                </c:pt>
                <c:pt idx="2">
                  <c:v>3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2-4F76-BAAA-AE8A6A56D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24156455734308"/>
          <c:y val="0"/>
          <c:w val="0.6480003888402838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576-4562-A968-F4EFE4A8864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76-4562-A968-F4EFE4A886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76-4562-A968-F4EFE4A8864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76-4562-A968-F4EFE4A8864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576-4562-A968-F4EFE4A8864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576-4562-A968-F4EFE4A886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chemeClr val="bg1"/>
                        </a:solidFill>
                      </a:rPr>
                      <a:t>13%</a:t>
                    </a:r>
                    <a:endParaRPr lang="en-US" sz="40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76-4562-A968-F4EFE4A8864F}"/>
                </c:ext>
                <c:ext xmlns:c15="http://schemas.microsoft.com/office/drawing/2012/chart" uri="{CE6537A1-D6FC-4f65-9D91-7224C49458BB}">
                  <c15:layout>
                    <c:manualLayout>
                      <c:w val="0.1450850219151277"/>
                      <c:h val="8.144047594880909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06394943572578"/>
                  <c:y val="0.29263457090605921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Продажа земли и имущества</a:t>
                    </a:r>
                    <a:endParaRPr lang="ru-RU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76-4562-A968-F4EFE4A8864F}"/>
                </c:ext>
                <c:ext xmlns:c15="http://schemas.microsoft.com/office/drawing/2012/chart" uri="{CE6537A1-D6FC-4f65-9D91-7224C49458BB}">
                  <c15:layout>
                    <c:manualLayout>
                      <c:w val="0.3071101418838767"/>
                      <c:h val="0.3183828967538929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40960245008619112"/>
                  <c:y val="-2.3017070973294245E-3"/>
                </c:manualLayout>
              </c:layout>
              <c:tx>
                <c:rich>
                  <a:bodyPr/>
                  <a:lstStyle/>
                  <a:p>
                    <a:r>
                      <a:rPr lang="ru-RU" sz="34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Аренда земли и имущества</a:t>
                    </a:r>
                    <a:endParaRPr lang="ru-RU" sz="3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76-4562-A968-F4EFE4A8864F}"/>
                </c:ext>
                <c:ext xmlns:c15="http://schemas.microsoft.com/office/drawing/2012/chart" uri="{CE6537A1-D6FC-4f65-9D91-7224C49458BB}">
                  <c15:layout>
                    <c:manualLayout>
                      <c:w val="0.26334641133064068"/>
                      <c:h val="0.3183828412508301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37485015105848446"/>
                  <c:y val="5.1017447833041379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Самообложение    31% </a:t>
                    </a:r>
                    <a:endParaRPr lang="ru-RU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76-4562-A968-F4EFE4A8864F}"/>
                </c:ext>
                <c:ext xmlns:c15="http://schemas.microsoft.com/office/drawing/2012/chart" uri="{CE6537A1-D6FC-4f65-9D91-7224C49458BB}">
                  <c15:layout>
                    <c:manualLayout>
                      <c:w val="0.30552978432503913"/>
                      <c:h val="0.2405992180473097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5339980145574708E-3"/>
                  <c:y val="-3.8715210505065836E-2"/>
                </c:manualLayout>
              </c:layout>
              <c:spPr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000" b="1">
                      <a:solidFill>
                        <a:schemeClr val="bg1"/>
                      </a:solidFill>
                      <a:latin typeface="Times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86-4B38-A04B-027315A17050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>
                    <a:latin typeface="Times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АРЕНДА</c:v>
                </c:pt>
                <c:pt idx="1">
                  <c:v>ПРОДАЖА</c:v>
                </c:pt>
                <c:pt idx="2">
                  <c:v>ПРОЧИЕ</c:v>
                </c:pt>
                <c:pt idx="3">
                  <c:v>ПЛАТА ЗА ВОДУ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0.13</c:v>
                </c:pt>
                <c:pt idx="2">
                  <c:v>0.08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576-4562-A968-F4EFE4A88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3"/>
      </c:doughnutChart>
      <c:spPr>
        <a:solidFill>
          <a:srgbClr val="00B050"/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млн. руб.</a:t>
            </a:r>
            <a:endParaRPr lang="ru-RU" sz="3200" dirty="0"/>
          </a:p>
        </c:rich>
      </c:tx>
      <c:layout/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950617283950615E-2"/>
          <c:y val="0.17378675215067446"/>
          <c:w val="0.96604938271604934"/>
          <c:h val="0.648839019673824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E1-4BDA-8E73-CF69DFD92E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E1-4BDA-8E73-CF69DFD92E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679</c:v>
                </c:pt>
                <c:pt idx="1">
                  <c:v>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0-4C5C-8F6C-84B168638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01820192"/>
        <c:axId val="-1301823456"/>
        <c:axId val="0"/>
      </c:bar3DChart>
      <c:catAx>
        <c:axId val="-130182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4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301823456"/>
        <c:crosses val="autoZero"/>
        <c:auto val="1"/>
        <c:lblAlgn val="ctr"/>
        <c:lblOffset val="100"/>
        <c:noMultiLvlLbl val="0"/>
      </c:catAx>
      <c:valAx>
        <c:axId val="-1301823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1301820192"/>
        <c:crosses val="autoZero"/>
        <c:crossBetween val="between"/>
      </c:valAx>
    </c:plotArea>
    <c:plotVisOnly val="1"/>
    <c:dispBlanksAs val="gap"/>
    <c:showDLblsOverMax val="0"/>
  </c:chart>
  <c:spPr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13538932633422"/>
          <c:y val="0"/>
          <c:w val="0.49166885389326337"/>
          <c:h val="0.876624428271663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1529308836395451E-2"/>
                  <c:y val="-7.291045082599443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646981627296586E-2"/>
                  <c:y val="-4.9681304208518025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124125109361332E-2"/>
                  <c:y val="-2.6126639160360156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44247594050636E-2"/>
                  <c:y val="-2.2597035246265103E-4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134842519684932E-2"/>
                  <c:y val="2.403347994910469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97-4255-A0AF-F50D06019E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44706911635938E-2"/>
                  <c:y val="-7.2912343375009158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541119860017499E-2"/>
                  <c:y val="-4.968130420851824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0A-455E-9996-EA894D0083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2276698963618711"/>
                  <c:y val="-9.9362981577946815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63%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83333333333333"/>
                      <c:h val="0.1067051308328597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Прочие</c:v>
                </c:pt>
                <c:pt idx="1">
                  <c:v>Дорожный фонд</c:v>
                </c:pt>
                <c:pt idx="2">
                  <c:v>ЖКХ</c:v>
                </c:pt>
                <c:pt idx="3">
                  <c:v>Благоустройство</c:v>
                </c:pt>
                <c:pt idx="4">
                  <c:v>Госуправление</c:v>
                </c:pt>
                <c:pt idx="5">
                  <c:v>Физкультура и спорт</c:v>
                </c:pt>
                <c:pt idx="6">
                  <c:v>Культура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0A-455E-9996-EA894D0083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1267521872"/>
        <c:axId val="-1267531664"/>
      </c:barChart>
      <c:catAx>
        <c:axId val="-1267521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3400"/>
            </a:pPr>
            <a:endParaRPr lang="ru-RU"/>
          </a:p>
        </c:txPr>
        <c:crossAx val="-1267531664"/>
        <c:crosses val="autoZero"/>
        <c:auto val="1"/>
        <c:lblAlgn val="ctr"/>
        <c:lblOffset val="100"/>
        <c:noMultiLvlLbl val="0"/>
      </c:catAx>
      <c:valAx>
        <c:axId val="-126753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67521872"/>
        <c:crossesAt val="1"/>
        <c:crossBetween val="between"/>
      </c:valAx>
    </c:plotArea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2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277121609798777E-3"/>
          <c:y val="9.1416720715340016E-2"/>
          <c:w val="0.6886689511033347"/>
          <c:h val="0.90740092219048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22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8D-4316-B49A-FA1FD07CF222}"/>
              </c:ext>
            </c:extLst>
          </c:dPt>
          <c:dPt>
            <c:idx val="1"/>
            <c:bubble3D val="0"/>
            <c:explosion val="22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D-4316-B49A-FA1FD07CF222}"/>
              </c:ext>
            </c:extLst>
          </c:dPt>
          <c:dPt>
            <c:idx val="2"/>
            <c:bubble3D val="0"/>
            <c:explosion val="19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8D-4316-B49A-FA1FD07CF222}"/>
              </c:ext>
            </c:extLst>
          </c:dPt>
          <c:dPt>
            <c:idx val="3"/>
            <c:bubble3D val="0"/>
            <c:explosion val="22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8D-4316-B49A-FA1FD07CF222}"/>
              </c:ext>
            </c:extLst>
          </c:dPt>
          <c:dLbls>
            <c:dLbl>
              <c:idx val="0"/>
              <c:layout>
                <c:manualLayout>
                  <c:x val="-6.8635389326334256E-2"/>
                  <c:y val="-0.323062141198465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729798555958748"/>
                      <c:h val="9.1345563109408501E-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243766404199476E-2"/>
                  <c:y val="0.128677642824591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4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зарплата с ЕСН</c:v>
                </c:pt>
                <c:pt idx="1">
                  <c:v>коммун. платежи</c:v>
                </c:pt>
                <c:pt idx="2">
                  <c:v>питание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</c:v>
                </c:pt>
                <c:pt idx="1">
                  <c:v>0.12</c:v>
                </c:pt>
                <c:pt idx="2">
                  <c:v>0.03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8D-4316-B49A-FA1FD07CF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41797900262465"/>
          <c:y val="8.2155927700761661E-2"/>
          <c:w val="0.35254823482677611"/>
          <c:h val="0.67836308203103679"/>
        </c:manualLayout>
      </c:layout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0.44792</cdr:x>
      <cdr:y>0.31252</cdr:y>
    </cdr:from>
    <cdr:to>
      <cdr:x>0.5434</cdr:x>
      <cdr:y>0.47692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6172" y="1493837"/>
          <a:ext cx="78581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0.41406</cdr:x>
      <cdr:y>0.26901</cdr:y>
    </cdr:from>
    <cdr:to>
      <cdr:x>0.58593</cdr:x>
      <cdr:y>0.56492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7589" y="1285884"/>
          <a:ext cx="1414421" cy="141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>
              <a:latin typeface="Arial Black" pitchFamily="34" charset="0"/>
            </a:rPr>
            <a:t>+</a:t>
          </a:r>
          <a:r>
            <a:rPr lang="ru-RU" sz="4800" dirty="0" smtClean="0">
              <a:latin typeface="Arial Black" pitchFamily="34" charset="0"/>
            </a:rPr>
            <a:t>91</a:t>
          </a:r>
          <a:endParaRPr lang="ru-RU" sz="4800" dirty="0"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0.02751</cdr:y>
    </cdr:from>
    <cdr:to>
      <cdr:x>1</cdr:x>
      <cdr:y>0.13901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90644"/>
          <a:ext cx="9144000" cy="77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3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r>
            <a:rPr lang="ru-RU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собственных доходов на 2022 г.</a:t>
          </a:r>
          <a:endParaRPr lang="ru-RU" sz="3600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0.4338</cdr:x>
      <cdr:y>0.62893</cdr:y>
    </cdr:from>
    <cdr:to>
      <cdr:x>0.89715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2713" y="3295263"/>
          <a:ext cx="4104466" cy="1944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52%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0.17781</cdr:x>
      <cdr:y>0.04123</cdr:y>
    </cdr:from>
    <cdr:to>
      <cdr:x>0.5</cdr:x>
      <cdr:y>0.30235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5084" y="216024"/>
          <a:ext cx="2854037" cy="1368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ВОДУ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0.27252</cdr:x>
      <cdr:y>0.91026</cdr:y>
    </cdr:from>
    <cdr:to>
      <cdr:x>0.45123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14034" y="5112568"/>
          <a:ext cx="158303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0.51639</cdr:x>
      <cdr:y>0.91026</cdr:y>
    </cdr:from>
    <cdr:to>
      <cdr:x>0.71161</cdr:x>
      <cdr:y>0.98718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74274" y="5112568"/>
          <a:ext cx="172932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0.73457</cdr:x>
      <cdr:y>0.04123</cdr:y>
    </cdr:from>
    <cdr:to>
      <cdr:x>0.92154</cdr:x>
      <cdr:y>0.15118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07009" y="216008"/>
          <a:ext cx="1656226" cy="57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НДФЛ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0.10864</cdr:x>
      <cdr:y>0.70091</cdr:y>
    </cdr:from>
    <cdr:to>
      <cdr:x>0.38205</cdr:x>
      <cdr:y>0.83834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62393" y="3672408"/>
          <a:ext cx="2421932" cy="72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ЕСХН 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0.03531</cdr:x>
      <cdr:y>0.32984</cdr:y>
    </cdr:from>
    <cdr:to>
      <cdr:x>0.3686</cdr:x>
      <cdr:y>0.60471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12797" y="1728192"/>
          <a:ext cx="2952328" cy="1440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ИМУЩ. ФИЗ. ЛИЦ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0.00556</cdr:x>
      <cdr:y>0.12854</cdr:y>
    </cdr:from>
    <cdr:to>
      <cdr:x>0.15011</cdr:x>
      <cdr:y>0.30739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18" y="657192"/>
          <a:ext cx="1069058" cy="914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0.44167</cdr:x>
      <cdr:y>0.74057</cdr:y>
    </cdr:from>
    <cdr:to>
      <cdr:x>0.5541</cdr:x>
      <cdr:y>0.83838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090" y="378621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dirty="0"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0.19222</cdr:x>
      <cdr:y>0.03896</cdr:y>
    </cdr:from>
    <cdr:to>
      <cdr:x>0.37575</cdr:x>
      <cdr:y>0.17869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16301" y="216024"/>
          <a:ext cx="1638738" cy="774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0.05868</cdr:y>
    </cdr:from>
    <cdr:to>
      <cdr:x>0.2299</cdr:x>
      <cdr:y>0.1841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530354" y="300002"/>
          <a:ext cx="1700286" cy="641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0.74438</cdr:x>
      <cdr:y>0.45994</cdr:y>
    </cdr:from>
    <cdr:to>
      <cdr:x>0.88382</cdr:x>
      <cdr:y>0.56791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46547" y="2736304"/>
          <a:ext cx="1245058" cy="642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56%</a:t>
          </a:r>
          <a:endParaRPr lang="ru-RU" sz="4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0.4343</cdr:x>
      <cdr:y>0.06752</cdr:y>
    </cdr:from>
    <cdr:to>
      <cdr:x>0.53071</cdr:x>
      <cdr:y>0.1802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567910" y="345220"/>
          <a:ext cx="79208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0.6129</cdr:x>
      <cdr:y>0.04878</cdr:y>
    </cdr:from>
    <cdr:to>
      <cdr:x>0.83871</cdr:x>
      <cdr:y>0.21951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288032"/>
          <a:ext cx="201622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0.74194</cdr:x>
      <cdr:y>0.13415</cdr:y>
    </cdr:from>
    <cdr:to>
      <cdr:x>0.83065</cdr:x>
      <cdr:y>0.2439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24736" y="792088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400" dirty="0"/>
        </a:p>
      </cdr:txBody>
    </cdr:sp>
  </cdr:relSizeAnchor>
  <cdr:relSizeAnchor xmlns:cdr="http://schemas.openxmlformats.org/drawingml/2006/chartDrawing">
    <cdr:from>
      <cdr:x>0.20161</cdr:x>
      <cdr:y>0.07806</cdr:y>
    </cdr:from>
    <cdr:to>
      <cdr:x>0.3446</cdr:x>
      <cdr:y>0.18297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00200" y="430673"/>
          <a:ext cx="1276768" cy="578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0.12903</cdr:x>
      <cdr:y>0.19577</cdr:y>
    </cdr:from>
    <cdr:to>
      <cdr:x>0.32015</cdr:x>
      <cdr:y>0.36151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52128" y="1080120"/>
          <a:ext cx="17064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0.08065</cdr:x>
      <cdr:y>0.16967</cdr:y>
    </cdr:from>
    <cdr:to>
      <cdr:x>0.25563</cdr:x>
      <cdr:y>0.3354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0080" y="936104"/>
          <a:ext cx="15624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0.01051</cdr:x>
      <cdr:y>0.12104</cdr:y>
    </cdr:from>
    <cdr:to>
      <cdr:x>0.13954</cdr:x>
      <cdr:y>0.22545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3819" y="720080"/>
          <a:ext cx="1152108" cy="621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воду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0.28226</cdr:x>
      <cdr:y>0.5486</cdr:y>
    </cdr:from>
    <cdr:to>
      <cdr:x>0.38467</cdr:x>
      <cdr:y>0.60081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520280" y="3026767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0.28751</cdr:x>
      <cdr:y>0.51932</cdr:y>
    </cdr:from>
    <cdr:to>
      <cdr:x>0.38991</cdr:x>
      <cdr:y>0.62373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67136" y="2865203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0.04032</cdr:x>
      <cdr:y>0.50901</cdr:y>
    </cdr:from>
    <cdr:to>
      <cdr:x>0.14273</cdr:x>
      <cdr:y>0.67474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0040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0.09838</cdr:x>
      <cdr:y>0.25032</cdr:y>
    </cdr:from>
    <cdr:to>
      <cdr:x>0.22437</cdr:x>
      <cdr:y>0.36231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99592" y="1287546"/>
          <a:ext cx="1152053" cy="576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12%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r">
              <a:defRPr sz="1200"/>
            </a:lvl1pPr>
          </a:lstStyle>
          <a:p>
            <a:fld id="{57C4D70B-0F9C-4301-9177-C74ABF218B0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3" tIns="44887" rIns="89773" bIns="448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89773" tIns="44887" rIns="89773" bIns="448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7"/>
            <a:ext cx="2879619" cy="488791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r">
              <a:defRPr sz="1200"/>
            </a:lvl1pPr>
          </a:lstStyle>
          <a:p>
            <a:fld id="{8F116F3B-85C5-4993-835B-AE7407655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6F3B-85C5-4993-835B-AE7407655D1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1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18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070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258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1307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35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950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06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1068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16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6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5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5650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491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38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976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63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0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247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275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4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34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39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29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174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543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38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90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30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13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632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03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829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57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0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46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49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553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7234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438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2880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893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715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109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73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51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2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10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788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245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880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5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60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30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57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722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5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631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6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98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94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0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5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0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0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5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647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2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29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9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64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09.12.2021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0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2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0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7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1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6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D2E577E2-59FE-4C26-9611-D5042F3A81FF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6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56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0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3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9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6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9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2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D2E577E2-59FE-4C26-9611-D5042F3A81FF}" type="slidenum"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6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53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023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091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9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57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6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0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2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178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96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71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3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25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4E7E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4E7E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1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36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7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3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73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9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737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15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7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D4D4D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4D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9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5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1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64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67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131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588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22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1337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4909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274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9243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4257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599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02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37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74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{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9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66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7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09.12.2021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99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5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>
                    <a:shade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F6FC6">
                  <a:shade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13F9A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B13F9A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4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26A1759-9762-4A78-9128-0E0F6C5C6EC7}" type="datetimeFigureOut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09.12.2021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5DB7C-CA8B-427A-BD15-3AA6D9347133}" type="slidenum">
              <a:rPr lang="ru-RU" smtClean="0">
                <a:solidFill>
                  <a:srgbClr val="DEDEDE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D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09.12.2021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9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457482" cy="545436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О бюджете Мензелинского муниципального района на 20</a:t>
            </a:r>
            <a:r>
              <a:rPr lang="en-US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 год и плановый период 20</a:t>
            </a:r>
            <a:r>
              <a:rPr lang="en-US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solidFill>
                  <a:srgbClr val="34164A"/>
                </a:solidFill>
                <a:latin typeface="Times New Roman" pitchFamily="18" charset="0"/>
                <a:cs typeface="Times New Roman" pitchFamily="18" charset="0"/>
              </a:rPr>
              <a:t>3-2024гг.</a:t>
            </a:r>
            <a:endParaRPr lang="ru-RU" sz="6600" dirty="0">
              <a:solidFill>
                <a:srgbClr val="3416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5292080" y="1273115"/>
            <a:ext cx="3312368" cy="3882482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26 300</a:t>
            </a:r>
            <a:endParaRPr lang="ru-RU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15516" y="2412437"/>
            <a:ext cx="2520280" cy="2808312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24 800</a:t>
            </a:r>
            <a:endParaRPr lang="ru-RU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172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627" y="553535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6295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+ 1 500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766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АКЦИЗЫ</a:t>
            </a:r>
            <a:endParaRPr lang="ru-RU" sz="4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58919" y="2996952"/>
            <a:ext cx="2232248" cy="11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4208" y="7647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7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20855321"/>
              </p:ext>
            </p:extLst>
          </p:nvPr>
        </p:nvGraphicFramePr>
        <p:xfrm>
          <a:off x="153223" y="1340768"/>
          <a:ext cx="8858242" cy="523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БЮДЖЕТОВ СП</a:t>
            </a:r>
            <a:endParaRPr lang="ru-RU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536845"/>
              </p:ext>
            </p:extLst>
          </p:nvPr>
        </p:nvGraphicFramePr>
        <p:xfrm>
          <a:off x="251520" y="1349480"/>
          <a:ext cx="8691738" cy="517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45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ДОХОДОВ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6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- 1 308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6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12 681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+ 3 826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3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ЕСХН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+739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89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+3 926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9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10 924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18 107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6073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4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5414" y="949370"/>
            <a:ext cx="1483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222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bg1"/>
                </a:solidFill>
                <a:latin typeface="Franklin Gothic Heavy" pitchFamily="34" charset="0"/>
                <a:cs typeface="Times New Roman" pitchFamily="18" charset="0"/>
              </a:rPr>
              <a:t>Неналоговые    доходы</a:t>
            </a:r>
            <a:endParaRPr lang="ru-RU" u="sng" dirty="0">
              <a:solidFill>
                <a:schemeClr val="bg1"/>
              </a:solidFill>
              <a:latin typeface="Franklin Gothic Heavy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98882"/>
              </p:ext>
            </p:extLst>
          </p:nvPr>
        </p:nvGraphicFramePr>
        <p:xfrm>
          <a:off x="229709" y="908720"/>
          <a:ext cx="892899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1844824"/>
            <a:ext cx="136815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23 %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820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   помощь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736680"/>
              </p:ext>
            </p:extLst>
          </p:nvPr>
        </p:nvGraphicFramePr>
        <p:xfrm>
          <a:off x="457200" y="1935163"/>
          <a:ext cx="8229600" cy="459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2435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1648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БЮДЖЕТА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40769"/>
          <a:ext cx="9143999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7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1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215"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800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5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 бюджетных учреждений</a:t>
                      </a:r>
                      <a:endParaRPr lang="ru-RU" sz="24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Доведение до МРОТ </a:t>
                      </a:r>
                    </a:p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1 января – ежегодно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7582">
                <a:tc>
                  <a:txBody>
                    <a:bodyPr/>
                    <a:lstStyle/>
                    <a:p>
                      <a:pPr algn="ctr"/>
                      <a:r>
                        <a:rPr lang="ru-RU" sz="20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</a:t>
                      </a:r>
                      <a:r>
                        <a:rPr lang="ru-RU" sz="2000" b="1" spc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плата отдельных категорий работников бюджетной сферы (обозначенных в Указах Президента)</a:t>
                      </a:r>
                      <a:endParaRPr lang="ru-RU" sz="20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соответствии с указами Президента РФ</a:t>
                      </a:r>
                      <a:endParaRPr lang="ru-RU" sz="32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5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</a:t>
                      </a:r>
                      <a:r>
                        <a:rPr lang="ru-RU" sz="2400" b="1" spc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органах муниципального управления</a:t>
                      </a:r>
                      <a:endParaRPr lang="ru-RU" sz="24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spc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уровне 2021 г.</a:t>
                      </a:r>
                      <a:endParaRPr lang="ru-RU" sz="3200" b="1" spc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2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200" dirty="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" y="1357299"/>
          <a:ext cx="9143999" cy="550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5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3784">
                <a:tc>
                  <a:txBody>
                    <a:bodyPr/>
                    <a:lstStyle/>
                    <a:p>
                      <a:pPr algn="ctr"/>
                      <a:r>
                        <a:rPr lang="ru-RU" sz="3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3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5968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Публичные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обязательства, </a:t>
                      </a:r>
                      <a:r>
                        <a:rPr lang="ru-RU" sz="2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медикаменты, продукты питания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января на 4%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1 января на 4%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1 января на 4%</a:t>
                      </a: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0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Коммуналь-ные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1 июля    на 4%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1 июля    на 4%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с 1 июля    на 4%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5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3173327"/>
              </p:ext>
            </p:extLst>
          </p:nvPr>
        </p:nvGraphicFramePr>
        <p:xfrm>
          <a:off x="0" y="1700808"/>
          <a:ext cx="9144000" cy="52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   на 2021 год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7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707"/>
            <a:ext cx="74888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26593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РЕМОНТ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ГТС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630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ПРИРОДООХРАННЫЕ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                                 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1 890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ПРОТИВОЭПИД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МЕРОПРИЯТИЯ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466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ОТЛОВ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СОДЕРЖАНИЕ 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РЕГУЛИРОВАНИЕ ЧИСЛЕННОСТИ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БЕЗНАДЗОРНЫХ ЖИВОТНЫХ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РЕМОНТ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БИОТЕРМИЧЕСКИХ ЯМ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1373  тыс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руб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СИБИРЕЯЗВЕННЫХ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СКОТОМОГИЛЬНИКОВ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8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12168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  БЮДЖЕТА  ПО  ВИДАМ   РАСХОДОВ</a:t>
            </a:r>
            <a:r>
              <a:rPr lang="ru-RU" sz="5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38216"/>
              </p:ext>
            </p:extLst>
          </p:nvPr>
        </p:nvGraphicFramePr>
        <p:xfrm>
          <a:off x="0" y="1709406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160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ПАРАМЕТРЫ ФОРМИРОВАНИЯ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212466"/>
              </p:ext>
            </p:extLst>
          </p:nvPr>
        </p:nvGraphicFramePr>
        <p:xfrm>
          <a:off x="179512" y="2132855"/>
          <a:ext cx="8784977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7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68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296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ДОЛЛАРА, 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7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ИНФЛЯЦИЯ,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 В %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3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E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852704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68,4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▬ Аппарат главы и глав поселений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Исполкома района и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исполкомов поселений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ЗАГС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▬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78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1 972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осуществлению первичного воинского учета в сельских поселениях района</a:t>
            </a:r>
          </a:p>
          <a:p>
            <a:pPr marL="0" indent="0" algn="ctr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1 865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- Содержание ЕДДС, ОПОП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524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Содержание пляжа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8012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5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589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86 215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algn="just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скотомогильников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биотермических ям</a:t>
            </a:r>
          </a:p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отлову собак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►Содержание дорог местного   значения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►Дорожный фонд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►Возмещение по пассажирским перевозкам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>
                <a:alpha val="48000"/>
              </a:srgbClr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31674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939" y="1412776"/>
            <a:ext cx="914400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уличному освещению</a:t>
            </a: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МКД</a:t>
            </a: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бани</a:t>
            </a:r>
          </a:p>
          <a:p>
            <a:pPr marL="0" indent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●Инвентаризация и переоценка жилого фонда</a:t>
            </a:r>
          </a:p>
          <a:p>
            <a:pPr marL="0" indent="0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●Благоустройство территорий сельских поселений</a:t>
            </a:r>
            <a:endParaRPr lang="ru-RU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СОЦИАЛЬНО-КУЛЬТУРНАЯ СФЕРА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5365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859 </a:t>
            </a:r>
            <a:r>
              <a:rPr lang="ru-RU" sz="5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Образование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горячее питание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Выплата детям сиротам и опекунам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6150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F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41508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610112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marL="0" indent="0" algn="ctr">
              <a:buNone/>
            </a:pPr>
            <a:endPara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поселениям на выравнивание уровня бюджетной обеспеченности и сбалансированность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855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9160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>
                <a:latin typeface="Monotype Corsiva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46701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823" y="959811"/>
            <a:ext cx="734481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КОНСОЛИДИРОВАННЫЙ БЮДЖЕТ РАЙОНА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231874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310" y="2638582"/>
            <a:ext cx="215081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2636911"/>
            <a:ext cx="252028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841887"/>
            <a:ext cx="806489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1                     1                   19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470607" y="1483387"/>
            <a:ext cx="532043" cy="6295477"/>
          </a:xfrm>
          <a:prstGeom prst="rightBrace">
            <a:avLst>
              <a:gd name="adj1" fmla="val 50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823" y="4929555"/>
            <a:ext cx="734481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БЮДЖЕТ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 flipH="1">
            <a:off x="4648719" y="2037029"/>
            <a:ext cx="512" cy="6015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 flipH="1">
            <a:off x="1770931" y="2037029"/>
            <a:ext cx="813495" cy="5998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6588224" y="2037029"/>
            <a:ext cx="828093" cy="599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7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3"/>
            <a:ext cx="8856984" cy="1429812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Консолидированный 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района  на  2022 год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85695"/>
              </p:ext>
            </p:extLst>
          </p:nvPr>
        </p:nvGraphicFramePr>
        <p:xfrm>
          <a:off x="179512" y="4149081"/>
          <a:ext cx="8712966" cy="2775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574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48 032</a:t>
                      </a:r>
                      <a:endParaRPr lang="ru-RU" sz="4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района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1 077 520</a:t>
                      </a:r>
                      <a:endParaRPr lang="ru-RU" sz="4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</a:t>
                      </a:r>
                    </a:p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</a:p>
                    <a:p>
                      <a:pPr algn="ctr"/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74 446</a:t>
                      </a:r>
                      <a:endParaRPr lang="ru-RU" sz="4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3767" y="1986249"/>
            <a:ext cx="7768473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= Расходы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5474" y="1546444"/>
            <a:ext cx="172819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тыс. руб.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897028" y="3369531"/>
            <a:ext cx="483284" cy="779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763688" y="3393989"/>
            <a:ext cx="625285" cy="755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низ 40"/>
          <p:cNvSpPr/>
          <p:nvPr/>
        </p:nvSpPr>
        <p:spPr>
          <a:xfrm>
            <a:off x="4427984" y="3393990"/>
            <a:ext cx="484632" cy="755092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6000" b="1" dirty="0" smtClean="0">
                <a:solidFill>
                  <a:schemeClr val="tx1"/>
                </a:solidFill>
              </a:rPr>
              <a:t>БЮДЖЕТ на 2022 год</a:t>
            </a:r>
            <a:endParaRPr lang="ru-RU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191006"/>
              </p:ext>
            </p:extLst>
          </p:nvPr>
        </p:nvGraphicFramePr>
        <p:xfrm>
          <a:off x="500034" y="1857364"/>
          <a:ext cx="8229600" cy="477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3635896" y="3143248"/>
            <a:ext cx="2436302" cy="1941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84721"/>
              </p:ext>
            </p:extLst>
          </p:nvPr>
        </p:nvGraphicFramePr>
        <p:xfrm>
          <a:off x="107504" y="1628800"/>
          <a:ext cx="8928993" cy="490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3834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3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06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района, всего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+91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+35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077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Дотации, субсидии,         субвенции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+56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233211"/>
            <a:ext cx="5781328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2021 – 2022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005800"/>
            <a:ext cx="156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251"/>
            <a:ext cx="8229600" cy="1306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811916"/>
              </p:ext>
            </p:extLst>
          </p:nvPr>
        </p:nvGraphicFramePr>
        <p:xfrm>
          <a:off x="117848" y="1811787"/>
          <a:ext cx="8928992" cy="470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72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249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953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781636"/>
                  </a:ext>
                </a:extLst>
              </a:tr>
              <a:tr h="54595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5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95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51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0312" y="1272579"/>
            <a:ext cx="147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млн.руб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67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16611"/>
              </p:ext>
            </p:extLst>
          </p:nvPr>
        </p:nvGraphicFramePr>
        <p:xfrm>
          <a:off x="0" y="-171400"/>
          <a:ext cx="9144000" cy="69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5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на 2022 год – 229 млн.руб.</a:t>
            </a:r>
            <a:endParaRPr lang="ru-RU" sz="4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82490"/>
              </p:ext>
            </p:extLst>
          </p:nvPr>
        </p:nvGraphicFramePr>
        <p:xfrm>
          <a:off x="251520" y="1340768"/>
          <a:ext cx="8229600" cy="537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1428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1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хниче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4771</TotalTime>
  <Words>740</Words>
  <Application>Microsoft Office PowerPoint</Application>
  <PresentationFormat>Экран (4:3)</PresentationFormat>
  <Paragraphs>269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57" baseType="lpstr">
      <vt:lpstr>Arial</vt:lpstr>
      <vt:lpstr>Arial Black</vt:lpstr>
      <vt:lpstr>Book Antiqua</vt:lpstr>
      <vt:lpstr>Calibri</vt:lpstr>
      <vt:lpstr>Century Gothic</vt:lpstr>
      <vt:lpstr>Constantia</vt:lpstr>
      <vt:lpstr>Franklin Gothic Book</vt:lpstr>
      <vt:lpstr>Franklin Gothic Heavy</vt:lpstr>
      <vt:lpstr>Georgia</vt:lpstr>
      <vt:lpstr>Impact</vt:lpstr>
      <vt:lpstr>Lucida Sans</vt:lpstr>
      <vt:lpstr>Monotype Corsiva</vt:lpstr>
      <vt:lpstr>Palatino Linotype</vt:lpstr>
      <vt:lpstr>Times New Roman</vt:lpstr>
      <vt:lpstr>Times Roman</vt:lpstr>
      <vt:lpstr>Trebuchet MS</vt:lpstr>
      <vt:lpstr>Wingdings</vt:lpstr>
      <vt:lpstr>Wingdings 2</vt:lpstr>
      <vt:lpstr>Wingdings 3</vt:lpstr>
      <vt:lpstr>Поток</vt:lpstr>
      <vt:lpstr>След самолета</vt:lpstr>
      <vt:lpstr>1_Воздушный поток</vt:lpstr>
      <vt:lpstr>2_Воздушный поток</vt:lpstr>
      <vt:lpstr>Трек</vt:lpstr>
      <vt:lpstr>4_Поток</vt:lpstr>
      <vt:lpstr>1_Поток</vt:lpstr>
      <vt:lpstr>7_Техническая</vt:lpstr>
      <vt:lpstr>Базовая</vt:lpstr>
      <vt:lpstr>1_След самолета</vt:lpstr>
      <vt:lpstr>Сектор</vt:lpstr>
      <vt:lpstr>1_Сектор</vt:lpstr>
      <vt:lpstr>О бюджете Мензелинского муниципального района на 2022 год и плановый период 2023-2024гг.</vt:lpstr>
      <vt:lpstr>ПАРАМЕТРЫ ФОРМИРОВАНИЯ БЮДЖЕТА</vt:lpstr>
      <vt:lpstr>Презентация PowerPoint</vt:lpstr>
      <vt:lpstr>Презентация PowerPoint</vt:lpstr>
      <vt:lpstr>  БЮДЖЕТ на 2022 год</vt:lpstr>
      <vt:lpstr>БЮДЖЕТ 2021 – 2022 </vt:lpstr>
      <vt:lpstr>ДОХОДЫ БЮДЖЕТА</vt:lpstr>
      <vt:lpstr>Презентация PowerPoint</vt:lpstr>
      <vt:lpstr>НДФЛ на 2022 год – 229 млн.руб.</vt:lpstr>
      <vt:lpstr>Презентация PowerPoint</vt:lpstr>
      <vt:lpstr>Презентация PowerPoint</vt:lpstr>
      <vt:lpstr>НАЛОГИ НА СОВОКУПНЫЙ ДОХОД</vt:lpstr>
      <vt:lpstr>Неналоговые    доходы</vt:lpstr>
      <vt:lpstr>Финансовая    помощь</vt:lpstr>
      <vt:lpstr>ФОРМИРОВАНИЕ РАСХОДОВ БЮДЖЕТА</vt:lpstr>
      <vt:lpstr>ФОРМИРОВАНИЕ    РАСХОДОВ БЮДЖЕТА</vt:lpstr>
      <vt:lpstr>Презентация PowerPoint</vt:lpstr>
      <vt:lpstr>Презентация PowerPoint</vt:lpstr>
      <vt:lpstr>СТРУКТУРА   БЮДЖЕТА  ПО  ВИДАМ   РАСХОДОВ </vt:lpstr>
      <vt:lpstr>Общегосударственные вопросы</vt:lpstr>
      <vt:lpstr>НАЦИОНАЛЬНАЯ ОБОРОНА</vt:lpstr>
      <vt:lpstr>Национальная экономика</vt:lpstr>
      <vt:lpstr>ЖИЛИЩНО-КОММУНАЛЬНОЕ ХОЗЯЙСТВО</vt:lpstr>
      <vt:lpstr>СОЦИАЛЬНО-КУЛЬТУРНАЯ СФЕРА</vt:lpstr>
      <vt:lpstr> Межбюджетные трансферты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Ландыш Кондратьева</cp:lastModifiedBy>
  <cp:revision>516</cp:revision>
  <cp:lastPrinted>2020-12-14T14:49:01Z</cp:lastPrinted>
  <dcterms:created xsi:type="dcterms:W3CDTF">2013-12-08T14:09:58Z</dcterms:created>
  <dcterms:modified xsi:type="dcterms:W3CDTF">2021-12-09T13:44:10Z</dcterms:modified>
</cp:coreProperties>
</file>