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4" r:id="rId2"/>
    <p:sldMasterId id="2147483727" r:id="rId3"/>
    <p:sldMasterId id="2147483740" r:id="rId4"/>
    <p:sldMasterId id="2147483752" r:id="rId5"/>
    <p:sldMasterId id="2147483764" r:id="rId6"/>
    <p:sldMasterId id="2147483777" r:id="rId7"/>
    <p:sldMasterId id="2147483789" r:id="rId8"/>
    <p:sldMasterId id="2147483801" r:id="rId9"/>
    <p:sldMasterId id="2147483813" r:id="rId10"/>
  </p:sldMasterIdLst>
  <p:notesMasterIdLst>
    <p:notesMasterId r:id="rId33"/>
  </p:notesMasterIdLst>
  <p:sldIdLst>
    <p:sldId id="277" r:id="rId11"/>
    <p:sldId id="343" r:id="rId12"/>
    <p:sldId id="347" r:id="rId13"/>
    <p:sldId id="348" r:id="rId14"/>
    <p:sldId id="323" r:id="rId15"/>
    <p:sldId id="349" r:id="rId16"/>
    <p:sldId id="324" r:id="rId17"/>
    <p:sldId id="327" r:id="rId18"/>
    <p:sldId id="350" r:id="rId19"/>
    <p:sldId id="301" r:id="rId20"/>
    <p:sldId id="344" r:id="rId21"/>
    <p:sldId id="345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</p:sldIdLst>
  <p:sldSz cx="9144000" cy="6858000" type="screen4x3"/>
  <p:notesSz cx="6645275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C10E20-9F18-45E1-BAE4-14682CE311B7}">
          <p14:sldIdLst>
            <p14:sldId id="277"/>
            <p14:sldId id="343"/>
            <p14:sldId id="347"/>
            <p14:sldId id="348"/>
            <p14:sldId id="323"/>
            <p14:sldId id="349"/>
            <p14:sldId id="324"/>
          </p14:sldIdLst>
        </p14:section>
        <p14:section name="Раздел без заголовка" id="{CE5440C7-18EF-424F-A055-4B391F925CBA}">
          <p14:sldIdLst>
            <p14:sldId id="327"/>
            <p14:sldId id="350"/>
            <p14:sldId id="301"/>
            <p14:sldId id="344"/>
            <p14:sldId id="345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900"/>
    <a:srgbClr val="9D14C2"/>
    <a:srgbClr val="01EF6D"/>
    <a:srgbClr val="FFFF00"/>
    <a:srgbClr val="01A74C"/>
    <a:srgbClr val="01D561"/>
    <a:srgbClr val="03EDE2"/>
    <a:srgbClr val="9966FF"/>
    <a:srgbClr val="44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404" autoAdjust="0"/>
  </p:normalViewPr>
  <p:slideViewPr>
    <p:cSldViewPr>
      <p:cViewPr varScale="1">
        <p:scale>
          <a:sx n="92" d="100"/>
          <a:sy n="92" d="100"/>
        </p:scale>
        <p:origin x="-134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40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8215223097112865E-2"/>
          <c:y val="5.0356643378588001E-2"/>
          <c:w val="0.92715514727325754"/>
          <c:h val="0.71296706160721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864197530864816E-3"/>
                  <c:y val="0.17649188267196936"/>
                </c:manualLayout>
              </c:layout>
              <c:tx>
                <c:rich>
                  <a:bodyPr/>
                  <a:lstStyle/>
                  <a:p>
                    <a:r>
                      <a:rPr lang="en-US" sz="4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8</a:t>
                    </a:r>
                    <a:r>
                      <a:rPr lang="ru-RU" sz="4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91</a:t>
                    </a:r>
                    <a:endParaRPr lang="en-US" sz="4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0B-4A83-ABC5-7DEE893F3DC2}"/>
                </c:ext>
              </c:extLst>
            </c:dLbl>
            <c:dLbl>
              <c:idx val="1"/>
              <c:layout>
                <c:manualLayout>
                  <c:x val="-3.0864197530864226E-3"/>
                  <c:y val="0.19291629576243477"/>
                </c:manualLayout>
              </c:layout>
              <c:tx>
                <c:rich>
                  <a:bodyPr/>
                  <a:lstStyle/>
                  <a:p>
                    <a:r>
                      <a:rPr lang="ru-RU" sz="4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988</a:t>
                    </a:r>
                    <a:endParaRPr lang="en-US" sz="4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35-4DAD-AE11-03B428289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2021г.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882</c:v>
                </c:pt>
                <c:pt idx="1">
                  <c:v>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35-4DAD-AE11-03B428289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562176"/>
        <c:axId val="134563712"/>
      </c:barChart>
      <c:catAx>
        <c:axId val="13456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563712"/>
        <c:crosses val="autoZero"/>
        <c:auto val="1"/>
        <c:lblAlgn val="ctr"/>
        <c:lblOffset val="100"/>
        <c:noMultiLvlLbl val="0"/>
      </c:catAx>
      <c:valAx>
        <c:axId val="134563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456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 smtClean="0"/>
              <a:t>млн. руб.</a:t>
            </a:r>
            <a:endParaRPr lang="ru-RU" sz="32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3950617283950615E-2"/>
          <c:y val="0.17378675215067446"/>
          <c:w val="0.96604938271604934"/>
          <c:h val="0.648839019673824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607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E1-4BDA-8E73-CF69DFD92E2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E1-4BDA-8E73-CF69DFD92E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607</c:v>
                </c:pt>
                <c:pt idx="1">
                  <c:v>679.3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A0-4C5C-8F6C-84B168638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788928"/>
        <c:axId val="149790720"/>
        <c:axId val="0"/>
      </c:bar3DChart>
      <c:catAx>
        <c:axId val="14978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790720"/>
        <c:crosses val="autoZero"/>
        <c:auto val="1"/>
        <c:lblAlgn val="ctr"/>
        <c:lblOffset val="100"/>
        <c:noMultiLvlLbl val="0"/>
      </c:catAx>
      <c:valAx>
        <c:axId val="1497907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978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944225721784776"/>
          <c:y val="0"/>
          <c:w val="0.47639107611548559"/>
          <c:h val="0.876624428271663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5695975503062123E-2"/>
                  <c:y val="-2.4840313558233788E-3"/>
                </c:manualLayout>
              </c:layout>
              <c:tx>
                <c:rich>
                  <a:bodyPr/>
                  <a:lstStyle/>
                  <a:p>
                    <a:r>
                      <a:rPr lang="ru-RU" sz="3600" dirty="0" smtClean="0"/>
                      <a:t>1</a:t>
                    </a:r>
                    <a:r>
                      <a:rPr lang="en-US" sz="3600" dirty="0" smtClean="0"/>
                      <a:t> </a:t>
                    </a:r>
                    <a:r>
                      <a:rPr lang="en-US" sz="3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0A-455E-9996-EA894D008321}"/>
                </c:ext>
              </c:extLst>
            </c:dLbl>
            <c:dLbl>
              <c:idx val="1"/>
              <c:layout>
                <c:manualLayout>
                  <c:x val="7.8313648293963256E-2"/>
                  <c:y val="-4.9680627116467577E-3"/>
                </c:manualLayout>
              </c:layout>
              <c:tx>
                <c:rich>
                  <a:bodyPr/>
                  <a:lstStyle/>
                  <a:p>
                    <a:r>
                      <a:rPr lang="ru-RU" sz="3600" dirty="0" smtClean="0"/>
                      <a:t>3</a:t>
                    </a:r>
                    <a:r>
                      <a:rPr lang="en-US" sz="3600" dirty="0" smtClean="0"/>
                      <a:t> </a:t>
                    </a:r>
                    <a:r>
                      <a:rPr lang="en-US" sz="3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0A-455E-9996-EA894D008321}"/>
                </c:ext>
              </c:extLst>
            </c:dLbl>
            <c:dLbl>
              <c:idx val="2"/>
              <c:layout>
                <c:manualLayout>
                  <c:x val="0.10462412510936132"/>
                  <c:y val="-1.222681606805593E-2"/>
                </c:manualLayout>
              </c:layout>
              <c:tx>
                <c:rich>
                  <a:bodyPr/>
                  <a:lstStyle/>
                  <a:p>
                    <a:r>
                      <a:rPr lang="ru-RU" sz="3600" dirty="0" smtClean="0"/>
                      <a:t>4</a:t>
                    </a:r>
                    <a:r>
                      <a:rPr lang="en-US" sz="3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0A-455E-9996-EA894D008321}"/>
                </c:ext>
              </c:extLst>
            </c:dLbl>
            <c:dLbl>
              <c:idx val="3"/>
              <c:layout>
                <c:manualLayout>
                  <c:x val="0.10497758092738407"/>
                  <c:y val="4.5810205792429989E-3"/>
                </c:manualLayout>
              </c:layout>
              <c:tx>
                <c:rich>
                  <a:bodyPr/>
                  <a:lstStyle/>
                  <a:p>
                    <a:r>
                      <a:rPr lang="ru-RU" sz="3600" dirty="0" smtClean="0"/>
                      <a:t>6</a:t>
                    </a:r>
                    <a:r>
                      <a:rPr lang="en-US" sz="3600" dirty="0" smtClean="0"/>
                      <a:t> </a:t>
                    </a:r>
                    <a:r>
                      <a:rPr lang="en-US" sz="3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0A-455E-9996-EA894D008321}"/>
                </c:ext>
              </c:extLst>
            </c:dLbl>
            <c:dLbl>
              <c:idx val="4"/>
              <c:layout>
                <c:manualLayout>
                  <c:x val="0.10374595363079615"/>
                  <c:y val="-1.8035514091507871E-7"/>
                </c:manualLayout>
              </c:layout>
              <c:tx>
                <c:rich>
                  <a:bodyPr/>
                  <a:lstStyle/>
                  <a:p>
                    <a:r>
                      <a:rPr lang="ru-RU" sz="3600" dirty="0" smtClean="0"/>
                      <a:t>6</a:t>
                    </a:r>
                    <a:r>
                      <a:rPr lang="en-US" sz="3600" dirty="0" smtClean="0"/>
                      <a:t> </a:t>
                    </a:r>
                    <a:r>
                      <a:rPr lang="en-US" sz="3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97-4255-A0AF-F50D06019EA1}"/>
                </c:ext>
              </c:extLst>
            </c:dLbl>
            <c:dLbl>
              <c:idx val="5"/>
              <c:layout>
                <c:manualLayout>
                  <c:x val="0.1014002842851488"/>
                  <c:y val="-2.4840745394486686E-3"/>
                </c:manualLayout>
              </c:layout>
              <c:tx>
                <c:rich>
                  <a:bodyPr/>
                  <a:lstStyle/>
                  <a:p>
                    <a:r>
                      <a:rPr lang="ru-RU" sz="3600" dirty="0" smtClean="0"/>
                      <a:t>8</a:t>
                    </a:r>
                    <a:r>
                      <a:rPr lang="en-US" sz="3600" dirty="0" smtClean="0"/>
                      <a:t> </a:t>
                    </a:r>
                    <a:r>
                      <a:rPr lang="en-US" sz="3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0A-455E-9996-EA894D008321}"/>
                </c:ext>
              </c:extLst>
            </c:dLbl>
            <c:dLbl>
              <c:idx val="6"/>
              <c:layout>
                <c:manualLayout>
                  <c:x val="0.10854114937565223"/>
                  <c:y val="-4.9681490788973373E-3"/>
                </c:manualLayout>
              </c:layout>
              <c:tx>
                <c:rich>
                  <a:bodyPr/>
                  <a:lstStyle/>
                  <a:p>
                    <a:r>
                      <a:rPr lang="ru-RU" sz="3600" dirty="0" smtClean="0"/>
                      <a:t>12</a:t>
                    </a:r>
                    <a:r>
                      <a:rPr lang="en-US" sz="3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2276698963618711"/>
                  <c:y val="-9.9362981577946815E-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6</a:t>
                    </a:r>
                    <a:r>
                      <a:rPr lang="ru-RU" sz="3600" dirty="0" smtClean="0"/>
                      <a:t>0</a:t>
                    </a:r>
                    <a:r>
                      <a:rPr lang="en-US" sz="3600" dirty="0" smtClean="0"/>
                      <a:t> </a:t>
                    </a:r>
                    <a:r>
                      <a:rPr lang="en-US" sz="3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083333333333333"/>
                      <c:h val="0.10670513083285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80A-455E-9996-EA894D008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ЖКХ</c:v>
                </c:pt>
                <c:pt idx="1">
                  <c:v>Дорожный фонд</c:v>
                </c:pt>
                <c:pt idx="2">
                  <c:v>Госуправление</c:v>
                </c:pt>
                <c:pt idx="3">
                  <c:v>Благоустройство</c:v>
                </c:pt>
                <c:pt idx="4">
                  <c:v>Физкультура и спорт</c:v>
                </c:pt>
                <c:pt idx="5">
                  <c:v>Культура</c:v>
                </c:pt>
                <c:pt idx="6">
                  <c:v>Прочие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  <c:pt idx="5">
                  <c:v>8</c:v>
                </c:pt>
                <c:pt idx="6">
                  <c:v>12</c:v>
                </c:pt>
                <c:pt idx="7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80A-455E-9996-EA894D0083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1299072"/>
        <c:axId val="181336704"/>
      </c:barChart>
      <c:catAx>
        <c:axId val="1812990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3400"/>
            </a:pPr>
            <a:endParaRPr lang="ru-RU"/>
          </a:p>
        </c:txPr>
        <c:crossAx val="181336704"/>
        <c:crosses val="autoZero"/>
        <c:auto val="1"/>
        <c:lblAlgn val="ctr"/>
        <c:lblOffset val="100"/>
        <c:noMultiLvlLbl val="0"/>
      </c:catAx>
      <c:valAx>
        <c:axId val="181336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299072"/>
        <c:crossesAt val="1"/>
        <c:crossBetween val="between"/>
      </c:valAx>
    </c:plotArea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2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277121609798777E-3"/>
          <c:y val="9.1416720715340016E-2"/>
          <c:w val="0.6886689511033347"/>
          <c:h val="0.90740092219048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8D-4316-B49A-FA1FD07CF22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8D-4316-B49A-FA1FD07CF22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8D-4316-B49A-FA1FD07CF222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8D-4316-B49A-FA1FD07CF222}"/>
              </c:ext>
            </c:extLst>
          </c:dPt>
          <c:dLbls>
            <c:dLbl>
              <c:idx val="0"/>
              <c:layout>
                <c:manualLayout>
                  <c:x val="-0.15613538972426194"/>
                  <c:y val="-0.28602519057017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4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8D-4316-B49A-FA1FD07CF222}"/>
                </c:ext>
              </c:extLst>
            </c:dLbl>
            <c:dLbl>
              <c:idx val="1"/>
              <c:layout>
                <c:manualLayout>
                  <c:x val="1.2844597550306211E-2"/>
                  <c:y val="-0.108342121103246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4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729798555958748"/>
                      <c:h val="9.1345563109408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D8D-4316-B49A-FA1FD07CF222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8D-4316-B49A-FA1FD07CF222}"/>
                </c:ext>
              </c:extLst>
            </c:dLbl>
            <c:dLbl>
              <c:idx val="3"/>
              <c:layout>
                <c:manualLayout>
                  <c:x val="1.4784084904493687E-3"/>
                  <c:y val="0.108924602489505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4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8D-4316-B49A-FA1FD07CF2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зарплата с ЕСН</c:v>
                </c:pt>
                <c:pt idx="1">
                  <c:v>коммун. платежи</c:v>
                </c:pt>
                <c:pt idx="2">
                  <c:v>питание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0.54</c:v>
                </c:pt>
                <c:pt idx="1">
                  <c:v>0.08</c:v>
                </c:pt>
                <c:pt idx="2">
                  <c:v>0.03</c:v>
                </c:pt>
                <c:pt idx="3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D8D-4316-B49A-FA1FD07CF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80686789151356"/>
          <c:y val="6.981027749133277E-2"/>
          <c:w val="0.30810378390201226"/>
          <c:h val="0.67836308203103679"/>
        </c:manualLayout>
      </c:layout>
      <c:overlay val="0"/>
      <c:txPr>
        <a:bodyPr/>
        <a:lstStyle/>
        <a:p>
          <a:pPr>
            <a:defRPr sz="28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0.44792</cdr:x>
      <cdr:y>0.31252</cdr:y>
    </cdr:from>
    <cdr:to>
      <cdr:x>0.5434</cdr:x>
      <cdr:y>0.47692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86172" y="1493837"/>
          <a:ext cx="785818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0.41406</cdr:x>
      <cdr:y>0.26901</cdr:y>
    </cdr:from>
    <cdr:to>
      <cdr:x>0.58593</cdr:x>
      <cdr:y>0.56492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07589" y="1285884"/>
          <a:ext cx="1414421" cy="1414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dirty="0" smtClean="0">
              <a:latin typeface="Arial Black" pitchFamily="34" charset="0"/>
            </a:rPr>
            <a:t>+</a:t>
          </a:r>
          <a:r>
            <a:rPr lang="ru-RU" sz="4800" dirty="0" smtClean="0">
              <a:latin typeface="Arial Black" pitchFamily="34" charset="0"/>
            </a:rPr>
            <a:t>97</a:t>
          </a:r>
          <a:endParaRPr lang="ru-RU" sz="4800" dirty="0">
            <a:latin typeface="Arial Black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0.02751</cdr:x>
      <cdr:y>0.18033</cdr:y>
    </cdr:from>
    <cdr:to>
      <cdr:x>0.1535</cdr:x>
      <cdr:y>0.29232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1520" y="927506"/>
          <a:ext cx="1152128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79619" cy="488791"/>
          </a:xfrm>
          <a:prstGeom prst="rect">
            <a:avLst/>
          </a:prstGeom>
        </p:spPr>
        <p:txBody>
          <a:bodyPr vert="horz" lIns="89773" tIns="44887" rIns="89773" bIns="448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9" y="0"/>
            <a:ext cx="2879619" cy="488791"/>
          </a:xfrm>
          <a:prstGeom prst="rect">
            <a:avLst/>
          </a:prstGeom>
        </p:spPr>
        <p:txBody>
          <a:bodyPr vert="horz" lIns="89773" tIns="44887" rIns="89773" bIns="44887" rtlCol="0"/>
          <a:lstStyle>
            <a:lvl1pPr algn="r">
              <a:defRPr sz="1200"/>
            </a:lvl1pPr>
          </a:lstStyle>
          <a:p>
            <a:fld id="{57C4D70B-0F9C-4301-9177-C74ABF218B08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3" tIns="44887" rIns="89773" bIns="448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643517"/>
            <a:ext cx="5316220" cy="4399121"/>
          </a:xfrm>
          <a:prstGeom prst="rect">
            <a:avLst/>
          </a:prstGeom>
        </p:spPr>
        <p:txBody>
          <a:bodyPr vert="horz" lIns="89773" tIns="44887" rIns="89773" bIns="448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5337"/>
            <a:ext cx="2879619" cy="488791"/>
          </a:xfrm>
          <a:prstGeom prst="rect">
            <a:avLst/>
          </a:prstGeom>
        </p:spPr>
        <p:txBody>
          <a:bodyPr vert="horz" lIns="89773" tIns="44887" rIns="89773" bIns="448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4119" y="9285337"/>
            <a:ext cx="2879619" cy="488791"/>
          </a:xfrm>
          <a:prstGeom prst="rect">
            <a:avLst/>
          </a:prstGeom>
        </p:spPr>
        <p:txBody>
          <a:bodyPr vert="horz" lIns="89773" tIns="44887" rIns="89773" bIns="44887" rtlCol="0" anchor="b"/>
          <a:lstStyle>
            <a:lvl1pPr algn="r">
              <a:defRPr sz="1200"/>
            </a:lvl1pPr>
          </a:lstStyle>
          <a:p>
            <a:fld id="{8F116F3B-85C5-4993-835B-AE7407655D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8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3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7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" Type="http://schemas.openxmlformats.org/officeDocument/2006/relationships/slideMaster" Target="../slideMasters/slideMaster6.xml"/><Relationship Id="rId16" Type="http://schemas.openxmlformats.org/officeDocument/2006/relationships/oleObject" Target="../embeddings/oleObject45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7743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9256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657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{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6374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0740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{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925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18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{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{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9070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7258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13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{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435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{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4950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3063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10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86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96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701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93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3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726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606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678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52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18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163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8" name="Объект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3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9" name="Объект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4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10" name="Объект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5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11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6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12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7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13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8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14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15" name="Объект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0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16" name="Объект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1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17" name="Объект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2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18" name="Объект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3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19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4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20" name="Объект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5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21" name="Объект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6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22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0" y="46038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D2E577E2-59FE-4C26-9611-D5042F3A81FF}" type="slidenum"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BFAE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342900" marR="0" lvl="0" indent="-342900" algn="r" defTabSz="9144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‹#›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BFAE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67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54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5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56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31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109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536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99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6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892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126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8" name="Объект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9" name="Объект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10" name="Объект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11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12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13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14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15" name="Объект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16" name="Объект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17" name="Объект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18" name="Объект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19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20" name="Объект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21" name="Объект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22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0" y="46038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D2E577E2-59FE-4C26-9611-D5042F3A81FF}" type="slidenum"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BFAE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342900" marR="0" lvl="0" indent="-342900" algn="r" defTabSz="9144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‹#›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BFAE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863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053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023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0091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4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357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68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203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32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178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96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71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4E7E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4E7E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4E7E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4E7E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4E7E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930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725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4E7E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4E7E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4E7E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4E7E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4E7E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915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136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7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300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373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9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7371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115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7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71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16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059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61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9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125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079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97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3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672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426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8" name="Объект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9" name="Объект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10" name="Объект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11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12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13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14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15" name="Объект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16" name="Объект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17" name="Объект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18" name="Объект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19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20" name="Объект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21" name="Объект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22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0" y="46038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D2E577E2-59FE-4C26-9611-D5042F3A81FF}" type="slidenum"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BFAE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342900" marR="0" lvl="0" indent="-342900" algn="r" defTabSz="9144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‹#›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BFAE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776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D4D4D6">
                    <a:shade val="9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4D4D6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4D4D6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D4D4D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4D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6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D4D4D6">
                    <a:shade val="9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4D4D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4D4D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D4D4D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4D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4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59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011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55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714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864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677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131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27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3588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5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0223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1337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4909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4274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9243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425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7599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602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30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9605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24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6827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966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7480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9268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93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096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56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90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66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42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06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45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22.02.2022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14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457482" cy="5454368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О бюджете Мензелинского муниципального района на 20</a:t>
            </a:r>
            <a:r>
              <a:rPr lang="en-US" sz="6600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1 год и плановый период 20</a:t>
            </a:r>
            <a:r>
              <a:rPr lang="en-US" sz="6600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2-202</a:t>
            </a:r>
            <a:r>
              <a:rPr lang="ru-RU" sz="6600" dirty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600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6600" dirty="0">
              <a:solidFill>
                <a:srgbClr val="34164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   помощь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0400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82435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61648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БЮДЖЕТА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735194"/>
              </p:ext>
            </p:extLst>
          </p:nvPr>
        </p:nvGraphicFramePr>
        <p:xfrm>
          <a:off x="0" y="1340769"/>
          <a:ext cx="9143999" cy="55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7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9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70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12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6215">
                <a:tc>
                  <a:txBody>
                    <a:bodyPr/>
                    <a:lstStyle/>
                    <a:p>
                      <a:pPr algn="ctr"/>
                      <a:r>
                        <a:rPr lang="ru-RU" sz="2800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800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800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800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800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5409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работников бюджетных учреждений</a:t>
                      </a:r>
                      <a:endParaRPr lang="ru-RU" sz="2400" b="1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b="1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Доведение до МРОТ </a:t>
                      </a:r>
                    </a:p>
                    <a:p>
                      <a:pPr algn="ctr"/>
                      <a:r>
                        <a:rPr lang="ru-RU" sz="3200" b="1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1 января – ежегодно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7582">
                <a:tc>
                  <a:txBody>
                    <a:bodyPr/>
                    <a:lstStyle/>
                    <a:p>
                      <a:pPr algn="ctr"/>
                      <a:r>
                        <a:rPr lang="ru-RU" sz="2000" b="1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Заработная</a:t>
                      </a:r>
                      <a:r>
                        <a:rPr lang="ru-RU" sz="2000" b="1" spc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плата отдельных категорий работников бюджетной сферы (обозначенных в Указах Президента)</a:t>
                      </a:r>
                      <a:endParaRPr lang="ru-RU" sz="2000" b="1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b="1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соответствии с указами Президента РФ</a:t>
                      </a:r>
                      <a:endParaRPr lang="ru-RU" sz="3200" b="1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85409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в</a:t>
                      </a:r>
                      <a:r>
                        <a:rPr lang="ru-RU" sz="2400" b="1" spc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органах муниципального управления</a:t>
                      </a:r>
                      <a:endParaRPr lang="ru-RU" sz="2400" b="1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b="1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уровне 2020 г.</a:t>
                      </a:r>
                      <a:endParaRPr lang="ru-RU" sz="3200" b="1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2200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2200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234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905839"/>
              </p:ext>
            </p:extLst>
          </p:nvPr>
        </p:nvGraphicFramePr>
        <p:xfrm>
          <a:off x="1" y="1357299"/>
          <a:ext cx="9143999" cy="5500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59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73784">
                <a:tc>
                  <a:txBody>
                    <a:bodyPr/>
                    <a:lstStyle/>
                    <a:p>
                      <a:pPr algn="ctr"/>
                      <a:r>
                        <a:rPr lang="ru-RU" sz="3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3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5968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2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Публичные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обязательства, </a:t>
                      </a:r>
                      <a:r>
                        <a:rPr lang="ru-RU" sz="2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медикаменты, продукты питания</a:t>
                      </a:r>
                      <a:endParaRPr lang="ru-RU" sz="2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01.01.2021 на 4%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с 01.01.2022 на 4,0%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с 01.01.2023 на 4,0%</a:t>
                      </a:r>
                    </a:p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0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Коммуналь-ные </a:t>
                      </a: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с 01.07.2021 на 4%</a:t>
                      </a:r>
                    </a:p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с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01.07.2022 на 4,0%</a:t>
                      </a:r>
                    </a:p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с 01.07.2023 на 4,0%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 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 БЮДЖЕТА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42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46562837"/>
              </p:ext>
            </p:extLst>
          </p:nvPr>
        </p:nvGraphicFramePr>
        <p:xfrm>
          <a:off x="0" y="1700807"/>
          <a:ext cx="9144000" cy="528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16632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расходов бюджета    на 2021 год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0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1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8707"/>
            <a:ext cx="748883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26593"/>
            <a:ext cx="9144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РЕМОНТ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ГТС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630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руб.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ПРИРОДООХРАННЫЕ </a:t>
            </a: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МЕРОПРИЯТИЯ                                          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1227 тыс. руб.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ПРОТИВОЭПИД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МЕРОПРИЯТИЯ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450,3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ОТЛОВ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СОДЕРЖАНИЕ И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РЕГУЛИРОВАНИЕ ЧИСЛЕННОСТИ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341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БЕЗНАДЗОРНЫХ ЖИВОТНЫХ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СОДЕРЖАНИЕ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РЕМОНТ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БИОТЕРМИЧЕСКИХ ЯМ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1373  тыс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руб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СИБИРЕЯЗВЕННЫХ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СКОТОМОГИЛЬНИКОВ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8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512168"/>
          </a:xfrm>
          <a:noFill/>
          <a:effectLst/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  БЮДЖЕТА  ПО  ВИДАМ   РАСХОДОВ</a:t>
            </a:r>
            <a:r>
              <a:rPr lang="ru-RU" sz="5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4205"/>
              </p:ext>
            </p:extLst>
          </p:nvPr>
        </p:nvGraphicFramePr>
        <p:xfrm>
          <a:off x="0" y="1709406"/>
          <a:ext cx="9144000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61605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E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852704"/>
          </a:xfrm>
          <a:noFill/>
          <a:effectLst/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44,2 млн. руб.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▬ Аппарат главы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▬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Исполкома района 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▬ ЗАГС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▬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2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78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1899,1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осуществлению первичного воинского учета в сельских поселениях района</a:t>
            </a:r>
          </a:p>
          <a:p>
            <a:pPr marL="0" indent="0" algn="ctr">
              <a:buNone/>
            </a:pP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1864,4 тыс. руб. - Содержание ЕДДС, ОПОП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496,6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Содержание пляжа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8012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5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5480"/>
            <a:ext cx="8928992" cy="45898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89 760,2 тыс. руб.</a:t>
            </a:r>
          </a:p>
          <a:p>
            <a:pPr marL="0" indent="0" algn="just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►Содержание скотомогильников</a:t>
            </a:r>
          </a:p>
          <a:p>
            <a:pPr marL="0" indent="0" algn="just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биотермических ям</a:t>
            </a:r>
          </a:p>
          <a:p>
            <a:pPr marL="0" indent="0" algn="just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отлову собак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►Содержание дорог местного   значения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►Дорожный фонд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►Возмещение по пассажирским перевозкам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>
                <a:alpha val="48000"/>
              </a:srgbClr>
            </a:gs>
            <a:gs pos="100000">
              <a:srgbClr val="00669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31674"/>
          </a:xfr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939" y="1412776"/>
            <a:ext cx="9144000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31 435,0 млн. руб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Капитальный ремонт МКД</a:t>
            </a:r>
          </a:p>
          <a:p>
            <a:pPr marL="0" indent="0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●Инвентаризация и переоценка жилого фонда</a:t>
            </a:r>
          </a:p>
          <a:p>
            <a:pPr marL="0" indent="0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●Благоустройство территорий сельских поселений</a:t>
            </a:r>
            <a:endParaRPr lang="ru-RU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ПАРАМЕТРЫ ФОРМИРОВАНИЯ БЮДЖЕТА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473343"/>
              </p:ext>
            </p:extLst>
          </p:nvPr>
        </p:nvGraphicFramePr>
        <p:xfrm>
          <a:off x="179512" y="2132855"/>
          <a:ext cx="8784977" cy="453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6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7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76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0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8682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296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ДОЛЛАРА, 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РУБ.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1672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ИНФЛЯЦИЯ,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 В %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3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СОЦИАЛЬНО-КУЛЬТУРНАЯ СФЕРА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5365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749,7 млн. руб.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Образование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горячее питание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родительской платы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Выплата детям сиротам и опекунам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96150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0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F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41508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9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610112"/>
          </a:xfr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67,3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</a:p>
          <a:p>
            <a:pPr marL="0" indent="0" algn="ctr">
              <a:buNone/>
            </a:pPr>
            <a:endParaRPr lang="ru-RU" sz="4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поселениям на выравнивание уровня бюджетной обеспеченности и сбалансированность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8555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78595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 w="11430"/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Параметры</a:t>
            </a:r>
            <a:br>
              <a:rPr lang="ru-RU" sz="4400" dirty="0" smtClean="0">
                <a:ln w="11430"/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n w="11430"/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бюджета района </a:t>
            </a:r>
            <a:endParaRPr lang="ru-RU" sz="4400" dirty="0">
              <a:ln w="11430"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1416618"/>
            <a:ext cx="1428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19561"/>
              </p:ext>
            </p:extLst>
          </p:nvPr>
        </p:nvGraphicFramePr>
        <p:xfrm>
          <a:off x="179512" y="1978789"/>
          <a:ext cx="8856983" cy="4690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2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7650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104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988 317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968 758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974 184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650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988 317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968 758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974 184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650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11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6823" y="959811"/>
            <a:ext cx="7344816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КОНСОЛИДИРОВАННЫЙ БЮДЖЕТ РАЙОНА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636912"/>
            <a:ext cx="2318741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3310" y="2638582"/>
            <a:ext cx="2150818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7" y="2636911"/>
            <a:ext cx="252028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3841887"/>
            <a:ext cx="8064896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1                     1                   19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4470607" y="1483387"/>
            <a:ext cx="532043" cy="6295477"/>
          </a:xfrm>
          <a:prstGeom prst="rightBrace">
            <a:avLst>
              <a:gd name="adj1" fmla="val 505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6823" y="4929555"/>
            <a:ext cx="7344816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 БЮДЖЕТ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5" idx="2"/>
            <a:endCxn id="8" idx="0"/>
          </p:cNvCxnSpPr>
          <p:nvPr/>
        </p:nvCxnSpPr>
        <p:spPr>
          <a:xfrm flipH="1">
            <a:off x="4648719" y="2037029"/>
            <a:ext cx="512" cy="6015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0"/>
          </p:cNvCxnSpPr>
          <p:nvPr/>
        </p:nvCxnSpPr>
        <p:spPr>
          <a:xfrm flipH="1">
            <a:off x="1770931" y="2037029"/>
            <a:ext cx="813495" cy="5998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0"/>
          </p:cNvCxnSpPr>
          <p:nvPr/>
        </p:nvCxnSpPr>
        <p:spPr>
          <a:xfrm>
            <a:off x="6588224" y="2037029"/>
            <a:ext cx="828093" cy="5998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073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9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260648"/>
            <a:ext cx="8856984" cy="1364527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Консолидированный 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района  на  2021 год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49457"/>
              </p:ext>
            </p:extLst>
          </p:nvPr>
        </p:nvGraphicFramePr>
        <p:xfrm>
          <a:off x="179512" y="4516725"/>
          <a:ext cx="8712966" cy="2408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4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4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4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0810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района</a:t>
                      </a:r>
                    </a:p>
                    <a:p>
                      <a:pPr algn="ctr"/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8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988 317</a:t>
                      </a:r>
                      <a:endParaRPr lang="ru-RU" sz="48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  <a:p>
                      <a:pPr algn="ctr"/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8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47 297</a:t>
                      </a:r>
                      <a:endParaRPr lang="ru-RU" sz="48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Бюджеты</a:t>
                      </a:r>
                    </a:p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</a:t>
                      </a:r>
                    </a:p>
                    <a:p>
                      <a:pPr algn="ctr"/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8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70 781</a:t>
                      </a:r>
                      <a:endParaRPr lang="ru-RU" sz="48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Прямая со стрелкой 15"/>
          <p:cNvCxnSpPr>
            <a:stCxn id="19" idx="2"/>
          </p:cNvCxnSpPr>
          <p:nvPr/>
        </p:nvCxnSpPr>
        <p:spPr>
          <a:xfrm>
            <a:off x="4510146" y="3838135"/>
            <a:ext cx="10995" cy="6785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0768">
            <a:off x="6456162" y="3781185"/>
            <a:ext cx="432755" cy="100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73444" y="2022253"/>
            <a:ext cx="5873403" cy="181588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= Расходы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968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337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5474" y="1546444"/>
            <a:ext cx="1728192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тыс. руб.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285711" y="3819839"/>
            <a:ext cx="504056" cy="6785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8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sz="6000" b="1" dirty="0" smtClean="0">
                <a:solidFill>
                  <a:schemeClr val="tx1"/>
                </a:solidFill>
              </a:rPr>
              <a:t>БЮДЖЕТ на 2021 год</a:t>
            </a:r>
            <a:endParaRPr lang="ru-RU" sz="6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396928"/>
              </p:ext>
            </p:extLst>
          </p:nvPr>
        </p:nvGraphicFramePr>
        <p:xfrm>
          <a:off x="500034" y="1857364"/>
          <a:ext cx="8229600" cy="477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3635896" y="3143248"/>
            <a:ext cx="2436302" cy="1941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937572"/>
              </p:ext>
            </p:extLst>
          </p:nvPr>
        </p:nvGraphicFramePr>
        <p:xfrm>
          <a:off x="107504" y="1628800"/>
          <a:ext cx="8928993" cy="490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5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73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21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7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33834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3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3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3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3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9068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района, всего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+97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110,9%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37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0777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+13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105,7%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30777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перечисления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+84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112,6%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336" y="233211"/>
            <a:ext cx="5781328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2020 – 2021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1005800"/>
            <a:ext cx="156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65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3251"/>
            <a:ext cx="8229600" cy="13062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657738"/>
              </p:ext>
            </p:extLst>
          </p:nvPr>
        </p:nvGraphicFramePr>
        <p:xfrm>
          <a:off x="117848" y="1811787"/>
          <a:ext cx="8928992" cy="5054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78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26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20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+ 13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4007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4781636"/>
                  </a:ext>
                </a:extLst>
              </a:tr>
              <a:tr h="61859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4704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1059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УСН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247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АРЕНДА ЗЕМЛИ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80312" y="1272579"/>
            <a:ext cx="147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млн.руб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67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9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5292080" y="1273115"/>
            <a:ext cx="3312368" cy="3882482"/>
          </a:xfrm>
          <a:prstGeom prst="flowChartMagneticDisk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24 800</a:t>
            </a:r>
            <a:endParaRPr lang="ru-RU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215516" y="2412437"/>
            <a:ext cx="2520280" cy="2808312"/>
          </a:xfrm>
          <a:prstGeom prst="flowChartMagneticDisk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21 200</a:t>
            </a:r>
            <a:endParaRPr lang="ru-RU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51723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627" y="5535353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26295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+ 3 600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7667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АКЦИЗЫ</a:t>
            </a:r>
            <a:endParaRPr lang="ru-RU" sz="48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858919" y="2996952"/>
            <a:ext cx="2232248" cy="1150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44208" y="76470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тыс.руб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074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835696"/>
              </p:ext>
            </p:extLst>
          </p:nvPr>
        </p:nvGraphicFramePr>
        <p:xfrm>
          <a:off x="251520" y="1349480"/>
          <a:ext cx="8691738" cy="5175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70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5452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ДОХОДОВ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68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ЕНВД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6 471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1 308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- 5 163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268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endParaRPr lang="ru-RU" sz="2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837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8 855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+ 2018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431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ЕСХН</a:t>
                      </a:r>
                      <a:endParaRPr lang="ru-RU" sz="2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423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189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ПАТЕНТ</a:t>
                      </a:r>
                      <a:endParaRPr lang="ru-RU" sz="2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- 331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09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14 158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10 592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656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760730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34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5414" y="949370"/>
            <a:ext cx="1483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тыс. руб.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2225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Базов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хниче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хниче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3991</TotalTime>
  <Words>643</Words>
  <Application>Microsoft Office PowerPoint</Application>
  <PresentationFormat>Экран (4:3)</PresentationFormat>
  <Paragraphs>252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Поток</vt:lpstr>
      <vt:lpstr>1_Воздушный поток</vt:lpstr>
      <vt:lpstr>2_Воздушный поток</vt:lpstr>
      <vt:lpstr>Трек</vt:lpstr>
      <vt:lpstr>4_Поток</vt:lpstr>
      <vt:lpstr>3_Воздушный поток</vt:lpstr>
      <vt:lpstr>1_Поток</vt:lpstr>
      <vt:lpstr>7_Техническая</vt:lpstr>
      <vt:lpstr>8_Техническая</vt:lpstr>
      <vt:lpstr>Базовая</vt:lpstr>
      <vt:lpstr>О бюджете Мензелинского муниципального района на 2021 год и плановый период 2022-2023гг.</vt:lpstr>
      <vt:lpstr>ПАРАМЕТРЫ ФОРМИРОВАНИЯ БЮДЖЕТА</vt:lpstr>
      <vt:lpstr>Презентация PowerPoint</vt:lpstr>
      <vt:lpstr>Презентация PowerPoint</vt:lpstr>
      <vt:lpstr>  БЮДЖЕТ на 2021 год</vt:lpstr>
      <vt:lpstr>БЮДЖЕТ 2020 – 2021 </vt:lpstr>
      <vt:lpstr>ДОХОДЫ БЮДЖЕТА</vt:lpstr>
      <vt:lpstr>Презентация PowerPoint</vt:lpstr>
      <vt:lpstr>НАЛОГИ НА СОВОКУПНЫЙ ДОХОД</vt:lpstr>
      <vt:lpstr>Финансовая    помощь</vt:lpstr>
      <vt:lpstr>ФОРМИРОВАНИЕ РАСХОДОВ БЮДЖЕТА</vt:lpstr>
      <vt:lpstr>ФОРМИРОВАНИЕ    РАСХОДОВ БЮДЖЕТА</vt:lpstr>
      <vt:lpstr>Презентация PowerPoint</vt:lpstr>
      <vt:lpstr>Презентация PowerPoint</vt:lpstr>
      <vt:lpstr>СТРУКТУРА   БЮДЖЕТА  ПО  ВИДАМ   РАСХОДОВ </vt:lpstr>
      <vt:lpstr>Общегосударственные вопросы</vt:lpstr>
      <vt:lpstr>НАЦИОНАЛЬНАЯ ОБОРОНА</vt:lpstr>
      <vt:lpstr>Национальная экономика</vt:lpstr>
      <vt:lpstr>ЖИЛИЩНО-КОММУНАЛЬНОЕ ХОЗЯЙСТВО</vt:lpstr>
      <vt:lpstr>СОЦИАЛЬНО-КУЛЬТУРНАЯ СФЕРА</vt:lpstr>
      <vt:lpstr> Межбюджетные трансферты </vt:lpstr>
      <vt:lpstr>Параметры  бюджета района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menz-marina</cp:lastModifiedBy>
  <cp:revision>485</cp:revision>
  <cp:lastPrinted>2020-12-14T14:49:01Z</cp:lastPrinted>
  <dcterms:created xsi:type="dcterms:W3CDTF">2013-12-08T14:09:58Z</dcterms:created>
  <dcterms:modified xsi:type="dcterms:W3CDTF">2022-02-22T10:52:25Z</dcterms:modified>
</cp:coreProperties>
</file>