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0"/>
  </p:notesMasterIdLst>
  <p:sldIdLst>
    <p:sldId id="256" r:id="rId3"/>
    <p:sldId id="273" r:id="rId4"/>
    <p:sldId id="274" r:id="rId5"/>
    <p:sldId id="277" r:id="rId6"/>
    <p:sldId id="275" r:id="rId7"/>
    <p:sldId id="279" r:id="rId8"/>
    <p:sldId id="271" r:id="rId9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816" y="-44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42C4D-E468-4DD4-8AB1-F9F10EAAA8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E97BF-BF02-4633-B025-D0D97745A0E5}">
      <dgm:prSet custT="1"/>
      <dgm:spPr/>
      <dgm:t>
        <a:bodyPr/>
        <a:lstStyle/>
        <a:p>
          <a:r>
            <a:rPr lang="ru-RU" sz="2000" dirty="0" smtClean="0"/>
            <a:t>Сведения о среднесписочной численности необходимо представлять только тем предпринимателям, которые привлекали в предшествующем году наемных работников</a:t>
          </a:r>
          <a:r>
            <a:rPr lang="ru-RU" sz="1700" dirty="0" smtClean="0"/>
            <a:t>.</a:t>
          </a:r>
          <a:endParaRPr lang="ru-RU" sz="1700" dirty="0"/>
        </a:p>
      </dgm:t>
    </dgm:pt>
    <dgm:pt modelId="{B6848C22-6056-4193-98CF-0178A21FE247}" type="parTrans" cxnId="{5F524FBA-66C7-4CEC-8113-28631CF853BD}">
      <dgm:prSet/>
      <dgm:spPr/>
      <dgm:t>
        <a:bodyPr/>
        <a:lstStyle/>
        <a:p>
          <a:endParaRPr lang="ru-RU"/>
        </a:p>
      </dgm:t>
    </dgm:pt>
    <dgm:pt modelId="{F4AB285F-D501-4C60-99ED-986BA28CD06D}" type="sibTrans" cxnId="{5F524FBA-66C7-4CEC-8113-28631CF853BD}">
      <dgm:prSet/>
      <dgm:spPr/>
      <dgm:t>
        <a:bodyPr/>
        <a:lstStyle/>
        <a:p>
          <a:endParaRPr lang="ru-RU"/>
        </a:p>
      </dgm:t>
    </dgm:pt>
    <dgm:pt modelId="{D074ABAE-396A-43DF-912F-B7A41277E2C7}">
      <dgm:prSet custT="1"/>
      <dgm:spPr/>
      <dgm:t>
        <a:bodyPr/>
        <a:lstStyle/>
        <a:p>
          <a:r>
            <a:rPr lang="ru-RU" sz="2200" dirty="0" smtClean="0"/>
            <a:t>Налоговые декларации  по  НДС  представляются  только в электронной форме по телекоммуникационным каналам связи </a:t>
          </a:r>
          <a:endParaRPr lang="ru-RU" sz="2200" dirty="0"/>
        </a:p>
      </dgm:t>
    </dgm:pt>
    <dgm:pt modelId="{101E23BE-1004-4F17-BE34-C80B5AD6216C}" type="parTrans" cxnId="{E3C6A78C-D380-4B20-BFFF-7E25365C649C}">
      <dgm:prSet/>
      <dgm:spPr/>
      <dgm:t>
        <a:bodyPr/>
        <a:lstStyle/>
        <a:p>
          <a:endParaRPr lang="ru-RU"/>
        </a:p>
      </dgm:t>
    </dgm:pt>
    <dgm:pt modelId="{9A2F9FCB-3E77-4E4A-AC7E-4AF841A310B6}" type="sibTrans" cxnId="{E3C6A78C-D380-4B20-BFFF-7E25365C649C}">
      <dgm:prSet/>
      <dgm:spPr/>
      <dgm:t>
        <a:bodyPr/>
        <a:lstStyle/>
        <a:p>
          <a:endParaRPr lang="ru-RU"/>
        </a:p>
      </dgm:t>
    </dgm:pt>
    <dgm:pt modelId="{C3BE1BA6-2925-4237-8EBE-1A6701983AAB}">
      <dgm:prSet custT="1"/>
      <dgm:spPr/>
      <dgm:t>
        <a:bodyPr/>
        <a:lstStyle/>
        <a:p>
          <a:r>
            <a:rPr lang="ru-RU" sz="2000" dirty="0" smtClean="0"/>
            <a:t>Организации, сдающие декларации по ТКС, должны обеспечить получение электронных документов из налоговых органов и уведомить об этом в течение 6 дней. При неполучении квитанции в течение  10 дней налоговый орган может заблокировать  счета организации</a:t>
          </a:r>
          <a:r>
            <a:rPr lang="ru-RU" sz="1700" dirty="0" smtClean="0"/>
            <a:t>.</a:t>
          </a:r>
          <a:endParaRPr lang="ru-RU" sz="1700" dirty="0"/>
        </a:p>
      </dgm:t>
    </dgm:pt>
    <dgm:pt modelId="{018E558E-A493-4597-876F-510CBCEFDC69}" type="parTrans" cxnId="{A767881E-FA7A-4A7C-B3E2-6FE24BEBE402}">
      <dgm:prSet/>
      <dgm:spPr/>
      <dgm:t>
        <a:bodyPr/>
        <a:lstStyle/>
        <a:p>
          <a:endParaRPr lang="ru-RU"/>
        </a:p>
      </dgm:t>
    </dgm:pt>
    <dgm:pt modelId="{81DADB06-D266-4BA4-A096-FF28561D32E9}" type="sibTrans" cxnId="{A767881E-FA7A-4A7C-B3E2-6FE24BEBE402}">
      <dgm:prSet/>
      <dgm:spPr/>
      <dgm:t>
        <a:bodyPr/>
        <a:lstStyle/>
        <a:p>
          <a:endParaRPr lang="ru-RU"/>
        </a:p>
      </dgm:t>
    </dgm:pt>
    <dgm:pt modelId="{4D14FE43-60B4-4D57-98B6-B82A7393CBBB}">
      <dgm:prSet custT="1"/>
      <dgm:spPr/>
      <dgm:t>
        <a:bodyPr/>
        <a:lstStyle/>
        <a:p>
          <a:r>
            <a:rPr lang="ru-RU" sz="2000" dirty="0" smtClean="0"/>
            <a:t>Введена ответственность по ст.119 НК Российской Федерации за непредставление в установленный срок налоговых деклараций для налоговых агентов.</a:t>
          </a:r>
          <a:endParaRPr lang="ru-RU" sz="2000" dirty="0"/>
        </a:p>
      </dgm:t>
    </dgm:pt>
    <dgm:pt modelId="{252C340E-A30D-4785-BC1D-E6423BD73DD0}" type="parTrans" cxnId="{5B1768BA-90C8-47F5-900E-14AB3B9F8B22}">
      <dgm:prSet/>
      <dgm:spPr/>
      <dgm:t>
        <a:bodyPr/>
        <a:lstStyle/>
        <a:p>
          <a:endParaRPr lang="ru-RU"/>
        </a:p>
      </dgm:t>
    </dgm:pt>
    <dgm:pt modelId="{A14B7D0A-5F59-49B4-B3C6-AA7724FD940C}" type="sibTrans" cxnId="{5B1768BA-90C8-47F5-900E-14AB3B9F8B22}">
      <dgm:prSet/>
      <dgm:spPr/>
      <dgm:t>
        <a:bodyPr/>
        <a:lstStyle/>
        <a:p>
          <a:endParaRPr lang="ru-RU"/>
        </a:p>
      </dgm:t>
    </dgm:pt>
    <dgm:pt modelId="{316015C9-BABC-40DA-8E75-0FA6A69BECE8}" type="pres">
      <dgm:prSet presAssocID="{66042C4D-E468-4DD4-8AB1-F9F10EAAA8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857AAD-30DD-44AC-A7D4-246B8733DC8D}" type="pres">
      <dgm:prSet presAssocID="{66042C4D-E468-4DD4-8AB1-F9F10EAAA856}" presName="Name1" presStyleCnt="0"/>
      <dgm:spPr/>
    </dgm:pt>
    <dgm:pt modelId="{4D1ED1F8-01D1-4FEA-BA56-A2C482B06843}" type="pres">
      <dgm:prSet presAssocID="{66042C4D-E468-4DD4-8AB1-F9F10EAAA856}" presName="cycle" presStyleCnt="0"/>
      <dgm:spPr/>
    </dgm:pt>
    <dgm:pt modelId="{3BD9ED15-0844-46DC-8EE6-5198E3A1EFC3}" type="pres">
      <dgm:prSet presAssocID="{66042C4D-E468-4DD4-8AB1-F9F10EAAA856}" presName="srcNode" presStyleLbl="node1" presStyleIdx="0" presStyleCnt="4"/>
      <dgm:spPr/>
    </dgm:pt>
    <dgm:pt modelId="{7AB42316-43E9-45B5-ABDB-19182AD2AAAC}" type="pres">
      <dgm:prSet presAssocID="{66042C4D-E468-4DD4-8AB1-F9F10EAAA856}" presName="conn" presStyleLbl="parChTrans1D2" presStyleIdx="0" presStyleCnt="1"/>
      <dgm:spPr/>
      <dgm:t>
        <a:bodyPr/>
        <a:lstStyle/>
        <a:p>
          <a:endParaRPr lang="ru-RU"/>
        </a:p>
      </dgm:t>
    </dgm:pt>
    <dgm:pt modelId="{93852173-219E-4F91-BB2E-6625F177CC8D}" type="pres">
      <dgm:prSet presAssocID="{66042C4D-E468-4DD4-8AB1-F9F10EAAA856}" presName="extraNode" presStyleLbl="node1" presStyleIdx="0" presStyleCnt="4"/>
      <dgm:spPr/>
    </dgm:pt>
    <dgm:pt modelId="{865F44AC-F471-4005-BC84-54F1575288E8}" type="pres">
      <dgm:prSet presAssocID="{66042C4D-E468-4DD4-8AB1-F9F10EAAA856}" presName="dstNode" presStyleLbl="node1" presStyleIdx="0" presStyleCnt="4"/>
      <dgm:spPr/>
    </dgm:pt>
    <dgm:pt modelId="{255105F1-8A79-4DAA-A151-7F869A2E95F0}" type="pres">
      <dgm:prSet presAssocID="{D074ABAE-396A-43DF-912F-B7A41277E2C7}" presName="text_1" presStyleLbl="node1" presStyleIdx="0" presStyleCnt="4" custScaleY="135849" custLinFactNeighborX="593" custLinFactNeighborY="-32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7F0E6-E783-4AD8-95DE-AEF189C1A40F}" type="pres">
      <dgm:prSet presAssocID="{D074ABAE-396A-43DF-912F-B7A41277E2C7}" presName="accent_1" presStyleCnt="0"/>
      <dgm:spPr/>
    </dgm:pt>
    <dgm:pt modelId="{526C4DCF-123D-471B-8565-BEEB9C35A982}" type="pres">
      <dgm:prSet presAssocID="{D074ABAE-396A-43DF-912F-B7A41277E2C7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8EA8C4-31E4-48DB-B847-053474CBFB4F}" type="pres">
      <dgm:prSet presAssocID="{597E97BF-BF02-4633-B025-D0D97745A0E5}" presName="text_2" presStyleLbl="node1" presStyleIdx="1" presStyleCnt="4" custScaleY="128676" custLinFactNeighborX="-1018" custLinFactNeighborY="-3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1750B-FB7D-4FD8-A48A-FCA59A0E2EC9}" type="pres">
      <dgm:prSet presAssocID="{597E97BF-BF02-4633-B025-D0D97745A0E5}" presName="accent_2" presStyleCnt="0"/>
      <dgm:spPr/>
    </dgm:pt>
    <dgm:pt modelId="{2A3982CC-0DC0-4C70-96AD-433E3E021299}" type="pres">
      <dgm:prSet presAssocID="{597E97BF-BF02-4633-B025-D0D97745A0E5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1F952E-776B-4E50-B12E-B26CDCD978E4}" type="pres">
      <dgm:prSet presAssocID="{C3BE1BA6-2925-4237-8EBE-1A6701983AAB}" presName="text_3" presStyleLbl="node1" presStyleIdx="2" presStyleCnt="4" custScaleY="173874" custLinFactNeighborX="784" custLinFactNeighborY="-2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1BADC-8167-4199-8D60-5A5F60885804}" type="pres">
      <dgm:prSet presAssocID="{C3BE1BA6-2925-4237-8EBE-1A6701983AAB}" presName="accent_3" presStyleCnt="0"/>
      <dgm:spPr/>
    </dgm:pt>
    <dgm:pt modelId="{85CB625F-C37D-4D33-9DB6-2CDB25AD12DB}" type="pres">
      <dgm:prSet presAssocID="{C3BE1BA6-2925-4237-8EBE-1A6701983AAB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C37878-365F-49D7-90C1-B198D09DB2A4}" type="pres">
      <dgm:prSet presAssocID="{4D14FE43-60B4-4D57-98B6-B82A7393CBBB}" presName="text_4" presStyleLbl="node1" presStyleIdx="3" presStyleCnt="4" custScaleY="132749" custLinFactNeighborX="1537" custLinFactNeighborY="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22F3B-650F-4E31-A4D0-ED49C8D6F944}" type="pres">
      <dgm:prSet presAssocID="{4D14FE43-60B4-4D57-98B6-B82A7393CBBB}" presName="accent_4" presStyleCnt="0"/>
      <dgm:spPr/>
    </dgm:pt>
    <dgm:pt modelId="{F9FAEA7C-799D-4B35-A387-5241B8EEEAC9}" type="pres">
      <dgm:prSet presAssocID="{4D14FE43-60B4-4D57-98B6-B82A7393CBBB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435F70B-BB07-49BA-85B2-9FB331CFB352}" type="presOf" srcId="{4D14FE43-60B4-4D57-98B6-B82A7393CBBB}" destId="{78C37878-365F-49D7-90C1-B198D09DB2A4}" srcOrd="0" destOrd="0" presId="urn:microsoft.com/office/officeart/2008/layout/VerticalCurvedList"/>
    <dgm:cxn modelId="{090786C3-5E86-42CF-96B5-CAC5FE3472D8}" type="presOf" srcId="{597E97BF-BF02-4633-B025-D0D97745A0E5}" destId="{508EA8C4-31E4-48DB-B847-053474CBFB4F}" srcOrd="0" destOrd="0" presId="urn:microsoft.com/office/officeart/2008/layout/VerticalCurvedList"/>
    <dgm:cxn modelId="{B8205038-E96E-457E-B647-EA4ED6F285B9}" type="presOf" srcId="{C3BE1BA6-2925-4237-8EBE-1A6701983AAB}" destId="{BD1F952E-776B-4E50-B12E-B26CDCD978E4}" srcOrd="0" destOrd="0" presId="urn:microsoft.com/office/officeart/2008/layout/VerticalCurvedList"/>
    <dgm:cxn modelId="{5F524FBA-66C7-4CEC-8113-28631CF853BD}" srcId="{66042C4D-E468-4DD4-8AB1-F9F10EAAA856}" destId="{597E97BF-BF02-4633-B025-D0D97745A0E5}" srcOrd="1" destOrd="0" parTransId="{B6848C22-6056-4193-98CF-0178A21FE247}" sibTransId="{F4AB285F-D501-4C60-99ED-986BA28CD06D}"/>
    <dgm:cxn modelId="{E3C6A78C-D380-4B20-BFFF-7E25365C649C}" srcId="{66042C4D-E468-4DD4-8AB1-F9F10EAAA856}" destId="{D074ABAE-396A-43DF-912F-B7A41277E2C7}" srcOrd="0" destOrd="0" parTransId="{101E23BE-1004-4F17-BE34-C80B5AD6216C}" sibTransId="{9A2F9FCB-3E77-4E4A-AC7E-4AF841A310B6}"/>
    <dgm:cxn modelId="{8F2DAC2F-C8C5-44F6-9CCA-C96C726F1E45}" type="presOf" srcId="{66042C4D-E468-4DD4-8AB1-F9F10EAAA856}" destId="{316015C9-BABC-40DA-8E75-0FA6A69BECE8}" srcOrd="0" destOrd="0" presId="urn:microsoft.com/office/officeart/2008/layout/VerticalCurvedList"/>
    <dgm:cxn modelId="{5B1768BA-90C8-47F5-900E-14AB3B9F8B22}" srcId="{66042C4D-E468-4DD4-8AB1-F9F10EAAA856}" destId="{4D14FE43-60B4-4D57-98B6-B82A7393CBBB}" srcOrd="3" destOrd="0" parTransId="{252C340E-A30D-4785-BC1D-E6423BD73DD0}" sibTransId="{A14B7D0A-5F59-49B4-B3C6-AA7724FD940C}"/>
    <dgm:cxn modelId="{E8EBF0B5-FB85-43FD-900D-AD593C079367}" type="presOf" srcId="{9A2F9FCB-3E77-4E4A-AC7E-4AF841A310B6}" destId="{7AB42316-43E9-45B5-ABDB-19182AD2AAAC}" srcOrd="0" destOrd="0" presId="urn:microsoft.com/office/officeart/2008/layout/VerticalCurvedList"/>
    <dgm:cxn modelId="{0ADE9CE2-4FCB-4212-B68F-3A96756F06FE}" type="presOf" srcId="{D074ABAE-396A-43DF-912F-B7A41277E2C7}" destId="{255105F1-8A79-4DAA-A151-7F869A2E95F0}" srcOrd="0" destOrd="0" presId="urn:microsoft.com/office/officeart/2008/layout/VerticalCurvedList"/>
    <dgm:cxn modelId="{A767881E-FA7A-4A7C-B3E2-6FE24BEBE402}" srcId="{66042C4D-E468-4DD4-8AB1-F9F10EAAA856}" destId="{C3BE1BA6-2925-4237-8EBE-1A6701983AAB}" srcOrd="2" destOrd="0" parTransId="{018E558E-A493-4597-876F-510CBCEFDC69}" sibTransId="{81DADB06-D266-4BA4-A096-FF28561D32E9}"/>
    <dgm:cxn modelId="{964455F3-9B6B-441A-9EF2-764868180914}" type="presParOf" srcId="{316015C9-BABC-40DA-8E75-0FA6A69BECE8}" destId="{04857AAD-30DD-44AC-A7D4-246B8733DC8D}" srcOrd="0" destOrd="0" presId="urn:microsoft.com/office/officeart/2008/layout/VerticalCurvedList"/>
    <dgm:cxn modelId="{76169008-5B88-4E6B-96B5-B18C0F3B7E3D}" type="presParOf" srcId="{04857AAD-30DD-44AC-A7D4-246B8733DC8D}" destId="{4D1ED1F8-01D1-4FEA-BA56-A2C482B06843}" srcOrd="0" destOrd="0" presId="urn:microsoft.com/office/officeart/2008/layout/VerticalCurvedList"/>
    <dgm:cxn modelId="{78A04193-18E0-4D72-A7C5-CAD1D4DC1A47}" type="presParOf" srcId="{4D1ED1F8-01D1-4FEA-BA56-A2C482B06843}" destId="{3BD9ED15-0844-46DC-8EE6-5198E3A1EFC3}" srcOrd="0" destOrd="0" presId="urn:microsoft.com/office/officeart/2008/layout/VerticalCurvedList"/>
    <dgm:cxn modelId="{D45FDB37-5DAF-47A5-A194-9F7B6E04F3F8}" type="presParOf" srcId="{4D1ED1F8-01D1-4FEA-BA56-A2C482B06843}" destId="{7AB42316-43E9-45B5-ABDB-19182AD2AAAC}" srcOrd="1" destOrd="0" presId="urn:microsoft.com/office/officeart/2008/layout/VerticalCurvedList"/>
    <dgm:cxn modelId="{5A2D8865-0F70-4135-AEA1-47E4AC9B9E1B}" type="presParOf" srcId="{4D1ED1F8-01D1-4FEA-BA56-A2C482B06843}" destId="{93852173-219E-4F91-BB2E-6625F177CC8D}" srcOrd="2" destOrd="0" presId="urn:microsoft.com/office/officeart/2008/layout/VerticalCurvedList"/>
    <dgm:cxn modelId="{3BADCD32-5A00-4CA2-A74B-00F5E3E0A249}" type="presParOf" srcId="{4D1ED1F8-01D1-4FEA-BA56-A2C482B06843}" destId="{865F44AC-F471-4005-BC84-54F1575288E8}" srcOrd="3" destOrd="0" presId="urn:microsoft.com/office/officeart/2008/layout/VerticalCurvedList"/>
    <dgm:cxn modelId="{326772C0-B5BA-40C9-B6EF-018D932BBA7D}" type="presParOf" srcId="{04857AAD-30DD-44AC-A7D4-246B8733DC8D}" destId="{255105F1-8A79-4DAA-A151-7F869A2E95F0}" srcOrd="1" destOrd="0" presId="urn:microsoft.com/office/officeart/2008/layout/VerticalCurvedList"/>
    <dgm:cxn modelId="{971B445B-F05D-452B-8084-C5C8FD73BFE5}" type="presParOf" srcId="{04857AAD-30DD-44AC-A7D4-246B8733DC8D}" destId="{8177F0E6-E783-4AD8-95DE-AEF189C1A40F}" srcOrd="2" destOrd="0" presId="urn:microsoft.com/office/officeart/2008/layout/VerticalCurvedList"/>
    <dgm:cxn modelId="{DAB80644-C9E2-4BFF-AEA7-9A097912447B}" type="presParOf" srcId="{8177F0E6-E783-4AD8-95DE-AEF189C1A40F}" destId="{526C4DCF-123D-471B-8565-BEEB9C35A982}" srcOrd="0" destOrd="0" presId="urn:microsoft.com/office/officeart/2008/layout/VerticalCurvedList"/>
    <dgm:cxn modelId="{B1779EA6-3465-493C-BE48-5B2312211324}" type="presParOf" srcId="{04857AAD-30DD-44AC-A7D4-246B8733DC8D}" destId="{508EA8C4-31E4-48DB-B847-053474CBFB4F}" srcOrd="3" destOrd="0" presId="urn:microsoft.com/office/officeart/2008/layout/VerticalCurvedList"/>
    <dgm:cxn modelId="{C137FDF1-15FB-4D95-97D2-95B9D5ED01A3}" type="presParOf" srcId="{04857AAD-30DD-44AC-A7D4-246B8733DC8D}" destId="{BA01750B-FB7D-4FD8-A48A-FCA59A0E2EC9}" srcOrd="4" destOrd="0" presId="urn:microsoft.com/office/officeart/2008/layout/VerticalCurvedList"/>
    <dgm:cxn modelId="{C9C6AD4D-5291-4583-9314-83EFBBE4A86F}" type="presParOf" srcId="{BA01750B-FB7D-4FD8-A48A-FCA59A0E2EC9}" destId="{2A3982CC-0DC0-4C70-96AD-433E3E021299}" srcOrd="0" destOrd="0" presId="urn:microsoft.com/office/officeart/2008/layout/VerticalCurvedList"/>
    <dgm:cxn modelId="{E0EA28E4-2005-4274-A383-6EFF7A7515C9}" type="presParOf" srcId="{04857AAD-30DD-44AC-A7D4-246B8733DC8D}" destId="{BD1F952E-776B-4E50-B12E-B26CDCD978E4}" srcOrd="5" destOrd="0" presId="urn:microsoft.com/office/officeart/2008/layout/VerticalCurvedList"/>
    <dgm:cxn modelId="{84E9754D-ABD8-4945-9D1C-7EC6B0AE2262}" type="presParOf" srcId="{04857AAD-30DD-44AC-A7D4-246B8733DC8D}" destId="{0891BADC-8167-4199-8D60-5A5F60885804}" srcOrd="6" destOrd="0" presId="urn:microsoft.com/office/officeart/2008/layout/VerticalCurvedList"/>
    <dgm:cxn modelId="{3D1D0BBA-1AF8-4DAB-A448-9BA919BCCBC4}" type="presParOf" srcId="{0891BADC-8167-4199-8D60-5A5F60885804}" destId="{85CB625F-C37D-4D33-9DB6-2CDB25AD12DB}" srcOrd="0" destOrd="0" presId="urn:microsoft.com/office/officeart/2008/layout/VerticalCurvedList"/>
    <dgm:cxn modelId="{AF078CB0-5902-4ECC-B9C3-194EEA8900FB}" type="presParOf" srcId="{04857AAD-30DD-44AC-A7D4-246B8733DC8D}" destId="{78C37878-365F-49D7-90C1-B198D09DB2A4}" srcOrd="7" destOrd="0" presId="urn:microsoft.com/office/officeart/2008/layout/VerticalCurvedList"/>
    <dgm:cxn modelId="{49E7AD29-07C2-4DC1-810F-B5A09E79DC9B}" type="presParOf" srcId="{04857AAD-30DD-44AC-A7D4-246B8733DC8D}" destId="{F6F22F3B-650F-4E31-A4D0-ED49C8D6F944}" srcOrd="8" destOrd="0" presId="urn:microsoft.com/office/officeart/2008/layout/VerticalCurvedList"/>
    <dgm:cxn modelId="{5605993C-DEBE-4405-9D9F-89717D77B41C}" type="presParOf" srcId="{F6F22F3B-650F-4E31-A4D0-ED49C8D6F944}" destId="{F9FAEA7C-799D-4B35-A387-5241B8EEEA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42C4D-E468-4DD4-8AB1-F9F10EAAA8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5752CF-8495-4C3E-A0B1-1DBD773E87D7}">
      <dgm:prSet phldrT="[Текст]" custT="1"/>
      <dgm:spPr/>
      <dgm:t>
        <a:bodyPr/>
        <a:lstStyle/>
        <a:p>
          <a:r>
            <a:rPr lang="ru-RU" sz="1800" dirty="0" smtClean="0"/>
            <a:t>Вводится обязательный </a:t>
          </a:r>
          <a:r>
            <a:rPr lang="ru-RU" sz="1800" dirty="0" smtClean="0"/>
            <a:t>досудебный порядок обжалования любых ненормативных актов налоговых органов, действий или бездействия их должностных лиц </a:t>
          </a:r>
          <a:endParaRPr lang="ru-RU" sz="1800" dirty="0"/>
        </a:p>
      </dgm:t>
    </dgm:pt>
    <dgm:pt modelId="{A6C6B94A-5DEB-4BC7-802A-7B6D577F0A0E}" type="parTrans" cxnId="{EB46FB4D-B597-46B0-A2D5-424EB2C32965}">
      <dgm:prSet/>
      <dgm:spPr/>
      <dgm:t>
        <a:bodyPr/>
        <a:lstStyle/>
        <a:p>
          <a:endParaRPr lang="ru-RU"/>
        </a:p>
      </dgm:t>
    </dgm:pt>
    <dgm:pt modelId="{67BC1B1F-12B0-411C-863D-7A33001F29D6}" type="sibTrans" cxnId="{EB46FB4D-B597-46B0-A2D5-424EB2C32965}">
      <dgm:prSet/>
      <dgm:spPr/>
      <dgm:t>
        <a:bodyPr/>
        <a:lstStyle/>
        <a:p>
          <a:endParaRPr lang="ru-RU"/>
        </a:p>
      </dgm:t>
    </dgm:pt>
    <dgm:pt modelId="{FA431F52-5D17-4815-98F2-A766AFDDEC32}">
      <dgm:prSet phldrT="[Текст]"/>
      <dgm:spPr/>
      <dgm:t>
        <a:bodyPr/>
        <a:lstStyle/>
        <a:p>
          <a:r>
            <a:rPr lang="ru-RU" dirty="0" smtClean="0"/>
            <a:t>С 1 июля 2014 г. банки обязаны сообщать в налоговую инспекцию информацию об открытии или закрытии счета, изменении его реквизитов не только организациями и предпринимателями, но и физлицами, которые не являются предпринимателями. </a:t>
          </a:r>
          <a:endParaRPr lang="ru-RU" dirty="0"/>
        </a:p>
      </dgm:t>
    </dgm:pt>
    <dgm:pt modelId="{C2667261-AB6C-4F8F-90DB-43A393E2A1B6}" type="parTrans" cxnId="{9EBD5358-C2F8-477D-8D59-1EA600A7B911}">
      <dgm:prSet/>
      <dgm:spPr/>
      <dgm:t>
        <a:bodyPr/>
        <a:lstStyle/>
        <a:p>
          <a:endParaRPr lang="ru-RU"/>
        </a:p>
      </dgm:t>
    </dgm:pt>
    <dgm:pt modelId="{8522BCF4-0987-4CFF-9E12-C22180E4C30F}" type="sibTrans" cxnId="{9EBD5358-C2F8-477D-8D59-1EA600A7B911}">
      <dgm:prSet/>
      <dgm:spPr/>
      <dgm:t>
        <a:bodyPr/>
        <a:lstStyle/>
        <a:p>
          <a:endParaRPr lang="ru-RU"/>
        </a:p>
      </dgm:t>
    </dgm:pt>
    <dgm:pt modelId="{C7A173B8-6FBF-432E-A843-B8EC5B7A5DBC}">
      <dgm:prSet custT="1"/>
      <dgm:spPr/>
      <dgm:t>
        <a:bodyPr/>
        <a:lstStyle/>
        <a:p>
          <a:r>
            <a:rPr lang="ru-RU" sz="2000" dirty="0" smtClean="0"/>
            <a:t>В случае </a:t>
          </a:r>
          <a:r>
            <a:rPr lang="ru-RU" sz="2000" dirty="0" smtClean="0"/>
            <a:t>приостановки операций по счету налогоплательщика в одном банке другим банкам запрещено открывать новые счета данному лицу.</a:t>
          </a:r>
          <a:endParaRPr lang="ru-RU" sz="2000" dirty="0"/>
        </a:p>
      </dgm:t>
    </dgm:pt>
    <dgm:pt modelId="{6C292B35-DCB7-43DF-A902-A6F713D93723}" type="parTrans" cxnId="{E19B856F-AAF7-4B9F-98E4-02700256F5AD}">
      <dgm:prSet/>
      <dgm:spPr/>
      <dgm:t>
        <a:bodyPr/>
        <a:lstStyle/>
        <a:p>
          <a:endParaRPr lang="ru-RU"/>
        </a:p>
      </dgm:t>
    </dgm:pt>
    <dgm:pt modelId="{9ECD7CB4-C292-4103-82D9-74AFF01373CD}" type="sibTrans" cxnId="{E19B856F-AAF7-4B9F-98E4-02700256F5AD}">
      <dgm:prSet/>
      <dgm:spPr/>
      <dgm:t>
        <a:bodyPr/>
        <a:lstStyle/>
        <a:p>
          <a:endParaRPr lang="ru-RU"/>
        </a:p>
      </dgm:t>
    </dgm:pt>
    <dgm:pt modelId="{BA138DC9-1538-4694-8A9B-D0E5876FE0F3}">
      <dgm:prSet phldrT="[Текст]" custT="1"/>
      <dgm:spPr/>
      <dgm:t>
        <a:bodyPr/>
        <a:lstStyle/>
        <a:p>
          <a:r>
            <a:rPr lang="ru-RU" sz="2000" dirty="0" smtClean="0"/>
            <a:t>За грубые нарушения правил учета доходов,  расходов и объектов налогообложения вводится налоговая ответственность для ИП, нотариусов и адвокатов.</a:t>
          </a:r>
          <a:endParaRPr lang="ru-RU" sz="2000" dirty="0"/>
        </a:p>
      </dgm:t>
    </dgm:pt>
    <dgm:pt modelId="{BB8FF810-F956-4E01-9240-6365B7EF0930}" type="sibTrans" cxnId="{BB13D968-4DA1-49F6-AA63-CA746B0BACAA}">
      <dgm:prSet/>
      <dgm:spPr/>
      <dgm:t>
        <a:bodyPr/>
        <a:lstStyle/>
        <a:p>
          <a:endParaRPr lang="ru-RU"/>
        </a:p>
      </dgm:t>
    </dgm:pt>
    <dgm:pt modelId="{E755087E-13A0-49FE-85AE-6D8240993EE2}" type="parTrans" cxnId="{BB13D968-4DA1-49F6-AA63-CA746B0BACAA}">
      <dgm:prSet/>
      <dgm:spPr/>
      <dgm:t>
        <a:bodyPr/>
        <a:lstStyle/>
        <a:p>
          <a:endParaRPr lang="ru-RU"/>
        </a:p>
      </dgm:t>
    </dgm:pt>
    <dgm:pt modelId="{316015C9-BABC-40DA-8E75-0FA6A69BECE8}" type="pres">
      <dgm:prSet presAssocID="{66042C4D-E468-4DD4-8AB1-F9F10EAAA8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857AAD-30DD-44AC-A7D4-246B8733DC8D}" type="pres">
      <dgm:prSet presAssocID="{66042C4D-E468-4DD4-8AB1-F9F10EAAA856}" presName="Name1" presStyleCnt="0"/>
      <dgm:spPr/>
    </dgm:pt>
    <dgm:pt modelId="{4D1ED1F8-01D1-4FEA-BA56-A2C482B06843}" type="pres">
      <dgm:prSet presAssocID="{66042C4D-E468-4DD4-8AB1-F9F10EAAA856}" presName="cycle" presStyleCnt="0"/>
      <dgm:spPr/>
    </dgm:pt>
    <dgm:pt modelId="{3BD9ED15-0844-46DC-8EE6-5198E3A1EFC3}" type="pres">
      <dgm:prSet presAssocID="{66042C4D-E468-4DD4-8AB1-F9F10EAAA856}" presName="srcNode" presStyleLbl="node1" presStyleIdx="0" presStyleCnt="4"/>
      <dgm:spPr/>
    </dgm:pt>
    <dgm:pt modelId="{7AB42316-43E9-45B5-ABDB-19182AD2AAAC}" type="pres">
      <dgm:prSet presAssocID="{66042C4D-E468-4DD4-8AB1-F9F10EAAA856}" presName="conn" presStyleLbl="parChTrans1D2" presStyleIdx="0" presStyleCnt="1"/>
      <dgm:spPr/>
      <dgm:t>
        <a:bodyPr/>
        <a:lstStyle/>
        <a:p>
          <a:endParaRPr lang="ru-RU"/>
        </a:p>
      </dgm:t>
    </dgm:pt>
    <dgm:pt modelId="{93852173-219E-4F91-BB2E-6625F177CC8D}" type="pres">
      <dgm:prSet presAssocID="{66042C4D-E468-4DD4-8AB1-F9F10EAAA856}" presName="extraNode" presStyleLbl="node1" presStyleIdx="0" presStyleCnt="4"/>
      <dgm:spPr/>
    </dgm:pt>
    <dgm:pt modelId="{865F44AC-F471-4005-BC84-54F1575288E8}" type="pres">
      <dgm:prSet presAssocID="{66042C4D-E468-4DD4-8AB1-F9F10EAAA856}" presName="dstNode" presStyleLbl="node1" presStyleIdx="0" presStyleCnt="4"/>
      <dgm:spPr/>
    </dgm:pt>
    <dgm:pt modelId="{117B8AB2-76EA-473E-9102-83FA967BA593}" type="pres">
      <dgm:prSet presAssocID="{845752CF-8495-4C3E-A0B1-1DBD773E87D7}" presName="text_1" presStyleLbl="node1" presStyleIdx="0" presStyleCnt="4" custScaleY="152745" custLinFactNeighborX="109" custLinFactNeighborY="2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F33B8-00B8-49E1-9661-249390ED97FD}" type="pres">
      <dgm:prSet presAssocID="{845752CF-8495-4C3E-A0B1-1DBD773E87D7}" presName="accent_1" presStyleCnt="0"/>
      <dgm:spPr/>
    </dgm:pt>
    <dgm:pt modelId="{9FDE7504-3999-4008-AEF3-4D81686241F9}" type="pres">
      <dgm:prSet presAssocID="{845752CF-8495-4C3E-A0B1-1DBD773E87D7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8D9347-1AAB-4FA3-AF3F-14F107BAC165}" type="pres">
      <dgm:prSet presAssocID="{BA138DC9-1538-4694-8A9B-D0E5876FE0F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31AD4-248F-4E23-BE97-F64A23A37B1A}" type="pres">
      <dgm:prSet presAssocID="{BA138DC9-1538-4694-8A9B-D0E5876FE0F3}" presName="accent_2" presStyleCnt="0"/>
      <dgm:spPr/>
    </dgm:pt>
    <dgm:pt modelId="{87190C98-540E-45EF-BC9C-039BC72C7E3C}" type="pres">
      <dgm:prSet presAssocID="{BA138DC9-1538-4694-8A9B-D0E5876FE0F3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36278B-9261-406C-9E21-42ADCA3ABCFA}" type="pres">
      <dgm:prSet presAssocID="{C7A173B8-6FBF-432E-A843-B8EC5B7A5DBC}" presName="text_3" presStyleLbl="node1" presStyleIdx="2" presStyleCnt="4" custScaleY="131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47AFF-AE18-49A9-A0E7-1DBE2CA9281B}" type="pres">
      <dgm:prSet presAssocID="{C7A173B8-6FBF-432E-A843-B8EC5B7A5DBC}" presName="accent_3" presStyleCnt="0"/>
      <dgm:spPr/>
    </dgm:pt>
    <dgm:pt modelId="{EBD68DC8-5042-439A-8930-6E132ECF4EBC}" type="pres">
      <dgm:prSet presAssocID="{C7A173B8-6FBF-432E-A843-B8EC5B7A5DBC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B2A89C-FBF0-48CA-9FF7-CB04798AA87B}" type="pres">
      <dgm:prSet presAssocID="{FA431F52-5D17-4815-98F2-A766AFDDEC32}" presName="text_4" presStyleLbl="node1" presStyleIdx="3" presStyleCnt="4" custScaleY="133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C3932-618A-4C02-BDC9-2DEDD9F784A6}" type="pres">
      <dgm:prSet presAssocID="{FA431F52-5D17-4815-98F2-A766AFDDEC32}" presName="accent_4" presStyleCnt="0"/>
      <dgm:spPr/>
    </dgm:pt>
    <dgm:pt modelId="{F5FA68CC-29E7-44A3-B1FE-EFFCF3585B21}" type="pres">
      <dgm:prSet presAssocID="{FA431F52-5D17-4815-98F2-A766AFDDEC32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13D968-4DA1-49F6-AA63-CA746B0BACAA}" srcId="{66042C4D-E468-4DD4-8AB1-F9F10EAAA856}" destId="{BA138DC9-1538-4694-8A9B-D0E5876FE0F3}" srcOrd="1" destOrd="0" parTransId="{E755087E-13A0-49FE-85AE-6D8240993EE2}" sibTransId="{BB8FF810-F956-4E01-9240-6365B7EF0930}"/>
    <dgm:cxn modelId="{9EBD5358-C2F8-477D-8D59-1EA600A7B911}" srcId="{66042C4D-E468-4DD4-8AB1-F9F10EAAA856}" destId="{FA431F52-5D17-4815-98F2-A766AFDDEC32}" srcOrd="3" destOrd="0" parTransId="{C2667261-AB6C-4F8F-90DB-43A393E2A1B6}" sibTransId="{8522BCF4-0987-4CFF-9E12-C22180E4C30F}"/>
    <dgm:cxn modelId="{5C244194-2131-40E4-9D6A-BF11A5B9AAE9}" type="presOf" srcId="{FA431F52-5D17-4815-98F2-A766AFDDEC32}" destId="{42B2A89C-FBF0-48CA-9FF7-CB04798AA87B}" srcOrd="0" destOrd="0" presId="urn:microsoft.com/office/officeart/2008/layout/VerticalCurvedList"/>
    <dgm:cxn modelId="{EB46FB4D-B597-46B0-A2D5-424EB2C32965}" srcId="{66042C4D-E468-4DD4-8AB1-F9F10EAAA856}" destId="{845752CF-8495-4C3E-A0B1-1DBD773E87D7}" srcOrd="0" destOrd="0" parTransId="{A6C6B94A-5DEB-4BC7-802A-7B6D577F0A0E}" sibTransId="{67BC1B1F-12B0-411C-863D-7A33001F29D6}"/>
    <dgm:cxn modelId="{E19B856F-AAF7-4B9F-98E4-02700256F5AD}" srcId="{66042C4D-E468-4DD4-8AB1-F9F10EAAA856}" destId="{C7A173B8-6FBF-432E-A843-B8EC5B7A5DBC}" srcOrd="2" destOrd="0" parTransId="{6C292B35-DCB7-43DF-A902-A6F713D93723}" sibTransId="{9ECD7CB4-C292-4103-82D9-74AFF01373CD}"/>
    <dgm:cxn modelId="{07665F3E-6497-40A2-B9B8-8A9091CA296D}" type="presOf" srcId="{C7A173B8-6FBF-432E-A843-B8EC5B7A5DBC}" destId="{F136278B-9261-406C-9E21-42ADCA3ABCFA}" srcOrd="0" destOrd="0" presId="urn:microsoft.com/office/officeart/2008/layout/VerticalCurvedList"/>
    <dgm:cxn modelId="{62F5042E-9FDB-47A2-BF81-46F60A7C1D61}" type="presOf" srcId="{BA138DC9-1538-4694-8A9B-D0E5876FE0F3}" destId="{ED8D9347-1AAB-4FA3-AF3F-14F107BAC165}" srcOrd="0" destOrd="0" presId="urn:microsoft.com/office/officeart/2008/layout/VerticalCurvedList"/>
    <dgm:cxn modelId="{9949CDB6-12E0-4EEB-A1DF-A78BACFC4DAB}" type="presOf" srcId="{66042C4D-E468-4DD4-8AB1-F9F10EAAA856}" destId="{316015C9-BABC-40DA-8E75-0FA6A69BECE8}" srcOrd="0" destOrd="0" presId="urn:microsoft.com/office/officeart/2008/layout/VerticalCurvedList"/>
    <dgm:cxn modelId="{478DCF9F-89C5-4A7B-BB01-C642EE21D072}" type="presOf" srcId="{67BC1B1F-12B0-411C-863D-7A33001F29D6}" destId="{7AB42316-43E9-45B5-ABDB-19182AD2AAAC}" srcOrd="0" destOrd="0" presId="urn:microsoft.com/office/officeart/2008/layout/VerticalCurvedList"/>
    <dgm:cxn modelId="{95350290-75F4-464D-B43F-F33C57FF3AD7}" type="presOf" srcId="{845752CF-8495-4C3E-A0B1-1DBD773E87D7}" destId="{117B8AB2-76EA-473E-9102-83FA967BA593}" srcOrd="0" destOrd="0" presId="urn:microsoft.com/office/officeart/2008/layout/VerticalCurvedList"/>
    <dgm:cxn modelId="{1D1CFA47-0423-428B-A4DB-7ACBC7D917B4}" type="presParOf" srcId="{316015C9-BABC-40DA-8E75-0FA6A69BECE8}" destId="{04857AAD-30DD-44AC-A7D4-246B8733DC8D}" srcOrd="0" destOrd="0" presId="urn:microsoft.com/office/officeart/2008/layout/VerticalCurvedList"/>
    <dgm:cxn modelId="{CCA2FCFE-3BC7-4058-883D-BBE505666AA8}" type="presParOf" srcId="{04857AAD-30DD-44AC-A7D4-246B8733DC8D}" destId="{4D1ED1F8-01D1-4FEA-BA56-A2C482B06843}" srcOrd="0" destOrd="0" presId="urn:microsoft.com/office/officeart/2008/layout/VerticalCurvedList"/>
    <dgm:cxn modelId="{64AF55AE-276F-4CE3-A49C-C37CF42DB944}" type="presParOf" srcId="{4D1ED1F8-01D1-4FEA-BA56-A2C482B06843}" destId="{3BD9ED15-0844-46DC-8EE6-5198E3A1EFC3}" srcOrd="0" destOrd="0" presId="urn:microsoft.com/office/officeart/2008/layout/VerticalCurvedList"/>
    <dgm:cxn modelId="{D4FDB6D8-2EB6-4453-828B-4319BD72E006}" type="presParOf" srcId="{4D1ED1F8-01D1-4FEA-BA56-A2C482B06843}" destId="{7AB42316-43E9-45B5-ABDB-19182AD2AAAC}" srcOrd="1" destOrd="0" presId="urn:microsoft.com/office/officeart/2008/layout/VerticalCurvedList"/>
    <dgm:cxn modelId="{8E5B809F-56DC-4BD0-85EF-3A10010FD600}" type="presParOf" srcId="{4D1ED1F8-01D1-4FEA-BA56-A2C482B06843}" destId="{93852173-219E-4F91-BB2E-6625F177CC8D}" srcOrd="2" destOrd="0" presId="urn:microsoft.com/office/officeart/2008/layout/VerticalCurvedList"/>
    <dgm:cxn modelId="{5A6C889D-143E-4586-9008-A4983E08BB21}" type="presParOf" srcId="{4D1ED1F8-01D1-4FEA-BA56-A2C482B06843}" destId="{865F44AC-F471-4005-BC84-54F1575288E8}" srcOrd="3" destOrd="0" presId="urn:microsoft.com/office/officeart/2008/layout/VerticalCurvedList"/>
    <dgm:cxn modelId="{29A1F24F-2159-4A42-8117-08A9259E6AA1}" type="presParOf" srcId="{04857AAD-30DD-44AC-A7D4-246B8733DC8D}" destId="{117B8AB2-76EA-473E-9102-83FA967BA593}" srcOrd="1" destOrd="0" presId="urn:microsoft.com/office/officeart/2008/layout/VerticalCurvedList"/>
    <dgm:cxn modelId="{0FF35A75-E153-4E65-960D-27E005591731}" type="presParOf" srcId="{04857AAD-30DD-44AC-A7D4-246B8733DC8D}" destId="{0AFF33B8-00B8-49E1-9661-249390ED97FD}" srcOrd="2" destOrd="0" presId="urn:microsoft.com/office/officeart/2008/layout/VerticalCurvedList"/>
    <dgm:cxn modelId="{E2715E87-B07F-48D8-B455-815583BFD15C}" type="presParOf" srcId="{0AFF33B8-00B8-49E1-9661-249390ED97FD}" destId="{9FDE7504-3999-4008-AEF3-4D81686241F9}" srcOrd="0" destOrd="0" presId="urn:microsoft.com/office/officeart/2008/layout/VerticalCurvedList"/>
    <dgm:cxn modelId="{6AE14056-F3EE-486F-8B84-863A4C93FBD4}" type="presParOf" srcId="{04857AAD-30DD-44AC-A7D4-246B8733DC8D}" destId="{ED8D9347-1AAB-4FA3-AF3F-14F107BAC165}" srcOrd="3" destOrd="0" presId="urn:microsoft.com/office/officeart/2008/layout/VerticalCurvedList"/>
    <dgm:cxn modelId="{B3629990-D709-43E9-9ABE-4D8581A5802A}" type="presParOf" srcId="{04857AAD-30DD-44AC-A7D4-246B8733DC8D}" destId="{ADF31AD4-248F-4E23-BE97-F64A23A37B1A}" srcOrd="4" destOrd="0" presId="urn:microsoft.com/office/officeart/2008/layout/VerticalCurvedList"/>
    <dgm:cxn modelId="{65CA32A6-6E13-462C-9767-8FEB3BBB9DC3}" type="presParOf" srcId="{ADF31AD4-248F-4E23-BE97-F64A23A37B1A}" destId="{87190C98-540E-45EF-BC9C-039BC72C7E3C}" srcOrd="0" destOrd="0" presId="urn:microsoft.com/office/officeart/2008/layout/VerticalCurvedList"/>
    <dgm:cxn modelId="{AAA76A7F-99B6-460A-BA2D-F14252DCEB53}" type="presParOf" srcId="{04857AAD-30DD-44AC-A7D4-246B8733DC8D}" destId="{F136278B-9261-406C-9E21-42ADCA3ABCFA}" srcOrd="5" destOrd="0" presId="urn:microsoft.com/office/officeart/2008/layout/VerticalCurvedList"/>
    <dgm:cxn modelId="{F2E66405-E32E-4F65-8072-84BA4FB59ADE}" type="presParOf" srcId="{04857AAD-30DD-44AC-A7D4-246B8733DC8D}" destId="{34947AFF-AE18-49A9-A0E7-1DBE2CA9281B}" srcOrd="6" destOrd="0" presId="urn:microsoft.com/office/officeart/2008/layout/VerticalCurvedList"/>
    <dgm:cxn modelId="{3EE3E650-4DC1-4CC6-9ED3-DBD8344A9504}" type="presParOf" srcId="{34947AFF-AE18-49A9-A0E7-1DBE2CA9281B}" destId="{EBD68DC8-5042-439A-8930-6E132ECF4EBC}" srcOrd="0" destOrd="0" presId="urn:microsoft.com/office/officeart/2008/layout/VerticalCurvedList"/>
    <dgm:cxn modelId="{7FFDCE1F-ABD9-4E44-9738-B2C8FB8EDFC6}" type="presParOf" srcId="{04857AAD-30DD-44AC-A7D4-246B8733DC8D}" destId="{42B2A89C-FBF0-48CA-9FF7-CB04798AA87B}" srcOrd="7" destOrd="0" presId="urn:microsoft.com/office/officeart/2008/layout/VerticalCurvedList"/>
    <dgm:cxn modelId="{45EB0850-37D1-4931-B097-6AC6ADEF44AE}" type="presParOf" srcId="{04857AAD-30DD-44AC-A7D4-246B8733DC8D}" destId="{25BC3932-618A-4C02-BDC9-2DEDD9F784A6}" srcOrd="8" destOrd="0" presId="urn:microsoft.com/office/officeart/2008/layout/VerticalCurvedList"/>
    <dgm:cxn modelId="{BA486D1F-BFA0-409B-AE1E-D238A1DCE826}" type="presParOf" srcId="{25BC3932-618A-4C02-BDC9-2DEDD9F784A6}" destId="{F5FA68CC-29E7-44A3-B1FE-EFFCF3585B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42C4D-E468-4DD4-8AB1-F9F10EAAA8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E97BF-BF02-4633-B025-D0D97745A0E5}">
      <dgm:prSet custT="1"/>
      <dgm:spPr/>
      <dgm:t>
        <a:bodyPr/>
        <a:lstStyle/>
        <a:p>
          <a:r>
            <a:rPr lang="ru-RU" sz="2000" dirty="0" smtClean="0"/>
            <a:t>Заявление на получение патента можно подавать  одновременно с документами, представляемыми при </a:t>
          </a:r>
          <a:r>
            <a:rPr lang="ru-RU" sz="2000" dirty="0" err="1" smtClean="0"/>
            <a:t>госрегистрации</a:t>
          </a:r>
          <a:r>
            <a:rPr lang="ru-RU" sz="2000" dirty="0" smtClean="0"/>
            <a:t> физлица в качестве ИП, при этом патент начинает действовать со дня </a:t>
          </a:r>
          <a:r>
            <a:rPr lang="ru-RU" sz="2000" dirty="0" err="1" smtClean="0"/>
            <a:t>госрегистрации</a:t>
          </a:r>
          <a:endParaRPr lang="ru-RU" sz="2000" dirty="0"/>
        </a:p>
      </dgm:t>
    </dgm:pt>
    <dgm:pt modelId="{B6848C22-6056-4193-98CF-0178A21FE247}" type="parTrans" cxnId="{5F524FBA-66C7-4CEC-8113-28631CF853BD}">
      <dgm:prSet/>
      <dgm:spPr/>
      <dgm:t>
        <a:bodyPr/>
        <a:lstStyle/>
        <a:p>
          <a:endParaRPr lang="ru-RU"/>
        </a:p>
      </dgm:t>
    </dgm:pt>
    <dgm:pt modelId="{F4AB285F-D501-4C60-99ED-986BA28CD06D}" type="sibTrans" cxnId="{5F524FBA-66C7-4CEC-8113-28631CF853BD}">
      <dgm:prSet/>
      <dgm:spPr/>
      <dgm:t>
        <a:bodyPr/>
        <a:lstStyle/>
        <a:p>
          <a:endParaRPr lang="ru-RU"/>
        </a:p>
      </dgm:t>
    </dgm:pt>
    <dgm:pt modelId="{D074ABAE-396A-43DF-912F-B7A41277E2C7}">
      <dgm:prSet custT="1"/>
      <dgm:spPr/>
      <dgm:t>
        <a:bodyPr/>
        <a:lstStyle/>
        <a:p>
          <a:pPr algn="ctr"/>
          <a:r>
            <a:rPr lang="ru-RU" sz="2000" dirty="0" smtClean="0"/>
            <a:t>Изменились лимиты доходов для применения УСНО - </a:t>
          </a:r>
          <a:r>
            <a:rPr lang="ru-RU" sz="2000" dirty="0" smtClean="0"/>
            <a:t>в 2014 г. с учетом коэффициента-дефлятора в размере 1,067 максимальная сумма доходов составит 64,02 млн руб., максимальный доход для перехода на УСНО (за 9 мес. – 48,015 </a:t>
          </a:r>
          <a:r>
            <a:rPr lang="ru-RU" sz="2000" dirty="0" err="1" smtClean="0"/>
            <a:t>млн.руб</a:t>
          </a:r>
          <a:r>
            <a:rPr lang="ru-RU" sz="2000" dirty="0" smtClean="0"/>
            <a:t>.</a:t>
          </a:r>
          <a:endParaRPr lang="ru-RU" sz="2000" dirty="0"/>
        </a:p>
      </dgm:t>
    </dgm:pt>
    <dgm:pt modelId="{101E23BE-1004-4F17-BE34-C80B5AD6216C}" type="parTrans" cxnId="{E3C6A78C-D380-4B20-BFFF-7E25365C649C}">
      <dgm:prSet/>
      <dgm:spPr/>
      <dgm:t>
        <a:bodyPr/>
        <a:lstStyle/>
        <a:p>
          <a:endParaRPr lang="ru-RU"/>
        </a:p>
      </dgm:t>
    </dgm:pt>
    <dgm:pt modelId="{9A2F9FCB-3E77-4E4A-AC7E-4AF841A310B6}" type="sibTrans" cxnId="{E3C6A78C-D380-4B20-BFFF-7E25365C649C}">
      <dgm:prSet/>
      <dgm:spPr/>
      <dgm:t>
        <a:bodyPr/>
        <a:lstStyle/>
        <a:p>
          <a:endParaRPr lang="ru-RU"/>
        </a:p>
      </dgm:t>
    </dgm:pt>
    <dgm:pt modelId="{2BD1BD46-C94A-47E0-985C-C516E7B9DDA5}">
      <dgm:prSet custT="1"/>
      <dgm:spPr/>
      <dgm:t>
        <a:bodyPr/>
        <a:lstStyle/>
        <a:p>
          <a:r>
            <a:rPr lang="ru-RU" sz="2000" dirty="0" smtClean="0"/>
            <a:t>Юридические лица, осуществляющие </a:t>
          </a:r>
          <a:r>
            <a:rPr lang="ru-RU" sz="2000" dirty="0" err="1" smtClean="0"/>
            <a:t>микрофинансовую</a:t>
          </a:r>
          <a:r>
            <a:rPr lang="ru-RU" sz="2000" dirty="0" smtClean="0"/>
            <a:t> деятельность (предоставляющее займы в размере не более 1 млн руб.) с 1 января 2014 г.  не вправе применять УСН</a:t>
          </a:r>
          <a:r>
            <a:rPr lang="ru-RU" sz="2300" dirty="0" smtClean="0"/>
            <a:t>.</a:t>
          </a:r>
          <a:endParaRPr lang="ru-RU" sz="2300" dirty="0"/>
        </a:p>
      </dgm:t>
    </dgm:pt>
    <dgm:pt modelId="{76349EE5-2063-4BE4-8DA8-7CF2E2721A92}" type="parTrans" cxnId="{001191FE-810D-40B2-8ECA-F103407B559E}">
      <dgm:prSet/>
      <dgm:spPr/>
      <dgm:t>
        <a:bodyPr/>
        <a:lstStyle/>
        <a:p>
          <a:endParaRPr lang="ru-RU"/>
        </a:p>
      </dgm:t>
    </dgm:pt>
    <dgm:pt modelId="{9B74B50E-A8FF-4E8A-A2C2-73253EEAE012}" type="sibTrans" cxnId="{001191FE-810D-40B2-8ECA-F103407B559E}">
      <dgm:prSet/>
      <dgm:spPr/>
      <dgm:t>
        <a:bodyPr/>
        <a:lstStyle/>
        <a:p>
          <a:endParaRPr lang="ru-RU"/>
        </a:p>
      </dgm:t>
    </dgm:pt>
    <dgm:pt modelId="{361F46E9-A50C-4B9E-BB99-2BD232EB2DD5}">
      <dgm:prSet custT="1"/>
      <dgm:spPr/>
      <dgm:t>
        <a:bodyPr/>
        <a:lstStyle/>
        <a:p>
          <a:r>
            <a:rPr lang="ru-RU" sz="2000" dirty="0" smtClean="0"/>
            <a:t>Для целей применения ЕНВД  в 2014 году базовая доходность корректируется на коэффициент-дефлятор  в размере </a:t>
          </a:r>
          <a:r>
            <a:rPr lang="ru-RU" sz="2000" dirty="0" smtClean="0">
              <a:solidFill>
                <a:srgbClr val="FF0000"/>
              </a:solidFill>
            </a:rPr>
            <a:t>1,672</a:t>
          </a:r>
          <a:r>
            <a:rPr lang="ru-RU" sz="2000" dirty="0" smtClean="0"/>
            <a:t>.</a:t>
          </a:r>
          <a:endParaRPr lang="ru-RU" sz="2000" dirty="0"/>
        </a:p>
      </dgm:t>
    </dgm:pt>
    <dgm:pt modelId="{6169647B-1678-4F5D-9827-385CC4A1E447}" type="parTrans" cxnId="{4E25E754-8F48-47C1-9F7F-577387C80327}">
      <dgm:prSet/>
      <dgm:spPr/>
      <dgm:t>
        <a:bodyPr/>
        <a:lstStyle/>
        <a:p>
          <a:endParaRPr lang="ru-RU"/>
        </a:p>
      </dgm:t>
    </dgm:pt>
    <dgm:pt modelId="{7D389356-81E5-411A-9B6F-7BBBFAEE3173}" type="sibTrans" cxnId="{4E25E754-8F48-47C1-9F7F-577387C80327}">
      <dgm:prSet/>
      <dgm:spPr/>
      <dgm:t>
        <a:bodyPr/>
        <a:lstStyle/>
        <a:p>
          <a:endParaRPr lang="ru-RU"/>
        </a:p>
      </dgm:t>
    </dgm:pt>
    <dgm:pt modelId="{316015C9-BABC-40DA-8E75-0FA6A69BECE8}" type="pres">
      <dgm:prSet presAssocID="{66042C4D-E468-4DD4-8AB1-F9F10EAAA8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857AAD-30DD-44AC-A7D4-246B8733DC8D}" type="pres">
      <dgm:prSet presAssocID="{66042C4D-E468-4DD4-8AB1-F9F10EAAA856}" presName="Name1" presStyleCnt="0"/>
      <dgm:spPr/>
    </dgm:pt>
    <dgm:pt modelId="{4D1ED1F8-01D1-4FEA-BA56-A2C482B06843}" type="pres">
      <dgm:prSet presAssocID="{66042C4D-E468-4DD4-8AB1-F9F10EAAA856}" presName="cycle" presStyleCnt="0"/>
      <dgm:spPr/>
    </dgm:pt>
    <dgm:pt modelId="{3BD9ED15-0844-46DC-8EE6-5198E3A1EFC3}" type="pres">
      <dgm:prSet presAssocID="{66042C4D-E468-4DD4-8AB1-F9F10EAAA856}" presName="srcNode" presStyleLbl="node1" presStyleIdx="0" presStyleCnt="4"/>
      <dgm:spPr/>
    </dgm:pt>
    <dgm:pt modelId="{7AB42316-43E9-45B5-ABDB-19182AD2AAAC}" type="pres">
      <dgm:prSet presAssocID="{66042C4D-E468-4DD4-8AB1-F9F10EAAA856}" presName="conn" presStyleLbl="parChTrans1D2" presStyleIdx="0" presStyleCnt="1"/>
      <dgm:spPr/>
      <dgm:t>
        <a:bodyPr/>
        <a:lstStyle/>
        <a:p>
          <a:endParaRPr lang="ru-RU"/>
        </a:p>
      </dgm:t>
    </dgm:pt>
    <dgm:pt modelId="{93852173-219E-4F91-BB2E-6625F177CC8D}" type="pres">
      <dgm:prSet presAssocID="{66042C4D-E468-4DD4-8AB1-F9F10EAAA856}" presName="extraNode" presStyleLbl="node1" presStyleIdx="0" presStyleCnt="4"/>
      <dgm:spPr/>
    </dgm:pt>
    <dgm:pt modelId="{865F44AC-F471-4005-BC84-54F1575288E8}" type="pres">
      <dgm:prSet presAssocID="{66042C4D-E468-4DD4-8AB1-F9F10EAAA856}" presName="dstNode" presStyleLbl="node1" presStyleIdx="0" presStyleCnt="4"/>
      <dgm:spPr/>
    </dgm:pt>
    <dgm:pt modelId="{255105F1-8A79-4DAA-A151-7F869A2E95F0}" type="pres">
      <dgm:prSet presAssocID="{D074ABAE-396A-43DF-912F-B7A41277E2C7}" presName="text_1" presStyleLbl="node1" presStyleIdx="0" presStyleCnt="4" custScaleX="108159" custScaleY="159243" custLinFactNeighborX="-4683" custLinFactNeighborY="-3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7F0E6-E783-4AD8-95DE-AEF189C1A40F}" type="pres">
      <dgm:prSet presAssocID="{D074ABAE-396A-43DF-912F-B7A41277E2C7}" presName="accent_1" presStyleCnt="0"/>
      <dgm:spPr/>
    </dgm:pt>
    <dgm:pt modelId="{526C4DCF-123D-471B-8565-BEEB9C35A982}" type="pres">
      <dgm:prSet presAssocID="{D074ABAE-396A-43DF-912F-B7A41277E2C7}" presName="accentRepeatNode" presStyleLbl="solidFgAcc1" presStyleIdx="0" presStyleCnt="4" custScaleX="87445" custScaleY="932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8EA8C4-31E4-48DB-B847-053474CBFB4F}" type="pres">
      <dgm:prSet presAssocID="{597E97BF-BF02-4633-B025-D0D97745A0E5}" presName="text_2" presStyleLbl="node1" presStyleIdx="1" presStyleCnt="4" custScaleX="106454" custScaleY="140756" custLinFactNeighborX="-31" custLinFactNeighborY="1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1750B-FB7D-4FD8-A48A-FCA59A0E2EC9}" type="pres">
      <dgm:prSet presAssocID="{597E97BF-BF02-4633-B025-D0D97745A0E5}" presName="accent_2" presStyleCnt="0"/>
      <dgm:spPr/>
    </dgm:pt>
    <dgm:pt modelId="{2A3982CC-0DC0-4C70-96AD-433E3E021299}" type="pres">
      <dgm:prSet presAssocID="{597E97BF-BF02-4633-B025-D0D97745A0E5}" presName="accentRepeatNode" presStyleLbl="solidFgAcc1" presStyleIdx="1" presStyleCnt="4" custScaleX="79014" custScaleY="818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36D921-54EF-421E-9519-3B842BC59D3E}" type="pres">
      <dgm:prSet presAssocID="{361F46E9-A50C-4B9E-BB99-2BD232EB2DD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01DFB-5AB9-4BAF-B883-E8FC0BDE8467}" type="pres">
      <dgm:prSet presAssocID="{361F46E9-A50C-4B9E-BB99-2BD232EB2DD5}" presName="accent_3" presStyleCnt="0"/>
      <dgm:spPr/>
    </dgm:pt>
    <dgm:pt modelId="{5DC1EFBD-60C3-48C8-99D9-5C8290E88443}" type="pres">
      <dgm:prSet presAssocID="{361F46E9-A50C-4B9E-BB99-2BD232EB2DD5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FBD7D4-8039-4E37-9CA1-B6F6BD019BEC}" type="pres">
      <dgm:prSet presAssocID="{2BD1BD46-C94A-47E0-985C-C516E7B9DDA5}" presName="text_4" presStyleLbl="node1" presStyleIdx="3" presStyleCnt="4" custScaleX="108159" custScaleY="159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85B7B-EA8C-4302-B59C-062A3D0E7CD8}" type="pres">
      <dgm:prSet presAssocID="{2BD1BD46-C94A-47E0-985C-C516E7B9DDA5}" presName="accent_4" presStyleCnt="0"/>
      <dgm:spPr/>
    </dgm:pt>
    <dgm:pt modelId="{C1390CF1-327A-4FF8-BAE3-784259AE7942}" type="pres">
      <dgm:prSet presAssocID="{2BD1BD46-C94A-47E0-985C-C516E7B9DDA5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25E754-8F48-47C1-9F7F-577387C80327}" srcId="{66042C4D-E468-4DD4-8AB1-F9F10EAAA856}" destId="{361F46E9-A50C-4B9E-BB99-2BD232EB2DD5}" srcOrd="2" destOrd="0" parTransId="{6169647B-1678-4F5D-9827-385CC4A1E447}" sibTransId="{7D389356-81E5-411A-9B6F-7BBBFAEE3173}"/>
    <dgm:cxn modelId="{6EC2A333-7B74-4353-939C-40B9262BC016}" type="presOf" srcId="{9A2F9FCB-3E77-4E4A-AC7E-4AF841A310B6}" destId="{7AB42316-43E9-45B5-ABDB-19182AD2AAAC}" srcOrd="0" destOrd="0" presId="urn:microsoft.com/office/officeart/2008/layout/VerticalCurvedList"/>
    <dgm:cxn modelId="{F22E0E6F-E2F2-490B-B0CF-60EC96FAE200}" type="presOf" srcId="{361F46E9-A50C-4B9E-BB99-2BD232EB2DD5}" destId="{9736D921-54EF-421E-9519-3B842BC59D3E}" srcOrd="0" destOrd="0" presId="urn:microsoft.com/office/officeart/2008/layout/VerticalCurvedList"/>
    <dgm:cxn modelId="{5F524FBA-66C7-4CEC-8113-28631CF853BD}" srcId="{66042C4D-E468-4DD4-8AB1-F9F10EAAA856}" destId="{597E97BF-BF02-4633-B025-D0D97745A0E5}" srcOrd="1" destOrd="0" parTransId="{B6848C22-6056-4193-98CF-0178A21FE247}" sibTransId="{F4AB285F-D501-4C60-99ED-986BA28CD06D}"/>
    <dgm:cxn modelId="{C69F4A07-6CF2-47ED-9D47-01F82CA4030F}" type="presOf" srcId="{597E97BF-BF02-4633-B025-D0D97745A0E5}" destId="{508EA8C4-31E4-48DB-B847-053474CBFB4F}" srcOrd="0" destOrd="0" presId="urn:microsoft.com/office/officeart/2008/layout/VerticalCurvedList"/>
    <dgm:cxn modelId="{E3C6A78C-D380-4B20-BFFF-7E25365C649C}" srcId="{66042C4D-E468-4DD4-8AB1-F9F10EAAA856}" destId="{D074ABAE-396A-43DF-912F-B7A41277E2C7}" srcOrd="0" destOrd="0" parTransId="{101E23BE-1004-4F17-BE34-C80B5AD6216C}" sibTransId="{9A2F9FCB-3E77-4E4A-AC7E-4AF841A310B6}"/>
    <dgm:cxn modelId="{001191FE-810D-40B2-8ECA-F103407B559E}" srcId="{66042C4D-E468-4DD4-8AB1-F9F10EAAA856}" destId="{2BD1BD46-C94A-47E0-985C-C516E7B9DDA5}" srcOrd="3" destOrd="0" parTransId="{76349EE5-2063-4BE4-8DA8-7CF2E2721A92}" sibTransId="{9B74B50E-A8FF-4E8A-A2C2-73253EEAE012}"/>
    <dgm:cxn modelId="{3BD680F9-EF41-4BBE-BAD9-1A180083DFF7}" type="presOf" srcId="{66042C4D-E468-4DD4-8AB1-F9F10EAAA856}" destId="{316015C9-BABC-40DA-8E75-0FA6A69BECE8}" srcOrd="0" destOrd="0" presId="urn:microsoft.com/office/officeart/2008/layout/VerticalCurvedList"/>
    <dgm:cxn modelId="{FE743016-A524-4E90-AF53-2CD8C19EF9BA}" type="presOf" srcId="{2BD1BD46-C94A-47E0-985C-C516E7B9DDA5}" destId="{ABFBD7D4-8039-4E37-9CA1-B6F6BD019BEC}" srcOrd="0" destOrd="0" presId="urn:microsoft.com/office/officeart/2008/layout/VerticalCurvedList"/>
    <dgm:cxn modelId="{5F6641D9-D4AD-4C34-945A-C81F1A47E76B}" type="presOf" srcId="{D074ABAE-396A-43DF-912F-B7A41277E2C7}" destId="{255105F1-8A79-4DAA-A151-7F869A2E95F0}" srcOrd="0" destOrd="0" presId="urn:microsoft.com/office/officeart/2008/layout/VerticalCurvedList"/>
    <dgm:cxn modelId="{589C427B-6136-40C8-88FD-864A4379880F}" type="presParOf" srcId="{316015C9-BABC-40DA-8E75-0FA6A69BECE8}" destId="{04857AAD-30DD-44AC-A7D4-246B8733DC8D}" srcOrd="0" destOrd="0" presId="urn:microsoft.com/office/officeart/2008/layout/VerticalCurvedList"/>
    <dgm:cxn modelId="{D3DF8847-3674-4A9E-BA0F-8620514EE797}" type="presParOf" srcId="{04857AAD-30DD-44AC-A7D4-246B8733DC8D}" destId="{4D1ED1F8-01D1-4FEA-BA56-A2C482B06843}" srcOrd="0" destOrd="0" presId="urn:microsoft.com/office/officeart/2008/layout/VerticalCurvedList"/>
    <dgm:cxn modelId="{CABD69D9-71A6-455F-97D3-DE17F2B72A78}" type="presParOf" srcId="{4D1ED1F8-01D1-4FEA-BA56-A2C482B06843}" destId="{3BD9ED15-0844-46DC-8EE6-5198E3A1EFC3}" srcOrd="0" destOrd="0" presId="urn:microsoft.com/office/officeart/2008/layout/VerticalCurvedList"/>
    <dgm:cxn modelId="{D6281C35-511B-4B94-AFEB-568C4837BAD8}" type="presParOf" srcId="{4D1ED1F8-01D1-4FEA-BA56-A2C482B06843}" destId="{7AB42316-43E9-45B5-ABDB-19182AD2AAAC}" srcOrd="1" destOrd="0" presId="urn:microsoft.com/office/officeart/2008/layout/VerticalCurvedList"/>
    <dgm:cxn modelId="{A263CD62-3AA6-42E2-BB61-DC385BFB1D2C}" type="presParOf" srcId="{4D1ED1F8-01D1-4FEA-BA56-A2C482B06843}" destId="{93852173-219E-4F91-BB2E-6625F177CC8D}" srcOrd="2" destOrd="0" presId="urn:microsoft.com/office/officeart/2008/layout/VerticalCurvedList"/>
    <dgm:cxn modelId="{1C220B03-D18E-48B6-9AAE-4EF01E71C141}" type="presParOf" srcId="{4D1ED1F8-01D1-4FEA-BA56-A2C482B06843}" destId="{865F44AC-F471-4005-BC84-54F1575288E8}" srcOrd="3" destOrd="0" presId="urn:microsoft.com/office/officeart/2008/layout/VerticalCurvedList"/>
    <dgm:cxn modelId="{5C739F4E-6968-42C9-A4F4-12AECC733FA9}" type="presParOf" srcId="{04857AAD-30DD-44AC-A7D4-246B8733DC8D}" destId="{255105F1-8A79-4DAA-A151-7F869A2E95F0}" srcOrd="1" destOrd="0" presId="urn:microsoft.com/office/officeart/2008/layout/VerticalCurvedList"/>
    <dgm:cxn modelId="{5F51E29E-A0F4-4C32-B03C-39A3BCAAC417}" type="presParOf" srcId="{04857AAD-30DD-44AC-A7D4-246B8733DC8D}" destId="{8177F0E6-E783-4AD8-95DE-AEF189C1A40F}" srcOrd="2" destOrd="0" presId="urn:microsoft.com/office/officeart/2008/layout/VerticalCurvedList"/>
    <dgm:cxn modelId="{75C94824-2C86-448C-904D-E3030F1F90D4}" type="presParOf" srcId="{8177F0E6-E783-4AD8-95DE-AEF189C1A40F}" destId="{526C4DCF-123D-471B-8565-BEEB9C35A982}" srcOrd="0" destOrd="0" presId="urn:microsoft.com/office/officeart/2008/layout/VerticalCurvedList"/>
    <dgm:cxn modelId="{8EF0F248-5D3D-4310-8833-70CC325F2B26}" type="presParOf" srcId="{04857AAD-30DD-44AC-A7D4-246B8733DC8D}" destId="{508EA8C4-31E4-48DB-B847-053474CBFB4F}" srcOrd="3" destOrd="0" presId="urn:microsoft.com/office/officeart/2008/layout/VerticalCurvedList"/>
    <dgm:cxn modelId="{683E0E86-A9D5-4254-8BFA-53FCD9501695}" type="presParOf" srcId="{04857AAD-30DD-44AC-A7D4-246B8733DC8D}" destId="{BA01750B-FB7D-4FD8-A48A-FCA59A0E2EC9}" srcOrd="4" destOrd="0" presId="urn:microsoft.com/office/officeart/2008/layout/VerticalCurvedList"/>
    <dgm:cxn modelId="{693DE6C8-EB9F-4E67-9B9F-5E9678D281F4}" type="presParOf" srcId="{BA01750B-FB7D-4FD8-A48A-FCA59A0E2EC9}" destId="{2A3982CC-0DC0-4C70-96AD-433E3E021299}" srcOrd="0" destOrd="0" presId="urn:microsoft.com/office/officeart/2008/layout/VerticalCurvedList"/>
    <dgm:cxn modelId="{5027B8F1-9ACB-46B4-A48B-A1BDF561FC01}" type="presParOf" srcId="{04857AAD-30DD-44AC-A7D4-246B8733DC8D}" destId="{9736D921-54EF-421E-9519-3B842BC59D3E}" srcOrd="5" destOrd="0" presId="urn:microsoft.com/office/officeart/2008/layout/VerticalCurvedList"/>
    <dgm:cxn modelId="{2B44BD95-463F-41B9-8642-BFF4A28A48A8}" type="presParOf" srcId="{04857AAD-30DD-44AC-A7D4-246B8733DC8D}" destId="{07101DFB-5AB9-4BAF-B883-E8FC0BDE8467}" srcOrd="6" destOrd="0" presId="urn:microsoft.com/office/officeart/2008/layout/VerticalCurvedList"/>
    <dgm:cxn modelId="{8D6BB63A-3FD6-4C84-AD15-731F46CE8864}" type="presParOf" srcId="{07101DFB-5AB9-4BAF-B883-E8FC0BDE8467}" destId="{5DC1EFBD-60C3-48C8-99D9-5C8290E88443}" srcOrd="0" destOrd="0" presId="urn:microsoft.com/office/officeart/2008/layout/VerticalCurvedList"/>
    <dgm:cxn modelId="{3C75084E-6626-4937-8B02-BC6E90FFEA42}" type="presParOf" srcId="{04857AAD-30DD-44AC-A7D4-246B8733DC8D}" destId="{ABFBD7D4-8039-4E37-9CA1-B6F6BD019BEC}" srcOrd="7" destOrd="0" presId="urn:microsoft.com/office/officeart/2008/layout/VerticalCurvedList"/>
    <dgm:cxn modelId="{75C1DB6B-EC33-46CC-9CF1-57675CBE7D7A}" type="presParOf" srcId="{04857AAD-30DD-44AC-A7D4-246B8733DC8D}" destId="{2FD85B7B-EA8C-4302-B59C-062A3D0E7CD8}" srcOrd="8" destOrd="0" presId="urn:microsoft.com/office/officeart/2008/layout/VerticalCurvedList"/>
    <dgm:cxn modelId="{95AFB7CE-9161-4AF1-9C57-29A46AF0660F}" type="presParOf" srcId="{2FD85B7B-EA8C-4302-B59C-062A3D0E7CD8}" destId="{C1390CF1-327A-4FF8-BAE3-784259AE79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042C4D-E468-4DD4-8AB1-F9F10EAAA8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E97BF-BF02-4633-B025-D0D97745A0E5}">
      <dgm:prSet custT="1"/>
      <dgm:spPr/>
      <dgm:t>
        <a:bodyPr/>
        <a:lstStyle/>
        <a:p>
          <a:r>
            <a:rPr lang="ru-RU" sz="2200" dirty="0" smtClean="0"/>
            <a:t>Имущественный вычет по расходам на погашение процентов по целевым займам (кредитам) предоставляется  в отношении только одного объекта недвижимости  и ограничен  по размеру - не более 3 млн руб..</a:t>
          </a:r>
          <a:endParaRPr lang="ru-RU" sz="2200" dirty="0"/>
        </a:p>
      </dgm:t>
    </dgm:pt>
    <dgm:pt modelId="{B6848C22-6056-4193-98CF-0178A21FE247}" type="parTrans" cxnId="{5F524FBA-66C7-4CEC-8113-28631CF853BD}">
      <dgm:prSet/>
      <dgm:spPr/>
      <dgm:t>
        <a:bodyPr/>
        <a:lstStyle/>
        <a:p>
          <a:endParaRPr lang="ru-RU"/>
        </a:p>
      </dgm:t>
    </dgm:pt>
    <dgm:pt modelId="{F4AB285F-D501-4C60-99ED-986BA28CD06D}" type="sibTrans" cxnId="{5F524FBA-66C7-4CEC-8113-28631CF853BD}">
      <dgm:prSet/>
      <dgm:spPr/>
      <dgm:t>
        <a:bodyPr/>
        <a:lstStyle/>
        <a:p>
          <a:endParaRPr lang="ru-RU"/>
        </a:p>
      </dgm:t>
    </dgm:pt>
    <dgm:pt modelId="{D074ABAE-396A-43DF-912F-B7A41277E2C7}">
      <dgm:prSet custT="1"/>
      <dgm:spPr/>
      <dgm:t>
        <a:bodyPr/>
        <a:lstStyle/>
        <a:p>
          <a:r>
            <a:rPr lang="ru-RU" sz="2200" dirty="0" smtClean="0"/>
            <a:t>Налогоплательщик, не использовавший при приобретении одного объекта недвижимости всю сумму вычета (в настоящее время - 2 млн руб.), вправе получить остаток в случае покупки (строительства) другого жилья </a:t>
          </a:r>
          <a:endParaRPr lang="ru-RU" sz="2200" dirty="0"/>
        </a:p>
      </dgm:t>
    </dgm:pt>
    <dgm:pt modelId="{101E23BE-1004-4F17-BE34-C80B5AD6216C}" type="parTrans" cxnId="{E3C6A78C-D380-4B20-BFFF-7E25365C649C}">
      <dgm:prSet/>
      <dgm:spPr/>
      <dgm:t>
        <a:bodyPr/>
        <a:lstStyle/>
        <a:p>
          <a:endParaRPr lang="ru-RU"/>
        </a:p>
      </dgm:t>
    </dgm:pt>
    <dgm:pt modelId="{9A2F9FCB-3E77-4E4A-AC7E-4AF841A310B6}" type="sibTrans" cxnId="{E3C6A78C-D380-4B20-BFFF-7E25365C649C}">
      <dgm:prSet/>
      <dgm:spPr/>
      <dgm:t>
        <a:bodyPr/>
        <a:lstStyle/>
        <a:p>
          <a:endParaRPr lang="ru-RU"/>
        </a:p>
      </dgm:t>
    </dgm:pt>
    <dgm:pt modelId="{EF16B0D7-207E-4704-83D7-DD8C56A2B36E}">
      <dgm:prSet custT="1"/>
      <dgm:spPr/>
      <dgm:t>
        <a:bodyPr/>
        <a:lstStyle/>
        <a:p>
          <a:r>
            <a:rPr lang="ru-RU" sz="2200" dirty="0" smtClean="0"/>
            <a:t>Установлено право физлица на получение имущественных вычетов по расходам на покупку жилья и на погашение процентов у нескольких налоговых агентов</a:t>
          </a:r>
          <a:r>
            <a:rPr lang="ru-RU" sz="2100" dirty="0" smtClean="0"/>
            <a:t>.</a:t>
          </a:r>
          <a:endParaRPr lang="ru-RU" sz="2100" dirty="0"/>
        </a:p>
      </dgm:t>
    </dgm:pt>
    <dgm:pt modelId="{EABEF164-BB33-40CE-9C2C-D8D23153FDDE}" type="parTrans" cxnId="{FD6507C2-38EE-4B22-9324-EDF56DC074AF}">
      <dgm:prSet/>
      <dgm:spPr/>
      <dgm:t>
        <a:bodyPr/>
        <a:lstStyle/>
        <a:p>
          <a:endParaRPr lang="ru-RU"/>
        </a:p>
      </dgm:t>
    </dgm:pt>
    <dgm:pt modelId="{1DDD1FA7-95D0-4349-A9AC-CC48D95CC147}" type="sibTrans" cxnId="{FD6507C2-38EE-4B22-9324-EDF56DC074AF}">
      <dgm:prSet/>
      <dgm:spPr/>
      <dgm:t>
        <a:bodyPr/>
        <a:lstStyle/>
        <a:p>
          <a:endParaRPr lang="ru-RU"/>
        </a:p>
      </dgm:t>
    </dgm:pt>
    <dgm:pt modelId="{316015C9-BABC-40DA-8E75-0FA6A69BECE8}" type="pres">
      <dgm:prSet presAssocID="{66042C4D-E468-4DD4-8AB1-F9F10EAAA8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857AAD-30DD-44AC-A7D4-246B8733DC8D}" type="pres">
      <dgm:prSet presAssocID="{66042C4D-E468-4DD4-8AB1-F9F10EAAA856}" presName="Name1" presStyleCnt="0"/>
      <dgm:spPr/>
    </dgm:pt>
    <dgm:pt modelId="{4D1ED1F8-01D1-4FEA-BA56-A2C482B06843}" type="pres">
      <dgm:prSet presAssocID="{66042C4D-E468-4DD4-8AB1-F9F10EAAA856}" presName="cycle" presStyleCnt="0"/>
      <dgm:spPr/>
    </dgm:pt>
    <dgm:pt modelId="{3BD9ED15-0844-46DC-8EE6-5198E3A1EFC3}" type="pres">
      <dgm:prSet presAssocID="{66042C4D-E468-4DD4-8AB1-F9F10EAAA856}" presName="srcNode" presStyleLbl="node1" presStyleIdx="0" presStyleCnt="3"/>
      <dgm:spPr/>
    </dgm:pt>
    <dgm:pt modelId="{7AB42316-43E9-45B5-ABDB-19182AD2AAAC}" type="pres">
      <dgm:prSet presAssocID="{66042C4D-E468-4DD4-8AB1-F9F10EAAA856}" presName="conn" presStyleLbl="parChTrans1D2" presStyleIdx="0" presStyleCnt="1"/>
      <dgm:spPr/>
      <dgm:t>
        <a:bodyPr/>
        <a:lstStyle/>
        <a:p>
          <a:endParaRPr lang="ru-RU"/>
        </a:p>
      </dgm:t>
    </dgm:pt>
    <dgm:pt modelId="{93852173-219E-4F91-BB2E-6625F177CC8D}" type="pres">
      <dgm:prSet presAssocID="{66042C4D-E468-4DD4-8AB1-F9F10EAAA856}" presName="extraNode" presStyleLbl="node1" presStyleIdx="0" presStyleCnt="3"/>
      <dgm:spPr/>
    </dgm:pt>
    <dgm:pt modelId="{865F44AC-F471-4005-BC84-54F1575288E8}" type="pres">
      <dgm:prSet presAssocID="{66042C4D-E468-4DD4-8AB1-F9F10EAAA856}" presName="dstNode" presStyleLbl="node1" presStyleIdx="0" presStyleCnt="3"/>
      <dgm:spPr/>
    </dgm:pt>
    <dgm:pt modelId="{255105F1-8A79-4DAA-A151-7F869A2E95F0}" type="pres">
      <dgm:prSet presAssocID="{D074ABAE-396A-43DF-912F-B7A41277E2C7}" presName="text_1" presStyleLbl="node1" presStyleIdx="0" presStyleCnt="3" custScaleY="159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7F0E6-E783-4AD8-95DE-AEF189C1A40F}" type="pres">
      <dgm:prSet presAssocID="{D074ABAE-396A-43DF-912F-B7A41277E2C7}" presName="accent_1" presStyleCnt="0"/>
      <dgm:spPr/>
    </dgm:pt>
    <dgm:pt modelId="{526C4DCF-123D-471B-8565-BEEB9C35A982}" type="pres">
      <dgm:prSet presAssocID="{D074ABAE-396A-43DF-912F-B7A41277E2C7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8EA8C4-31E4-48DB-B847-053474CBFB4F}" type="pres">
      <dgm:prSet presAssocID="{597E97BF-BF02-4633-B025-D0D97745A0E5}" presName="text_2" presStyleLbl="node1" presStyleIdx="1" presStyleCnt="3" custScaleY="153586" custLinFactNeighborX="-31" custLinFactNeighborY="1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1750B-FB7D-4FD8-A48A-FCA59A0E2EC9}" type="pres">
      <dgm:prSet presAssocID="{597E97BF-BF02-4633-B025-D0D97745A0E5}" presName="accent_2" presStyleCnt="0"/>
      <dgm:spPr/>
    </dgm:pt>
    <dgm:pt modelId="{2A3982CC-0DC0-4C70-96AD-433E3E021299}" type="pres">
      <dgm:prSet presAssocID="{597E97BF-BF02-4633-B025-D0D97745A0E5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E3675D-0DD1-4FB6-9F75-23AC9C750E03}" type="pres">
      <dgm:prSet presAssocID="{EF16B0D7-207E-4704-83D7-DD8C56A2B36E}" presName="text_3" presStyleLbl="node1" presStyleIdx="2" presStyleCnt="3" custScaleY="118112" custLinFactNeighborX="-342" custLinFactNeighborY="31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BA01F-09F2-4F4C-8A33-42BDDF18023D}" type="pres">
      <dgm:prSet presAssocID="{EF16B0D7-207E-4704-83D7-DD8C56A2B36E}" presName="accent_3" presStyleCnt="0"/>
      <dgm:spPr/>
    </dgm:pt>
    <dgm:pt modelId="{AC052456-5F45-4EDA-8A50-A58FBDD79650}" type="pres">
      <dgm:prSet presAssocID="{EF16B0D7-207E-4704-83D7-DD8C56A2B36E}" presName="accentRepeatNode" presStyleLbl="solidFgAcc1" presStyleIdx="2" presStyleCnt="3" custScaleX="87235" custScaleY="872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9775615-133A-476B-9DD5-797EEBE17A98}" type="presOf" srcId="{597E97BF-BF02-4633-B025-D0D97745A0E5}" destId="{508EA8C4-31E4-48DB-B847-053474CBFB4F}" srcOrd="0" destOrd="0" presId="urn:microsoft.com/office/officeart/2008/layout/VerticalCurvedList"/>
    <dgm:cxn modelId="{506F882D-989F-4310-A140-B4DE8170AABB}" type="presOf" srcId="{D074ABAE-396A-43DF-912F-B7A41277E2C7}" destId="{255105F1-8A79-4DAA-A151-7F869A2E95F0}" srcOrd="0" destOrd="0" presId="urn:microsoft.com/office/officeart/2008/layout/VerticalCurvedList"/>
    <dgm:cxn modelId="{4DCBBB8F-ECC2-4B33-A10C-7A8623592C80}" type="presOf" srcId="{EF16B0D7-207E-4704-83D7-DD8C56A2B36E}" destId="{91E3675D-0DD1-4FB6-9F75-23AC9C750E03}" srcOrd="0" destOrd="0" presId="urn:microsoft.com/office/officeart/2008/layout/VerticalCurvedList"/>
    <dgm:cxn modelId="{741372BD-FE66-4B7A-87D3-0D0A14BC5FAC}" type="presOf" srcId="{9A2F9FCB-3E77-4E4A-AC7E-4AF841A310B6}" destId="{7AB42316-43E9-45B5-ABDB-19182AD2AAAC}" srcOrd="0" destOrd="0" presId="urn:microsoft.com/office/officeart/2008/layout/VerticalCurvedList"/>
    <dgm:cxn modelId="{FD6507C2-38EE-4B22-9324-EDF56DC074AF}" srcId="{66042C4D-E468-4DD4-8AB1-F9F10EAAA856}" destId="{EF16B0D7-207E-4704-83D7-DD8C56A2B36E}" srcOrd="2" destOrd="0" parTransId="{EABEF164-BB33-40CE-9C2C-D8D23153FDDE}" sibTransId="{1DDD1FA7-95D0-4349-A9AC-CC48D95CC147}"/>
    <dgm:cxn modelId="{5F524FBA-66C7-4CEC-8113-28631CF853BD}" srcId="{66042C4D-E468-4DD4-8AB1-F9F10EAAA856}" destId="{597E97BF-BF02-4633-B025-D0D97745A0E5}" srcOrd="1" destOrd="0" parTransId="{B6848C22-6056-4193-98CF-0178A21FE247}" sibTransId="{F4AB285F-D501-4C60-99ED-986BA28CD06D}"/>
    <dgm:cxn modelId="{E3C6A78C-D380-4B20-BFFF-7E25365C649C}" srcId="{66042C4D-E468-4DD4-8AB1-F9F10EAAA856}" destId="{D074ABAE-396A-43DF-912F-B7A41277E2C7}" srcOrd="0" destOrd="0" parTransId="{101E23BE-1004-4F17-BE34-C80B5AD6216C}" sibTransId="{9A2F9FCB-3E77-4E4A-AC7E-4AF841A310B6}"/>
    <dgm:cxn modelId="{C6A26262-05DA-474F-9743-E0077077E7B4}" type="presOf" srcId="{66042C4D-E468-4DD4-8AB1-F9F10EAAA856}" destId="{316015C9-BABC-40DA-8E75-0FA6A69BECE8}" srcOrd="0" destOrd="0" presId="urn:microsoft.com/office/officeart/2008/layout/VerticalCurvedList"/>
    <dgm:cxn modelId="{CD0AE702-948C-4947-B9F8-17EB06158671}" type="presParOf" srcId="{316015C9-BABC-40DA-8E75-0FA6A69BECE8}" destId="{04857AAD-30DD-44AC-A7D4-246B8733DC8D}" srcOrd="0" destOrd="0" presId="urn:microsoft.com/office/officeart/2008/layout/VerticalCurvedList"/>
    <dgm:cxn modelId="{B42E502D-7F42-4F0B-B899-FA557D21721B}" type="presParOf" srcId="{04857AAD-30DD-44AC-A7D4-246B8733DC8D}" destId="{4D1ED1F8-01D1-4FEA-BA56-A2C482B06843}" srcOrd="0" destOrd="0" presId="urn:microsoft.com/office/officeart/2008/layout/VerticalCurvedList"/>
    <dgm:cxn modelId="{C578D878-3BC5-4F5F-A698-D4C01A32C292}" type="presParOf" srcId="{4D1ED1F8-01D1-4FEA-BA56-A2C482B06843}" destId="{3BD9ED15-0844-46DC-8EE6-5198E3A1EFC3}" srcOrd="0" destOrd="0" presId="urn:microsoft.com/office/officeart/2008/layout/VerticalCurvedList"/>
    <dgm:cxn modelId="{D7BAD007-D38E-4FAA-87CD-A79FC21449BE}" type="presParOf" srcId="{4D1ED1F8-01D1-4FEA-BA56-A2C482B06843}" destId="{7AB42316-43E9-45B5-ABDB-19182AD2AAAC}" srcOrd="1" destOrd="0" presId="urn:microsoft.com/office/officeart/2008/layout/VerticalCurvedList"/>
    <dgm:cxn modelId="{645C8EA5-4363-44B1-A0E3-62AEBCF2EB1C}" type="presParOf" srcId="{4D1ED1F8-01D1-4FEA-BA56-A2C482B06843}" destId="{93852173-219E-4F91-BB2E-6625F177CC8D}" srcOrd="2" destOrd="0" presId="urn:microsoft.com/office/officeart/2008/layout/VerticalCurvedList"/>
    <dgm:cxn modelId="{A53AB8EA-749F-4E88-BB05-4EB507FBD7A8}" type="presParOf" srcId="{4D1ED1F8-01D1-4FEA-BA56-A2C482B06843}" destId="{865F44AC-F471-4005-BC84-54F1575288E8}" srcOrd="3" destOrd="0" presId="urn:microsoft.com/office/officeart/2008/layout/VerticalCurvedList"/>
    <dgm:cxn modelId="{C7A08FD3-CA9C-4DE2-A362-8532E5823A8D}" type="presParOf" srcId="{04857AAD-30DD-44AC-A7D4-246B8733DC8D}" destId="{255105F1-8A79-4DAA-A151-7F869A2E95F0}" srcOrd="1" destOrd="0" presId="urn:microsoft.com/office/officeart/2008/layout/VerticalCurvedList"/>
    <dgm:cxn modelId="{BED08669-9748-465C-AAF9-442E1F655CEE}" type="presParOf" srcId="{04857AAD-30DD-44AC-A7D4-246B8733DC8D}" destId="{8177F0E6-E783-4AD8-95DE-AEF189C1A40F}" srcOrd="2" destOrd="0" presId="urn:microsoft.com/office/officeart/2008/layout/VerticalCurvedList"/>
    <dgm:cxn modelId="{0FEB683B-4C75-4E2B-BEDA-A0D446DC0261}" type="presParOf" srcId="{8177F0E6-E783-4AD8-95DE-AEF189C1A40F}" destId="{526C4DCF-123D-471B-8565-BEEB9C35A982}" srcOrd="0" destOrd="0" presId="urn:microsoft.com/office/officeart/2008/layout/VerticalCurvedList"/>
    <dgm:cxn modelId="{FD247D4A-1AF1-4106-BE16-B3D1F4F27B61}" type="presParOf" srcId="{04857AAD-30DD-44AC-A7D4-246B8733DC8D}" destId="{508EA8C4-31E4-48DB-B847-053474CBFB4F}" srcOrd="3" destOrd="0" presId="urn:microsoft.com/office/officeart/2008/layout/VerticalCurvedList"/>
    <dgm:cxn modelId="{DBA50495-6BFC-4750-86B4-FAD90779A78A}" type="presParOf" srcId="{04857AAD-30DD-44AC-A7D4-246B8733DC8D}" destId="{BA01750B-FB7D-4FD8-A48A-FCA59A0E2EC9}" srcOrd="4" destOrd="0" presId="urn:microsoft.com/office/officeart/2008/layout/VerticalCurvedList"/>
    <dgm:cxn modelId="{E0462B31-F735-4909-A319-8C7714DE7D38}" type="presParOf" srcId="{BA01750B-FB7D-4FD8-A48A-FCA59A0E2EC9}" destId="{2A3982CC-0DC0-4C70-96AD-433E3E021299}" srcOrd="0" destOrd="0" presId="urn:microsoft.com/office/officeart/2008/layout/VerticalCurvedList"/>
    <dgm:cxn modelId="{37B42D66-0696-48F3-B8A7-8BBA5716F667}" type="presParOf" srcId="{04857AAD-30DD-44AC-A7D4-246B8733DC8D}" destId="{91E3675D-0DD1-4FB6-9F75-23AC9C750E03}" srcOrd="5" destOrd="0" presId="urn:microsoft.com/office/officeart/2008/layout/VerticalCurvedList"/>
    <dgm:cxn modelId="{6DD093D7-C822-4FC0-AD7B-B8B90E6ED39C}" type="presParOf" srcId="{04857AAD-30DD-44AC-A7D4-246B8733DC8D}" destId="{C42BA01F-09F2-4F4C-8A33-42BDDF18023D}" srcOrd="6" destOrd="0" presId="urn:microsoft.com/office/officeart/2008/layout/VerticalCurvedList"/>
    <dgm:cxn modelId="{1453DE2C-8509-4444-819A-24847D75A52C}" type="presParOf" srcId="{C42BA01F-09F2-4F4C-8A33-42BDDF18023D}" destId="{AC052456-5F45-4EDA-8A50-A58FBDD796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042C4D-E468-4DD4-8AB1-F9F10EAAA8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E97BF-BF02-4633-B025-D0D97745A0E5}">
      <dgm:prSet custT="1"/>
      <dgm:spPr/>
      <dgm:t>
        <a:bodyPr/>
        <a:lstStyle/>
        <a:p>
          <a:r>
            <a:rPr lang="ru-RU" sz="2200" dirty="0" smtClean="0"/>
            <a:t>Увеличен транспортный налог на дорогостоящие легковые автомобили (стоимостью свыше 3 млн руб.). При его исчислении применяются повышающие коэффициенты от 1,1 до 3.</a:t>
          </a:r>
          <a:endParaRPr lang="ru-RU" sz="2200" dirty="0"/>
        </a:p>
      </dgm:t>
    </dgm:pt>
    <dgm:pt modelId="{B6848C22-6056-4193-98CF-0178A21FE247}" type="parTrans" cxnId="{5F524FBA-66C7-4CEC-8113-28631CF853BD}">
      <dgm:prSet/>
      <dgm:spPr/>
      <dgm:t>
        <a:bodyPr/>
        <a:lstStyle/>
        <a:p>
          <a:endParaRPr lang="ru-RU"/>
        </a:p>
      </dgm:t>
    </dgm:pt>
    <dgm:pt modelId="{F4AB285F-D501-4C60-99ED-986BA28CD06D}" type="sibTrans" cxnId="{5F524FBA-66C7-4CEC-8113-28631CF853BD}">
      <dgm:prSet/>
      <dgm:spPr/>
      <dgm:t>
        <a:bodyPr/>
        <a:lstStyle/>
        <a:p>
          <a:endParaRPr lang="ru-RU"/>
        </a:p>
      </dgm:t>
    </dgm:pt>
    <dgm:pt modelId="{D074ABAE-396A-43DF-912F-B7A41277E2C7}">
      <dgm:prSet custT="1"/>
      <dgm:spPr/>
      <dgm:t>
        <a:bodyPr/>
        <a:lstStyle/>
        <a:p>
          <a:r>
            <a:rPr lang="ru-RU" sz="2400" dirty="0" smtClean="0"/>
            <a:t>Перенесен </a:t>
          </a:r>
          <a:r>
            <a:rPr lang="ru-RU" sz="2400" dirty="0" smtClean="0"/>
            <a:t>срок </a:t>
          </a:r>
          <a:r>
            <a:rPr lang="ru-RU" sz="2400" dirty="0" smtClean="0"/>
            <a:t>уплаты транспортного и земельного налогов, а также налога на имущество физлиц с  1 ноября на 1 </a:t>
          </a:r>
          <a:r>
            <a:rPr lang="ru-RU" sz="2400" dirty="0" smtClean="0"/>
            <a:t>октября года, следующего за истекшим налоговым периодом.</a:t>
          </a:r>
          <a:endParaRPr lang="ru-RU" sz="2400" dirty="0"/>
        </a:p>
      </dgm:t>
    </dgm:pt>
    <dgm:pt modelId="{101E23BE-1004-4F17-BE34-C80B5AD6216C}" type="parTrans" cxnId="{E3C6A78C-D380-4B20-BFFF-7E25365C649C}">
      <dgm:prSet/>
      <dgm:spPr/>
      <dgm:t>
        <a:bodyPr/>
        <a:lstStyle/>
        <a:p>
          <a:endParaRPr lang="ru-RU"/>
        </a:p>
      </dgm:t>
    </dgm:pt>
    <dgm:pt modelId="{9A2F9FCB-3E77-4E4A-AC7E-4AF841A310B6}" type="sibTrans" cxnId="{E3C6A78C-D380-4B20-BFFF-7E25365C649C}">
      <dgm:prSet/>
      <dgm:spPr/>
      <dgm:t>
        <a:bodyPr/>
        <a:lstStyle/>
        <a:p>
          <a:endParaRPr lang="ru-RU"/>
        </a:p>
      </dgm:t>
    </dgm:pt>
    <dgm:pt modelId="{316015C9-BABC-40DA-8E75-0FA6A69BECE8}" type="pres">
      <dgm:prSet presAssocID="{66042C4D-E468-4DD4-8AB1-F9F10EAAA8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857AAD-30DD-44AC-A7D4-246B8733DC8D}" type="pres">
      <dgm:prSet presAssocID="{66042C4D-E468-4DD4-8AB1-F9F10EAAA856}" presName="Name1" presStyleCnt="0"/>
      <dgm:spPr/>
    </dgm:pt>
    <dgm:pt modelId="{4D1ED1F8-01D1-4FEA-BA56-A2C482B06843}" type="pres">
      <dgm:prSet presAssocID="{66042C4D-E468-4DD4-8AB1-F9F10EAAA856}" presName="cycle" presStyleCnt="0"/>
      <dgm:spPr/>
    </dgm:pt>
    <dgm:pt modelId="{3BD9ED15-0844-46DC-8EE6-5198E3A1EFC3}" type="pres">
      <dgm:prSet presAssocID="{66042C4D-E468-4DD4-8AB1-F9F10EAAA856}" presName="srcNode" presStyleLbl="node1" presStyleIdx="0" presStyleCnt="2"/>
      <dgm:spPr/>
    </dgm:pt>
    <dgm:pt modelId="{7AB42316-43E9-45B5-ABDB-19182AD2AAAC}" type="pres">
      <dgm:prSet presAssocID="{66042C4D-E468-4DD4-8AB1-F9F10EAAA856}" presName="conn" presStyleLbl="parChTrans1D2" presStyleIdx="0" presStyleCnt="1"/>
      <dgm:spPr/>
      <dgm:t>
        <a:bodyPr/>
        <a:lstStyle/>
        <a:p>
          <a:endParaRPr lang="ru-RU"/>
        </a:p>
      </dgm:t>
    </dgm:pt>
    <dgm:pt modelId="{93852173-219E-4F91-BB2E-6625F177CC8D}" type="pres">
      <dgm:prSet presAssocID="{66042C4D-E468-4DD4-8AB1-F9F10EAAA856}" presName="extraNode" presStyleLbl="node1" presStyleIdx="0" presStyleCnt="2"/>
      <dgm:spPr/>
    </dgm:pt>
    <dgm:pt modelId="{865F44AC-F471-4005-BC84-54F1575288E8}" type="pres">
      <dgm:prSet presAssocID="{66042C4D-E468-4DD4-8AB1-F9F10EAAA856}" presName="dstNode" presStyleLbl="node1" presStyleIdx="0" presStyleCnt="2"/>
      <dgm:spPr/>
    </dgm:pt>
    <dgm:pt modelId="{255105F1-8A79-4DAA-A151-7F869A2E95F0}" type="pres">
      <dgm:prSet presAssocID="{D074ABAE-396A-43DF-912F-B7A41277E2C7}" presName="text_1" presStyleLbl="node1" presStyleIdx="0" presStyleCnt="2" custScaleX="108159" custScaleY="159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7F0E6-E783-4AD8-95DE-AEF189C1A40F}" type="pres">
      <dgm:prSet presAssocID="{D074ABAE-396A-43DF-912F-B7A41277E2C7}" presName="accent_1" presStyleCnt="0"/>
      <dgm:spPr/>
    </dgm:pt>
    <dgm:pt modelId="{526C4DCF-123D-471B-8565-BEEB9C35A982}" type="pres">
      <dgm:prSet presAssocID="{D074ABAE-396A-43DF-912F-B7A41277E2C7}" presName="accentRepeatNode" presStyleLbl="solidFgAcc1" presStyleIdx="0" presStyleCnt="2" custScaleX="78372" custScaleY="88152" custLinFactNeighborX="-5132" custLinFactNeighborY="-9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8EA8C4-31E4-48DB-B847-053474CBFB4F}" type="pres">
      <dgm:prSet presAssocID="{597E97BF-BF02-4633-B025-D0D97745A0E5}" presName="text_2" presStyleLbl="node1" presStyleIdx="1" presStyleCnt="2" custScaleX="106454" custScaleY="140756" custLinFactNeighborX="-31" custLinFactNeighborY="1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1750B-FB7D-4FD8-A48A-FCA59A0E2EC9}" type="pres">
      <dgm:prSet presAssocID="{597E97BF-BF02-4633-B025-D0D97745A0E5}" presName="accent_2" presStyleCnt="0"/>
      <dgm:spPr/>
    </dgm:pt>
    <dgm:pt modelId="{2A3982CC-0DC0-4C70-96AD-433E3E021299}" type="pres">
      <dgm:prSet presAssocID="{597E97BF-BF02-4633-B025-D0D97745A0E5}" presName="accentRepeatNode" presStyleLbl="solidFgAcc1" presStyleIdx="1" presStyleCnt="2" custScaleX="79014" custScaleY="81813" custLinFactNeighborX="2033" custLinFactNeighborY="153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F524FBA-66C7-4CEC-8113-28631CF853BD}" srcId="{66042C4D-E468-4DD4-8AB1-F9F10EAAA856}" destId="{597E97BF-BF02-4633-B025-D0D97745A0E5}" srcOrd="1" destOrd="0" parTransId="{B6848C22-6056-4193-98CF-0178A21FE247}" sibTransId="{F4AB285F-D501-4C60-99ED-986BA28CD06D}"/>
    <dgm:cxn modelId="{D64F6CBB-ED8D-4609-B541-8F85C811CC26}" type="presOf" srcId="{9A2F9FCB-3E77-4E4A-AC7E-4AF841A310B6}" destId="{7AB42316-43E9-45B5-ABDB-19182AD2AAAC}" srcOrd="0" destOrd="0" presId="urn:microsoft.com/office/officeart/2008/layout/VerticalCurvedList"/>
    <dgm:cxn modelId="{39D79153-424E-4B8D-901F-1924CBC1AFDD}" type="presOf" srcId="{597E97BF-BF02-4633-B025-D0D97745A0E5}" destId="{508EA8C4-31E4-48DB-B847-053474CBFB4F}" srcOrd="0" destOrd="0" presId="urn:microsoft.com/office/officeart/2008/layout/VerticalCurvedList"/>
    <dgm:cxn modelId="{4FCDC447-075D-45D0-B2C9-59A22A7843CA}" type="presOf" srcId="{66042C4D-E468-4DD4-8AB1-F9F10EAAA856}" destId="{316015C9-BABC-40DA-8E75-0FA6A69BECE8}" srcOrd="0" destOrd="0" presId="urn:microsoft.com/office/officeart/2008/layout/VerticalCurvedList"/>
    <dgm:cxn modelId="{E3C6A78C-D380-4B20-BFFF-7E25365C649C}" srcId="{66042C4D-E468-4DD4-8AB1-F9F10EAAA856}" destId="{D074ABAE-396A-43DF-912F-B7A41277E2C7}" srcOrd="0" destOrd="0" parTransId="{101E23BE-1004-4F17-BE34-C80B5AD6216C}" sibTransId="{9A2F9FCB-3E77-4E4A-AC7E-4AF841A310B6}"/>
    <dgm:cxn modelId="{FE838406-EA5C-414B-9982-CF1518012FA6}" type="presOf" srcId="{D074ABAE-396A-43DF-912F-B7A41277E2C7}" destId="{255105F1-8A79-4DAA-A151-7F869A2E95F0}" srcOrd="0" destOrd="0" presId="urn:microsoft.com/office/officeart/2008/layout/VerticalCurvedList"/>
    <dgm:cxn modelId="{526372A4-0054-432E-82ED-D6F07714312B}" type="presParOf" srcId="{316015C9-BABC-40DA-8E75-0FA6A69BECE8}" destId="{04857AAD-30DD-44AC-A7D4-246B8733DC8D}" srcOrd="0" destOrd="0" presId="urn:microsoft.com/office/officeart/2008/layout/VerticalCurvedList"/>
    <dgm:cxn modelId="{AFC41E00-AD44-4277-A24C-59BD40C6B36E}" type="presParOf" srcId="{04857AAD-30DD-44AC-A7D4-246B8733DC8D}" destId="{4D1ED1F8-01D1-4FEA-BA56-A2C482B06843}" srcOrd="0" destOrd="0" presId="urn:microsoft.com/office/officeart/2008/layout/VerticalCurvedList"/>
    <dgm:cxn modelId="{4C3C5D70-1E63-474B-8804-BEB74C267ADB}" type="presParOf" srcId="{4D1ED1F8-01D1-4FEA-BA56-A2C482B06843}" destId="{3BD9ED15-0844-46DC-8EE6-5198E3A1EFC3}" srcOrd="0" destOrd="0" presId="urn:microsoft.com/office/officeart/2008/layout/VerticalCurvedList"/>
    <dgm:cxn modelId="{76816C7A-84FD-44E6-B45A-E1F8DD21C97D}" type="presParOf" srcId="{4D1ED1F8-01D1-4FEA-BA56-A2C482B06843}" destId="{7AB42316-43E9-45B5-ABDB-19182AD2AAAC}" srcOrd="1" destOrd="0" presId="urn:microsoft.com/office/officeart/2008/layout/VerticalCurvedList"/>
    <dgm:cxn modelId="{95E689E7-30EA-494A-8D7E-FC02FF04C44C}" type="presParOf" srcId="{4D1ED1F8-01D1-4FEA-BA56-A2C482B06843}" destId="{93852173-219E-4F91-BB2E-6625F177CC8D}" srcOrd="2" destOrd="0" presId="urn:microsoft.com/office/officeart/2008/layout/VerticalCurvedList"/>
    <dgm:cxn modelId="{C676E9D3-D0D5-4C5C-9BAF-2C655BE92379}" type="presParOf" srcId="{4D1ED1F8-01D1-4FEA-BA56-A2C482B06843}" destId="{865F44AC-F471-4005-BC84-54F1575288E8}" srcOrd="3" destOrd="0" presId="urn:microsoft.com/office/officeart/2008/layout/VerticalCurvedList"/>
    <dgm:cxn modelId="{F35E3C14-3F0D-4990-BEDD-43ACD9E5BD9F}" type="presParOf" srcId="{04857AAD-30DD-44AC-A7D4-246B8733DC8D}" destId="{255105F1-8A79-4DAA-A151-7F869A2E95F0}" srcOrd="1" destOrd="0" presId="urn:microsoft.com/office/officeart/2008/layout/VerticalCurvedList"/>
    <dgm:cxn modelId="{BD5A96D0-D5F2-4B78-B20C-1F985B9498F1}" type="presParOf" srcId="{04857AAD-30DD-44AC-A7D4-246B8733DC8D}" destId="{8177F0E6-E783-4AD8-95DE-AEF189C1A40F}" srcOrd="2" destOrd="0" presId="urn:microsoft.com/office/officeart/2008/layout/VerticalCurvedList"/>
    <dgm:cxn modelId="{41989A5D-6DEE-4B94-89F8-4F3566BB9D4E}" type="presParOf" srcId="{8177F0E6-E783-4AD8-95DE-AEF189C1A40F}" destId="{526C4DCF-123D-471B-8565-BEEB9C35A982}" srcOrd="0" destOrd="0" presId="urn:microsoft.com/office/officeart/2008/layout/VerticalCurvedList"/>
    <dgm:cxn modelId="{4E098F6E-29E1-400D-A0A5-026D84FAF953}" type="presParOf" srcId="{04857AAD-30DD-44AC-A7D4-246B8733DC8D}" destId="{508EA8C4-31E4-48DB-B847-053474CBFB4F}" srcOrd="3" destOrd="0" presId="urn:microsoft.com/office/officeart/2008/layout/VerticalCurvedList"/>
    <dgm:cxn modelId="{D40A2BA6-7F9E-43C7-A970-14B183035BD7}" type="presParOf" srcId="{04857AAD-30DD-44AC-A7D4-246B8733DC8D}" destId="{BA01750B-FB7D-4FD8-A48A-FCA59A0E2EC9}" srcOrd="4" destOrd="0" presId="urn:microsoft.com/office/officeart/2008/layout/VerticalCurvedList"/>
    <dgm:cxn modelId="{5414D0EC-1917-461E-BE72-6F488E6FBEE3}" type="presParOf" srcId="{BA01750B-FB7D-4FD8-A48A-FCA59A0E2EC9}" destId="{2A3982CC-0DC0-4C70-96AD-433E3E0212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42316-43E9-45B5-ABDB-19182AD2AAAC}">
      <dsp:nvSpPr>
        <dsp:cNvPr id="0" name=""/>
        <dsp:cNvSpPr/>
      </dsp:nvSpPr>
      <dsp:spPr>
        <a:xfrm>
          <a:off x="-6346191" y="-970736"/>
          <a:ext cx="7553893" cy="7553893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105F1-8A79-4DAA-A151-7F869A2E95F0}">
      <dsp:nvSpPr>
        <dsp:cNvPr id="0" name=""/>
        <dsp:cNvSpPr/>
      </dsp:nvSpPr>
      <dsp:spPr>
        <a:xfrm>
          <a:off x="678566" y="0"/>
          <a:ext cx="7850491" cy="1172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3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Налоговые декларации  по  НДС  представляются  только в электронной форме по телекоммуникационным каналам связи </a:t>
          </a:r>
          <a:endParaRPr lang="ru-RU" sz="2200" kern="1200" dirty="0"/>
        </a:p>
      </dsp:txBody>
      <dsp:txXfrm>
        <a:off x="678566" y="0"/>
        <a:ext cx="7850491" cy="1172940"/>
      </dsp:txXfrm>
    </dsp:sp>
    <dsp:sp modelId="{526C4DCF-123D-471B-8565-BEEB9C35A982}">
      <dsp:nvSpPr>
        <dsp:cNvPr id="0" name=""/>
        <dsp:cNvSpPr/>
      </dsp:nvSpPr>
      <dsp:spPr>
        <a:xfrm>
          <a:off x="92378" y="323556"/>
          <a:ext cx="1079268" cy="10792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EA8C4-31E4-48DB-B847-053474CBFB4F}">
      <dsp:nvSpPr>
        <dsp:cNvPr id="0" name=""/>
        <dsp:cNvSpPr/>
      </dsp:nvSpPr>
      <dsp:spPr>
        <a:xfrm>
          <a:off x="1052149" y="1273934"/>
          <a:ext cx="7355475" cy="1111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Сведения о среднесписочной численности необходимо представлять только тем предпринимателям, которые привлекали в предшествующем году наемных работников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1052149" y="1273934"/>
        <a:ext cx="7355475" cy="1111007"/>
      </dsp:txXfrm>
    </dsp:sp>
    <dsp:sp modelId="{2A3982CC-0DC0-4C70-96AD-433E3E021299}">
      <dsp:nvSpPr>
        <dsp:cNvPr id="0" name=""/>
        <dsp:cNvSpPr/>
      </dsp:nvSpPr>
      <dsp:spPr>
        <a:xfrm>
          <a:off x="587393" y="1618902"/>
          <a:ext cx="1079268" cy="10792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F952E-776B-4E50-B12E-B26CDCD978E4}">
      <dsp:nvSpPr>
        <dsp:cNvPr id="0" name=""/>
        <dsp:cNvSpPr/>
      </dsp:nvSpPr>
      <dsp:spPr>
        <a:xfrm>
          <a:off x="1184695" y="2520282"/>
          <a:ext cx="7355475" cy="1501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Организации, сдающие декларации по ТКС, должны обеспечить получение электронных документов из налоговых органов и уведомить об этом в течение 6 дней. При неполучении квитанции в течение  10 дней налоговый орган может заблокировать  счета организации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1184695" y="2520282"/>
        <a:ext cx="7355475" cy="1501253"/>
      </dsp:txXfrm>
    </dsp:sp>
    <dsp:sp modelId="{85CB625F-C37D-4D33-9DB6-2CDB25AD12DB}">
      <dsp:nvSpPr>
        <dsp:cNvPr id="0" name=""/>
        <dsp:cNvSpPr/>
      </dsp:nvSpPr>
      <dsp:spPr>
        <a:xfrm>
          <a:off x="587393" y="2914249"/>
          <a:ext cx="1079268" cy="107926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37878-365F-49D7-90C1-B198D09DB2A4}">
      <dsp:nvSpPr>
        <dsp:cNvPr id="0" name=""/>
        <dsp:cNvSpPr/>
      </dsp:nvSpPr>
      <dsp:spPr>
        <a:xfrm>
          <a:off x="711654" y="4176462"/>
          <a:ext cx="7850491" cy="1146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Введена ответственность по ст.119 НК Российской Федерации за непредставление в установленный срок налоговых деклараций для налоговых агентов.</a:t>
          </a:r>
          <a:endParaRPr lang="ru-RU" sz="2000" kern="1200" dirty="0"/>
        </a:p>
      </dsp:txBody>
      <dsp:txXfrm>
        <a:off x="711654" y="4176462"/>
        <a:ext cx="7850491" cy="1146174"/>
      </dsp:txXfrm>
    </dsp:sp>
    <dsp:sp modelId="{F9FAEA7C-799D-4B35-A387-5241B8EEEAC9}">
      <dsp:nvSpPr>
        <dsp:cNvPr id="0" name=""/>
        <dsp:cNvSpPr/>
      </dsp:nvSpPr>
      <dsp:spPr>
        <a:xfrm>
          <a:off x="92378" y="4209596"/>
          <a:ext cx="1079268" cy="107926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42316-43E9-45B5-ABDB-19182AD2AAAC}">
      <dsp:nvSpPr>
        <dsp:cNvPr id="0" name=""/>
        <dsp:cNvSpPr/>
      </dsp:nvSpPr>
      <dsp:spPr>
        <a:xfrm>
          <a:off x="-6346191" y="-970736"/>
          <a:ext cx="7553893" cy="7553893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B8AB2-76EA-473E-9102-83FA967BA593}">
      <dsp:nvSpPr>
        <dsp:cNvPr id="0" name=""/>
        <dsp:cNvSpPr/>
      </dsp:nvSpPr>
      <dsp:spPr>
        <a:xfrm>
          <a:off x="640569" y="227712"/>
          <a:ext cx="7850491" cy="1318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33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Вводится обязательный </a:t>
          </a:r>
          <a:r>
            <a:rPr lang="ru-RU" sz="1800" kern="1200" dirty="0" smtClean="0"/>
            <a:t>досудебный порядок обжалования любых ненормативных актов налоговых органов, действий или бездействия их должностных лиц </a:t>
          </a:r>
          <a:endParaRPr lang="ru-RU" sz="1800" kern="1200" dirty="0"/>
        </a:p>
      </dsp:txBody>
      <dsp:txXfrm>
        <a:off x="640569" y="227712"/>
        <a:ext cx="7850491" cy="1318823"/>
      </dsp:txXfrm>
    </dsp:sp>
    <dsp:sp modelId="{9FDE7504-3999-4008-AEF3-4D81686241F9}">
      <dsp:nvSpPr>
        <dsp:cNvPr id="0" name=""/>
        <dsp:cNvSpPr/>
      </dsp:nvSpPr>
      <dsp:spPr>
        <a:xfrm>
          <a:off x="92378" y="323556"/>
          <a:ext cx="1079268" cy="10792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D9347-1AAB-4FA3-AF3F-14F107BAC165}">
      <dsp:nvSpPr>
        <dsp:cNvPr id="0" name=""/>
        <dsp:cNvSpPr/>
      </dsp:nvSpPr>
      <dsp:spPr>
        <a:xfrm>
          <a:off x="1127028" y="1726829"/>
          <a:ext cx="7355475" cy="863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 грубые нарушения правил учета доходов,  расходов и объектов налогообложения вводится налоговая ответственность для ИП, нотариусов и адвокатов.</a:t>
          </a:r>
          <a:endParaRPr lang="ru-RU" sz="2000" kern="1200" dirty="0"/>
        </a:p>
      </dsp:txBody>
      <dsp:txXfrm>
        <a:off x="1127028" y="1726829"/>
        <a:ext cx="7355475" cy="863414"/>
      </dsp:txXfrm>
    </dsp:sp>
    <dsp:sp modelId="{87190C98-540E-45EF-BC9C-039BC72C7E3C}">
      <dsp:nvSpPr>
        <dsp:cNvPr id="0" name=""/>
        <dsp:cNvSpPr/>
      </dsp:nvSpPr>
      <dsp:spPr>
        <a:xfrm>
          <a:off x="587393" y="1618902"/>
          <a:ext cx="1079268" cy="10792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6278B-9261-406C-9E21-42ADCA3ABCFA}">
      <dsp:nvSpPr>
        <dsp:cNvPr id="0" name=""/>
        <dsp:cNvSpPr/>
      </dsp:nvSpPr>
      <dsp:spPr>
        <a:xfrm>
          <a:off x="1127028" y="2884884"/>
          <a:ext cx="7355475" cy="1137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случае </a:t>
          </a:r>
          <a:r>
            <a:rPr lang="ru-RU" sz="2000" kern="1200" dirty="0" smtClean="0"/>
            <a:t>приостановки операций по счету налогоплательщика в одном банке другим банкам запрещено открывать новые счета данному лицу.</a:t>
          </a:r>
          <a:endParaRPr lang="ru-RU" sz="2000" kern="1200" dirty="0"/>
        </a:p>
      </dsp:txBody>
      <dsp:txXfrm>
        <a:off x="1127028" y="2884884"/>
        <a:ext cx="7355475" cy="1137998"/>
      </dsp:txXfrm>
    </dsp:sp>
    <dsp:sp modelId="{EBD68DC8-5042-439A-8930-6E132ECF4EBC}">
      <dsp:nvSpPr>
        <dsp:cNvPr id="0" name=""/>
        <dsp:cNvSpPr/>
      </dsp:nvSpPr>
      <dsp:spPr>
        <a:xfrm>
          <a:off x="587393" y="2914249"/>
          <a:ext cx="1079268" cy="107926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2A89C-FBF0-48CA-9FF7-CB04798AA87B}">
      <dsp:nvSpPr>
        <dsp:cNvPr id="0" name=""/>
        <dsp:cNvSpPr/>
      </dsp:nvSpPr>
      <dsp:spPr>
        <a:xfrm>
          <a:off x="632012" y="4174688"/>
          <a:ext cx="7850491" cy="114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33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1 июля 2014 г. банки обязаны сообщать в налоговую инспекцию информацию об открытии или закрытии счета, изменении его реквизитов не только организациями и предпринимателями, но и физлицами, которые не являются предпринимателями. </a:t>
          </a:r>
          <a:endParaRPr lang="ru-RU" sz="1800" kern="1200" dirty="0"/>
        </a:p>
      </dsp:txBody>
      <dsp:txXfrm>
        <a:off x="632012" y="4174688"/>
        <a:ext cx="7850491" cy="1149084"/>
      </dsp:txXfrm>
    </dsp:sp>
    <dsp:sp modelId="{F5FA68CC-29E7-44A3-B1FE-EFFCF3585B21}">
      <dsp:nvSpPr>
        <dsp:cNvPr id="0" name=""/>
        <dsp:cNvSpPr/>
      </dsp:nvSpPr>
      <dsp:spPr>
        <a:xfrm>
          <a:off x="92378" y="4209596"/>
          <a:ext cx="1079268" cy="107926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42316-43E9-45B5-ABDB-19182AD2AAAC}">
      <dsp:nvSpPr>
        <dsp:cNvPr id="0" name=""/>
        <dsp:cNvSpPr/>
      </dsp:nvSpPr>
      <dsp:spPr>
        <a:xfrm>
          <a:off x="-6506321" y="-970736"/>
          <a:ext cx="7553893" cy="7553893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105F1-8A79-4DAA-A151-7F869A2E95F0}">
      <dsp:nvSpPr>
        <dsp:cNvPr id="0" name=""/>
        <dsp:cNvSpPr/>
      </dsp:nvSpPr>
      <dsp:spPr>
        <a:xfrm>
          <a:off x="0" y="144013"/>
          <a:ext cx="8491012" cy="1374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33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Изменились лимиты доходов для применения УСНО - </a:t>
          </a:r>
          <a:r>
            <a:rPr lang="ru-RU" sz="2000" kern="1200" dirty="0" smtClean="0"/>
            <a:t>в 2014 г. с учетом коэффициента-дефлятора в размере 1,067 максимальная сумма доходов составит 64,02 млн руб., максимальный доход для перехода на УСНО (за 9 мес. – 48,015 </a:t>
          </a:r>
          <a:r>
            <a:rPr lang="ru-RU" sz="2000" kern="1200" dirty="0" err="1" smtClean="0"/>
            <a:t>млн.руб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0" y="144013"/>
        <a:ext cx="8491012" cy="1374927"/>
      </dsp:txXfrm>
    </dsp:sp>
    <dsp:sp modelId="{526C4DCF-123D-471B-8565-BEEB9C35A982}">
      <dsp:nvSpPr>
        <dsp:cNvPr id="0" name=""/>
        <dsp:cNvSpPr/>
      </dsp:nvSpPr>
      <dsp:spPr>
        <a:xfrm>
          <a:off x="0" y="360040"/>
          <a:ext cx="943766" cy="1006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EA8C4-31E4-48DB-B847-053474CBFB4F}">
      <dsp:nvSpPr>
        <dsp:cNvPr id="0" name=""/>
        <dsp:cNvSpPr/>
      </dsp:nvSpPr>
      <dsp:spPr>
        <a:xfrm>
          <a:off x="727256" y="1664896"/>
          <a:ext cx="7830197" cy="1215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Заявление на получение патента можно подавать  одновременно с документами, представляемыми при </a:t>
          </a:r>
          <a:r>
            <a:rPr lang="ru-RU" sz="2000" kern="1200" dirty="0" err="1" smtClean="0"/>
            <a:t>госрегистрации</a:t>
          </a:r>
          <a:r>
            <a:rPr lang="ru-RU" sz="2000" kern="1200" dirty="0" smtClean="0"/>
            <a:t> физлица в качестве ИП, при этом патент начинает действовать со дня </a:t>
          </a:r>
          <a:r>
            <a:rPr lang="ru-RU" sz="2000" kern="1200" dirty="0" err="1" smtClean="0"/>
            <a:t>госрегистрации</a:t>
          </a:r>
          <a:endParaRPr lang="ru-RU" sz="2000" kern="1200" dirty="0"/>
        </a:p>
      </dsp:txBody>
      <dsp:txXfrm>
        <a:off x="727256" y="1664896"/>
        <a:ext cx="7830197" cy="1215308"/>
      </dsp:txXfrm>
    </dsp:sp>
    <dsp:sp modelId="{2A3982CC-0DC0-4C70-96AD-433E3E021299}">
      <dsp:nvSpPr>
        <dsp:cNvPr id="0" name=""/>
        <dsp:cNvSpPr/>
      </dsp:nvSpPr>
      <dsp:spPr>
        <a:xfrm>
          <a:off x="540511" y="1717046"/>
          <a:ext cx="852773" cy="8829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6D921-54EF-421E-9519-3B842BC59D3E}">
      <dsp:nvSpPr>
        <dsp:cNvPr id="0" name=""/>
        <dsp:cNvSpPr/>
      </dsp:nvSpPr>
      <dsp:spPr>
        <a:xfrm>
          <a:off x="966897" y="3022176"/>
          <a:ext cx="7355475" cy="863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целей применения ЕНВД  в 2014 году базовая доходность корректируется на коэффициент-дефлятор  в размере </a:t>
          </a:r>
          <a:r>
            <a:rPr lang="ru-RU" sz="2000" kern="1200" dirty="0" smtClean="0">
              <a:solidFill>
                <a:srgbClr val="FF0000"/>
              </a:solidFill>
            </a:rPr>
            <a:t>1,672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966897" y="3022176"/>
        <a:ext cx="7355475" cy="863414"/>
      </dsp:txXfrm>
    </dsp:sp>
    <dsp:sp modelId="{5DC1EFBD-60C3-48C8-99D9-5C8290E88443}">
      <dsp:nvSpPr>
        <dsp:cNvPr id="0" name=""/>
        <dsp:cNvSpPr/>
      </dsp:nvSpPr>
      <dsp:spPr>
        <a:xfrm>
          <a:off x="427263" y="2914249"/>
          <a:ext cx="1079268" cy="107926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BD7D4-8039-4E37-9CA1-B6F6BD019BEC}">
      <dsp:nvSpPr>
        <dsp:cNvPr id="0" name=""/>
        <dsp:cNvSpPr/>
      </dsp:nvSpPr>
      <dsp:spPr>
        <a:xfrm>
          <a:off x="151621" y="4061766"/>
          <a:ext cx="8491012" cy="1374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3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Юридические лица, осуществляющие </a:t>
          </a:r>
          <a:r>
            <a:rPr lang="ru-RU" sz="2000" kern="1200" dirty="0" err="1" smtClean="0"/>
            <a:t>микрофинансовую</a:t>
          </a:r>
          <a:r>
            <a:rPr lang="ru-RU" sz="2000" kern="1200" dirty="0" smtClean="0"/>
            <a:t> деятельность (предоставляющее займы в размере не более 1 млн руб.) с 1 января 2014 г.  не вправе применять УСН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151621" y="4061766"/>
        <a:ext cx="8491012" cy="1374927"/>
      </dsp:txXfrm>
    </dsp:sp>
    <dsp:sp modelId="{C1390CF1-327A-4FF8-BAE3-784259AE7942}">
      <dsp:nvSpPr>
        <dsp:cNvPr id="0" name=""/>
        <dsp:cNvSpPr/>
      </dsp:nvSpPr>
      <dsp:spPr>
        <a:xfrm>
          <a:off x="-67751" y="4209596"/>
          <a:ext cx="1079268" cy="107926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42316-43E9-45B5-ABDB-19182AD2AAAC}">
      <dsp:nvSpPr>
        <dsp:cNvPr id="0" name=""/>
        <dsp:cNvSpPr/>
      </dsp:nvSpPr>
      <dsp:spPr>
        <a:xfrm>
          <a:off x="-6344000" y="-970736"/>
          <a:ext cx="7553893" cy="7553893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105F1-8A79-4DAA-A151-7F869A2E95F0}">
      <dsp:nvSpPr>
        <dsp:cNvPr id="0" name=""/>
        <dsp:cNvSpPr/>
      </dsp:nvSpPr>
      <dsp:spPr>
        <a:xfrm>
          <a:off x="779004" y="228745"/>
          <a:ext cx="7705690" cy="1787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09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Налогоплательщик, не использовавший при приобретении одного объекта недвижимости всю сумму вычета (в настоящее время - 2 млн руб.), вправе получить остаток в случае покупки (строительства) другого жилья </a:t>
          </a:r>
          <a:endParaRPr lang="ru-RU" sz="2200" kern="1200" dirty="0"/>
        </a:p>
      </dsp:txBody>
      <dsp:txXfrm>
        <a:off x="779004" y="228745"/>
        <a:ext cx="7705690" cy="1787477"/>
      </dsp:txXfrm>
    </dsp:sp>
    <dsp:sp modelId="{526C4DCF-123D-471B-8565-BEEB9C35A982}">
      <dsp:nvSpPr>
        <dsp:cNvPr id="0" name=""/>
        <dsp:cNvSpPr/>
      </dsp:nvSpPr>
      <dsp:spPr>
        <a:xfrm>
          <a:off x="77451" y="420931"/>
          <a:ext cx="1403105" cy="1403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EA8C4-31E4-48DB-B847-053474CBFB4F}">
      <dsp:nvSpPr>
        <dsp:cNvPr id="0" name=""/>
        <dsp:cNvSpPr/>
      </dsp:nvSpPr>
      <dsp:spPr>
        <a:xfrm>
          <a:off x="1184764" y="2092445"/>
          <a:ext cx="7297667" cy="1723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09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Имущественный вычет по расходам на погашение процентов по целевым займам (кредитам) предоставляется  в отношении только одного объекта недвижимости  и ограничен  по размеру - не более 3 млн руб..</a:t>
          </a:r>
          <a:endParaRPr lang="ru-RU" sz="2200" kern="1200" dirty="0"/>
        </a:p>
      </dsp:txBody>
      <dsp:txXfrm>
        <a:off x="1184764" y="2092445"/>
        <a:ext cx="7297667" cy="1723978"/>
      </dsp:txXfrm>
    </dsp:sp>
    <dsp:sp modelId="{2A3982CC-0DC0-4C70-96AD-433E3E021299}">
      <dsp:nvSpPr>
        <dsp:cNvPr id="0" name=""/>
        <dsp:cNvSpPr/>
      </dsp:nvSpPr>
      <dsp:spPr>
        <a:xfrm>
          <a:off x="485474" y="2104657"/>
          <a:ext cx="1403105" cy="14031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3675D-0DD1-4FB6-9F75-23AC9C750E03}">
      <dsp:nvSpPr>
        <dsp:cNvPr id="0" name=""/>
        <dsp:cNvSpPr/>
      </dsp:nvSpPr>
      <dsp:spPr>
        <a:xfrm>
          <a:off x="752650" y="4176460"/>
          <a:ext cx="7705690" cy="1325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097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Установлено право физлица на получение имущественных вычетов по расходам на покупку жилья и на погашение процентов у нескольких налоговых агентов</a:t>
          </a:r>
          <a:r>
            <a:rPr lang="ru-RU" sz="2100" kern="1200" dirty="0" smtClean="0"/>
            <a:t>.</a:t>
          </a:r>
          <a:endParaRPr lang="ru-RU" sz="2100" kern="1200" dirty="0"/>
        </a:p>
      </dsp:txBody>
      <dsp:txXfrm>
        <a:off x="752650" y="4176460"/>
        <a:ext cx="7705690" cy="1325788"/>
      </dsp:txXfrm>
    </dsp:sp>
    <dsp:sp modelId="{AC052456-5F45-4EDA-8A50-A58FBDD79650}">
      <dsp:nvSpPr>
        <dsp:cNvPr id="0" name=""/>
        <dsp:cNvSpPr/>
      </dsp:nvSpPr>
      <dsp:spPr>
        <a:xfrm>
          <a:off x="167004" y="3877937"/>
          <a:ext cx="1223998" cy="12239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42316-43E9-45B5-ABDB-19182AD2AAAC}">
      <dsp:nvSpPr>
        <dsp:cNvPr id="0" name=""/>
        <dsp:cNvSpPr/>
      </dsp:nvSpPr>
      <dsp:spPr>
        <a:xfrm>
          <a:off x="-6499189" y="-970736"/>
          <a:ext cx="7553893" cy="7553893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105F1-8A79-4DAA-A151-7F869A2E95F0}">
      <dsp:nvSpPr>
        <dsp:cNvPr id="0" name=""/>
        <dsp:cNvSpPr/>
      </dsp:nvSpPr>
      <dsp:spPr>
        <a:xfrm>
          <a:off x="522671" y="326852"/>
          <a:ext cx="8112830" cy="2553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6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Перенесен </a:t>
          </a:r>
          <a:r>
            <a:rPr lang="ru-RU" sz="2400" kern="1200" dirty="0" smtClean="0"/>
            <a:t>срок </a:t>
          </a:r>
          <a:r>
            <a:rPr lang="ru-RU" sz="2400" kern="1200" dirty="0" smtClean="0"/>
            <a:t>уплаты транспортного и земельного налогов, а также налога на имущество физлиц с  1 ноября на 1 </a:t>
          </a:r>
          <a:r>
            <a:rPr lang="ru-RU" sz="2400" kern="1200" dirty="0" smtClean="0"/>
            <a:t>октября года, следующего за истекшим налоговым периодом.</a:t>
          </a:r>
          <a:endParaRPr lang="ru-RU" sz="2400" kern="1200" dirty="0"/>
        </a:p>
      </dsp:txBody>
      <dsp:txXfrm>
        <a:off x="522671" y="326852"/>
        <a:ext cx="8112830" cy="2553232"/>
      </dsp:txXfrm>
    </dsp:sp>
    <dsp:sp modelId="{526C4DCF-123D-471B-8565-BEEB9C35A982}">
      <dsp:nvSpPr>
        <dsp:cNvPr id="0" name=""/>
        <dsp:cNvSpPr/>
      </dsp:nvSpPr>
      <dsp:spPr>
        <a:xfrm>
          <a:off x="0" y="701921"/>
          <a:ext cx="1570728" cy="17667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EA8C4-31E4-48DB-B847-053474CBFB4F}">
      <dsp:nvSpPr>
        <dsp:cNvPr id="0" name=""/>
        <dsp:cNvSpPr/>
      </dsp:nvSpPr>
      <dsp:spPr>
        <a:xfrm>
          <a:off x="584290" y="3092265"/>
          <a:ext cx="7984941" cy="2256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66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Увеличен транспортный налог на дорогостоящие легковые автомобили (стоимостью свыше 3 млн руб.). При его исчислении применяются повышающие коэффициенты от 1,1 до 3.</a:t>
          </a:r>
          <a:endParaRPr lang="ru-RU" sz="2200" kern="1200" dirty="0"/>
        </a:p>
      </dsp:txBody>
      <dsp:txXfrm>
        <a:off x="584290" y="3092265"/>
        <a:ext cx="7984941" cy="2256820"/>
      </dsp:txXfrm>
    </dsp:sp>
    <dsp:sp modelId="{2A3982CC-0DC0-4C70-96AD-433E3E021299}">
      <dsp:nvSpPr>
        <dsp:cNvPr id="0" name=""/>
        <dsp:cNvSpPr/>
      </dsp:nvSpPr>
      <dsp:spPr>
        <a:xfrm>
          <a:off x="77616" y="3497672"/>
          <a:ext cx="1583595" cy="16396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6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097" y="360117"/>
            <a:ext cx="4981377" cy="3429183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1638" y="3848101"/>
            <a:ext cx="6054725" cy="4114800"/>
          </a:xfrm>
        </p:spPr>
        <p:txBody>
          <a:bodyPr lIns="91427" tIns="45713" rIns="91427" bIns="45713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ru-RU" dirty="0">
              <a:latin typeface="+mn-lt"/>
            </a:endParaRPr>
          </a:p>
        </p:txBody>
      </p:sp>
      <p:sp>
        <p:nvSpPr>
          <p:cNvPr id="6656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E5B2FA23-6DEF-473E-AD61-253CA5E442F5}" type="slidenum">
              <a:rPr lang="ru-RU" sz="1200">
                <a:solidFill>
                  <a:prstClr val="black"/>
                </a:solidFill>
                <a:cs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520"/>
            <a:ext cx="10691812" cy="75607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1528" indent="0" algn="ctr">
              <a:buNone/>
              <a:defRPr/>
            </a:lvl2pPr>
            <a:lvl3pPr marL="1043056" indent="0" algn="ctr">
              <a:buNone/>
              <a:defRPr/>
            </a:lvl3pPr>
            <a:lvl4pPr marL="1564584" indent="0" algn="ctr">
              <a:buNone/>
              <a:defRPr/>
            </a:lvl4pPr>
            <a:lvl5pPr marL="2086112" indent="0" algn="ctr">
              <a:buNone/>
              <a:defRPr/>
            </a:lvl5pPr>
            <a:lvl6pPr marL="2607640" indent="0" algn="ctr">
              <a:buNone/>
              <a:defRPr/>
            </a:lvl6pPr>
            <a:lvl7pPr marL="3129168" indent="0" algn="ctr">
              <a:buNone/>
              <a:defRPr/>
            </a:lvl7pPr>
            <a:lvl8pPr marL="3650696" indent="0" algn="ctr">
              <a:buNone/>
              <a:defRPr/>
            </a:lvl8pPr>
            <a:lvl9pPr marL="417222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77452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75521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528" indent="0">
              <a:buNone/>
              <a:defRPr sz="2100"/>
            </a:lvl2pPr>
            <a:lvl3pPr marL="1043056" indent="0">
              <a:buNone/>
              <a:defRPr sz="1800"/>
            </a:lvl3pPr>
            <a:lvl4pPr marL="1564584" indent="0">
              <a:buNone/>
              <a:defRPr sz="1600"/>
            </a:lvl4pPr>
            <a:lvl5pPr marL="2086112" indent="0">
              <a:buNone/>
              <a:defRPr sz="1600"/>
            </a:lvl5pPr>
            <a:lvl6pPr marL="2607640" indent="0">
              <a:buNone/>
              <a:defRPr sz="1600"/>
            </a:lvl6pPr>
            <a:lvl7pPr marL="3129168" indent="0">
              <a:buNone/>
              <a:defRPr sz="1600"/>
            </a:lvl7pPr>
            <a:lvl8pPr marL="3650696" indent="0">
              <a:buNone/>
              <a:defRPr sz="1600"/>
            </a:lvl8pPr>
            <a:lvl9pPr marL="4172224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7780277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4238" y="1764295"/>
            <a:ext cx="4204957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7419" y="1764295"/>
            <a:ext cx="4204956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53627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4577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35729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1774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1611458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3257267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64912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6268" y="540842"/>
            <a:ext cx="2146106" cy="65548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4238" y="540842"/>
            <a:ext cx="6263808" cy="65548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17316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1752"/>
            <a:ext cx="10691543" cy="75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 bwMode="auto">
          <a:xfrm>
            <a:off x="954238" y="540841"/>
            <a:ext cx="8588137" cy="122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4" name="Текст 2"/>
          <p:cNvSpPr>
            <a:spLocks noGrp="1"/>
          </p:cNvSpPr>
          <p:nvPr>
            <p:ph type="body" idx="1"/>
          </p:nvPr>
        </p:nvSpPr>
        <p:spPr bwMode="auto">
          <a:xfrm>
            <a:off x="954238" y="1764295"/>
            <a:ext cx="8588137" cy="53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1" tIns="52125" rIns="104251" bIns="52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2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1041246" rtl="0" eaLnBrk="0" fontAlgn="base" hangingPunct="0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246" rtl="0" eaLnBrk="0" fontAlgn="base" hangingPunct="0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246" rtl="0" eaLnBrk="0" fontAlgn="base" hangingPunct="0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246" rtl="0" eaLnBrk="0" fontAlgn="base" hangingPunct="0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246" rtl="0" eaLnBrk="0" fontAlgn="base" hangingPunct="0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521528" algn="l" defTabSz="1041246" rtl="0" fontAlgn="base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1043056" algn="l" defTabSz="1041246" rtl="0" fontAlgn="base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564584" algn="l" defTabSz="1041246" rtl="0" fontAlgn="base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2086112" algn="l" defTabSz="1041246" rtl="0" fontAlgn="base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2172" indent="-362172" algn="l" defTabSz="1041246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700">
          <a:solidFill>
            <a:srgbClr val="005AA9"/>
          </a:solidFill>
          <a:latin typeface="+mn-lt"/>
          <a:ea typeface="+mn-ea"/>
          <a:cs typeface="+mn-cs"/>
        </a:defRPr>
      </a:lvl1pPr>
      <a:lvl2pPr marL="362172" indent="159356" algn="l" defTabSz="10412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504F53"/>
          </a:solidFill>
          <a:latin typeface="+mn-lt"/>
        </a:defRPr>
      </a:lvl2pPr>
      <a:lvl3pPr marL="711669" indent="-258954" algn="l" defTabSz="10412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504F53"/>
          </a:solidFill>
          <a:latin typeface="+mn-lt"/>
        </a:defRPr>
      </a:lvl3pPr>
      <a:lvl4pPr marL="1825348" indent="-1466798" algn="just" defTabSz="1041246" rtl="0" eaLnBrk="0" fontAlgn="base" hangingPunct="0">
        <a:lnSpc>
          <a:spcPts val="1797"/>
        </a:lnSpc>
        <a:spcBef>
          <a:spcPts val="399"/>
        </a:spcBef>
        <a:spcAft>
          <a:spcPct val="0"/>
        </a:spcAft>
        <a:buFont typeface="Arial" pitchFamily="34" charset="0"/>
        <a:buChar char="–"/>
        <a:defRPr sz="1600">
          <a:solidFill>
            <a:srgbClr val="504F53"/>
          </a:solidFill>
          <a:latin typeface="+mn-lt"/>
        </a:defRPr>
      </a:lvl4pPr>
      <a:lvl5pPr marL="1434202" indent="651910" algn="l" defTabSz="1041246" rtl="0" eaLnBrk="0" fontAlgn="base" hangingPunct="0">
        <a:lnSpc>
          <a:spcPts val="1797"/>
        </a:lnSpc>
        <a:spcBef>
          <a:spcPts val="399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5pPr>
      <a:lvl6pPr marL="1955730" indent="651910" algn="l" defTabSz="1041246" rtl="0" fontAlgn="base">
        <a:lnSpc>
          <a:spcPts val="1797"/>
        </a:lnSpc>
        <a:spcBef>
          <a:spcPts val="399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6pPr>
      <a:lvl7pPr marL="2477258" indent="651910" algn="l" defTabSz="1041246" rtl="0" fontAlgn="base">
        <a:lnSpc>
          <a:spcPts val="1797"/>
        </a:lnSpc>
        <a:spcBef>
          <a:spcPts val="399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7pPr>
      <a:lvl8pPr marL="2998786" indent="651910" algn="l" defTabSz="1041246" rtl="0" fontAlgn="base">
        <a:lnSpc>
          <a:spcPts val="1797"/>
        </a:lnSpc>
        <a:spcBef>
          <a:spcPts val="399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8pPr>
      <a:lvl9pPr marL="3520314" indent="651910" algn="l" defTabSz="1041246" rtl="0" fontAlgn="base">
        <a:lnSpc>
          <a:spcPts val="1797"/>
        </a:lnSpc>
        <a:spcBef>
          <a:spcPts val="399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822" y="4176084"/>
            <a:ext cx="9089390" cy="1620771"/>
          </a:xfrm>
        </p:spPr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600" dirty="0" smtClean="0"/>
              <a:t>Основные изменения законодательства о налогах и сборах с  2014 года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18308" y="2628503"/>
            <a:ext cx="8136904" cy="1368152"/>
          </a:xfrm>
          <a:prstGeom prst="rect">
            <a:avLst/>
          </a:prstGeom>
          <a:solidFill>
            <a:srgbClr val="005A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Управление федеральной налоговой службы</a:t>
            </a:r>
          </a:p>
          <a:p>
            <a:pPr algn="ctr"/>
            <a:r>
              <a:rPr lang="ru-RU" sz="2800" b="1" dirty="0" smtClean="0"/>
              <a:t> по Республике Татарстан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961664" y="553094"/>
            <a:ext cx="9100529" cy="635249"/>
          </a:xfrm>
        </p:spPr>
        <p:txBody>
          <a:bodyPr>
            <a:normAutofit/>
          </a:bodyPr>
          <a:lstStyle/>
          <a:p>
            <a:pPr defTabSz="1041246" fontAlgn="base">
              <a:spcAft>
                <a:spcPct val="0"/>
              </a:spcAft>
            </a:pPr>
            <a:r>
              <a:rPr lang="ru-RU" sz="3100" dirty="0" smtClean="0"/>
              <a:t>Представление налоговой отчетности</a:t>
            </a:r>
            <a:endParaRPr lang="ru-RU" altLang="ru-RU" sz="37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735450" y="6661613"/>
            <a:ext cx="724032" cy="696616"/>
          </a:xfrm>
          <a:prstGeom prst="rect">
            <a:avLst/>
          </a:prstGeom>
        </p:spPr>
        <p:txBody>
          <a:bodyPr lIns="104306" tIns="52153" rIns="104306" bIns="52153"/>
          <a:lstStyle/>
          <a:p>
            <a:pPr>
              <a:defRPr/>
            </a:pPr>
            <a:fld id="{6CFAC8F2-0A78-44AE-80F7-522838E4AF3E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296378"/>
              </p:ext>
            </p:extLst>
          </p:nvPr>
        </p:nvGraphicFramePr>
        <p:xfrm>
          <a:off x="1065627" y="1548383"/>
          <a:ext cx="8562146" cy="561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9134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CB625F-C37D-4D33-9DB6-2CDB25AD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85CB625F-C37D-4D33-9DB6-2CDB25AD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85CB625F-C37D-4D33-9DB6-2CDB25AD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5CB625F-C37D-4D33-9DB6-2CDB25AD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1F952E-776B-4E50-B12E-B26CDCD97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BD1F952E-776B-4E50-B12E-B26CDCD97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BD1F952E-776B-4E50-B12E-B26CDCD97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BD1F952E-776B-4E50-B12E-B26CDCD97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AEA7C-799D-4B35-A387-5241B8EEE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F9FAEA7C-799D-4B35-A387-5241B8EEE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F9FAEA7C-799D-4B35-A387-5241B8EEE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F9FAEA7C-799D-4B35-A387-5241B8EEE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37878-365F-49D7-90C1-B198D09DB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78C37878-365F-49D7-90C1-B198D09DB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78C37878-365F-49D7-90C1-B198D09DB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78C37878-365F-49D7-90C1-B198D09DB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961664" y="553093"/>
            <a:ext cx="9100529" cy="1218203"/>
          </a:xfrm>
        </p:spPr>
        <p:txBody>
          <a:bodyPr>
            <a:normAutofit fontScale="90000"/>
          </a:bodyPr>
          <a:lstStyle/>
          <a:p>
            <a:pPr defTabSz="1041246" fontAlgn="base">
              <a:spcAft>
                <a:spcPct val="0"/>
              </a:spcAft>
            </a:pPr>
            <a:r>
              <a:rPr lang="ru-RU" sz="3100" dirty="0"/>
              <a:t>Уплата и взыскание налогов, налоговые проверки,</a:t>
            </a:r>
            <a:br>
              <a:rPr lang="ru-RU" sz="3100" dirty="0"/>
            </a:br>
            <a:r>
              <a:rPr lang="ru-RU" sz="3100" dirty="0"/>
              <a:t>привлечение к налоговой </a:t>
            </a:r>
            <a:r>
              <a:rPr lang="ru-RU" sz="3100" dirty="0" smtClean="0"/>
              <a:t>ответственности:</a:t>
            </a:r>
            <a:r>
              <a:rPr lang="ru-RU" sz="4000" dirty="0"/>
              <a:t/>
            </a:r>
            <a:br>
              <a:rPr lang="ru-RU" sz="4000" dirty="0"/>
            </a:br>
            <a:endParaRPr lang="ru-RU" altLang="ru-RU" sz="37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735450" y="6661613"/>
            <a:ext cx="724032" cy="696616"/>
          </a:xfrm>
          <a:prstGeom prst="rect">
            <a:avLst/>
          </a:prstGeom>
        </p:spPr>
        <p:txBody>
          <a:bodyPr lIns="104306" tIns="52153" rIns="104306" bIns="52153"/>
          <a:lstStyle/>
          <a:p>
            <a:pPr>
              <a:defRPr/>
            </a:pPr>
            <a:fld id="{6CFAC8F2-0A78-44AE-80F7-522838E4AF3E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454537"/>
              </p:ext>
            </p:extLst>
          </p:nvPr>
        </p:nvGraphicFramePr>
        <p:xfrm>
          <a:off x="1065627" y="1548383"/>
          <a:ext cx="8562146" cy="561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6264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DE7504-3999-4008-AEF3-4D8168624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9FDE7504-3999-4008-AEF3-4D8168624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9FDE7504-3999-4008-AEF3-4D8168624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FDE7504-3999-4008-AEF3-4D8168624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7B8AB2-76EA-473E-9102-83FA967BA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117B8AB2-76EA-473E-9102-83FA967BA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117B8AB2-76EA-473E-9102-83FA967BA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117B8AB2-76EA-473E-9102-83FA967BA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190C98-540E-45EF-BC9C-039BC72C7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87190C98-540E-45EF-BC9C-039BC72C7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87190C98-540E-45EF-BC9C-039BC72C7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87190C98-540E-45EF-BC9C-039BC72C7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8D9347-1AAB-4FA3-AF3F-14F107BAC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ED8D9347-1AAB-4FA3-AF3F-14F107BAC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D8D9347-1AAB-4FA3-AF3F-14F107BAC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ED8D9347-1AAB-4FA3-AF3F-14F107BAC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68DC8-5042-439A-8930-6E132ECF4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EBD68DC8-5042-439A-8930-6E132ECF4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EBD68DC8-5042-439A-8930-6E132ECF4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EBD68DC8-5042-439A-8930-6E132ECF4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36278B-9261-406C-9E21-42ADCA3AB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F136278B-9261-406C-9E21-42ADCA3AB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F136278B-9261-406C-9E21-42ADCA3AB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F136278B-9261-406C-9E21-42ADCA3AB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FA68CC-29E7-44A3-B1FE-EFFCF358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F5FA68CC-29E7-44A3-B1FE-EFFCF3585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F5FA68CC-29E7-44A3-B1FE-EFFCF358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F5FA68CC-29E7-44A3-B1FE-EFFCF358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2A89C-FBF0-48CA-9FF7-CB04798AA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42B2A89C-FBF0-48CA-9FF7-CB04798AA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42B2A89C-FBF0-48CA-9FF7-CB04798AA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42B2A89C-FBF0-48CA-9FF7-CB04798AA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961664" y="553093"/>
            <a:ext cx="9100529" cy="1218203"/>
          </a:xfrm>
        </p:spPr>
        <p:txBody>
          <a:bodyPr>
            <a:normAutofit/>
          </a:bodyPr>
          <a:lstStyle/>
          <a:p>
            <a:pPr defTabSz="1041246" fontAlgn="base">
              <a:spcAft>
                <a:spcPct val="0"/>
              </a:spcAft>
            </a:pPr>
            <a:r>
              <a:rPr lang="ru-RU" sz="3100" dirty="0" smtClean="0"/>
              <a:t>Специальные налоговые режимы</a:t>
            </a:r>
            <a:endParaRPr lang="ru-RU" altLang="ru-RU" sz="37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735450" y="6661613"/>
            <a:ext cx="724032" cy="696616"/>
          </a:xfrm>
          <a:prstGeom prst="rect">
            <a:avLst/>
          </a:prstGeom>
        </p:spPr>
        <p:txBody>
          <a:bodyPr lIns="104306" tIns="52153" rIns="104306" bIns="52153"/>
          <a:lstStyle/>
          <a:p>
            <a:pPr>
              <a:defRPr/>
            </a:pPr>
            <a:fld id="{6CFAC8F2-0A78-44AE-80F7-522838E4AF3E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719655"/>
              </p:ext>
            </p:extLst>
          </p:nvPr>
        </p:nvGraphicFramePr>
        <p:xfrm>
          <a:off x="450156" y="1548383"/>
          <a:ext cx="8562146" cy="561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9469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C1EFBD-60C3-48C8-99D9-5C8290E88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5DC1EFBD-60C3-48C8-99D9-5C8290E88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5DC1EFBD-60C3-48C8-99D9-5C8290E88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5DC1EFBD-60C3-48C8-99D9-5C8290E88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36D921-54EF-421E-9519-3B842BC59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9736D921-54EF-421E-9519-3B842BC59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9736D921-54EF-421E-9519-3B842BC59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9736D921-54EF-421E-9519-3B842BC59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390CF1-327A-4FF8-BAE3-784259AE7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1390CF1-327A-4FF8-BAE3-784259AE7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C1390CF1-327A-4FF8-BAE3-784259AE7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C1390CF1-327A-4FF8-BAE3-784259AE7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FBD7D4-8039-4E37-9CA1-B6F6BD019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ABFBD7D4-8039-4E37-9CA1-B6F6BD019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ABFBD7D4-8039-4E37-9CA1-B6F6BD019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ABFBD7D4-8039-4E37-9CA1-B6F6BD019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961664" y="553093"/>
            <a:ext cx="9100529" cy="1218203"/>
          </a:xfrm>
        </p:spPr>
        <p:txBody>
          <a:bodyPr>
            <a:normAutofit/>
          </a:bodyPr>
          <a:lstStyle/>
          <a:p>
            <a:pPr defTabSz="1041246" fontAlgn="base">
              <a:spcAft>
                <a:spcPct val="0"/>
              </a:spcAft>
            </a:pPr>
            <a:r>
              <a:rPr lang="ru-RU" sz="3100" dirty="0" smtClean="0"/>
              <a:t>Налог на доходы физических лиц</a:t>
            </a:r>
            <a:endParaRPr lang="ru-RU" altLang="ru-RU" sz="37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735450" y="6661613"/>
            <a:ext cx="724032" cy="696616"/>
          </a:xfrm>
          <a:prstGeom prst="rect">
            <a:avLst/>
          </a:prstGeom>
        </p:spPr>
        <p:txBody>
          <a:bodyPr lIns="104306" tIns="52153" rIns="104306" bIns="52153"/>
          <a:lstStyle/>
          <a:p>
            <a:pPr>
              <a:defRPr/>
            </a:pPr>
            <a:fld id="{6CFAC8F2-0A78-44AE-80F7-522838E4AF3E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314424"/>
              </p:ext>
            </p:extLst>
          </p:nvPr>
        </p:nvGraphicFramePr>
        <p:xfrm>
          <a:off x="1065627" y="1548383"/>
          <a:ext cx="8562146" cy="561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048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052456-5F45-4EDA-8A50-A58FBDD79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AC052456-5F45-4EDA-8A50-A58FBDD79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AC052456-5F45-4EDA-8A50-A58FBDD79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AC052456-5F45-4EDA-8A50-A58FBDD79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E3675D-0DD1-4FB6-9F75-23AC9C750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91E3675D-0DD1-4FB6-9F75-23AC9C750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91E3675D-0DD1-4FB6-9F75-23AC9C750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91E3675D-0DD1-4FB6-9F75-23AC9C750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961664" y="553093"/>
            <a:ext cx="9100529" cy="1218203"/>
          </a:xfrm>
        </p:spPr>
        <p:txBody>
          <a:bodyPr>
            <a:normAutofit/>
          </a:bodyPr>
          <a:lstStyle/>
          <a:p>
            <a:pPr defTabSz="1041246" fontAlgn="base">
              <a:spcAft>
                <a:spcPct val="0"/>
              </a:spcAft>
            </a:pPr>
            <a:r>
              <a:rPr lang="ru-RU" sz="3100" dirty="0" smtClean="0"/>
              <a:t>Имущественные налоги физических лиц</a:t>
            </a:r>
            <a:endParaRPr lang="ru-RU" altLang="ru-RU" sz="37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735450" y="6661613"/>
            <a:ext cx="724032" cy="696616"/>
          </a:xfrm>
          <a:prstGeom prst="rect">
            <a:avLst/>
          </a:prstGeom>
        </p:spPr>
        <p:txBody>
          <a:bodyPr lIns="104306" tIns="52153" rIns="104306" bIns="52153"/>
          <a:lstStyle/>
          <a:p>
            <a:pPr>
              <a:defRPr/>
            </a:pPr>
            <a:fld id="{6CFAC8F2-0A78-44AE-80F7-522838E4AF3E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397348"/>
              </p:ext>
            </p:extLst>
          </p:nvPr>
        </p:nvGraphicFramePr>
        <p:xfrm>
          <a:off x="666180" y="1548383"/>
          <a:ext cx="8562146" cy="561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2819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AB42316-43E9-45B5-ABDB-19182AD2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26C4DCF-123D-471B-8565-BEEB9C35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255105F1-8A79-4DAA-A151-7F869A2E9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2A3982CC-0DC0-4C70-96AD-433E3E0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08EA8C4-31E4-48DB-B847-053474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501255" y="945160"/>
            <a:ext cx="6934002" cy="1944575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0070C0"/>
              </a:gs>
              <a:gs pos="26000">
                <a:srgbClr val="005DA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69591" y="1102686"/>
            <a:ext cx="9306600" cy="1620771"/>
          </a:xfrm>
        </p:spPr>
        <p:txBody>
          <a:bodyPr/>
          <a:lstStyle/>
          <a:p>
            <a:pPr eaLnBrk="1" hangingPunct="1"/>
            <a:r>
              <a:rPr lang="ru-RU" sz="5700" dirty="0" smtClean="0">
                <a:solidFill>
                  <a:schemeClr val="bg1"/>
                </a:solidFill>
              </a:rPr>
              <a:t>Спасибо</a:t>
            </a:r>
            <a:br>
              <a:rPr lang="ru-RU" sz="5700" dirty="0" smtClean="0">
                <a:solidFill>
                  <a:schemeClr val="bg1"/>
                </a:solidFill>
              </a:rPr>
            </a:br>
            <a:r>
              <a:rPr lang="ru-RU" sz="5700" dirty="0" smtClean="0">
                <a:solidFill>
                  <a:schemeClr val="bg1"/>
                </a:solidFill>
              </a:rPr>
              <a:t>за внимание!</a:t>
            </a:r>
          </a:p>
        </p:txBody>
      </p:sp>
      <p:pic>
        <p:nvPicPr>
          <p:cNvPr id="65539" name="Рисунок 9" descr="Безымянный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945159"/>
            <a:ext cx="545809" cy="194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0215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_FNS2012_A4">
  <a:themeElements>
    <a:clrScheme name="1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446</Words>
  <Application>Microsoft Office PowerPoint</Application>
  <PresentationFormat>Произвольный</PresentationFormat>
  <Paragraphs>32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Present_FNS2012_A4</vt:lpstr>
      <vt:lpstr>1_Present_FNS2012_A4</vt:lpstr>
      <vt:lpstr>Основные изменения законодательства о налогах и сборах с  2014 года</vt:lpstr>
      <vt:lpstr>Представление налоговой отчетности</vt:lpstr>
      <vt:lpstr>Уплата и взыскание налогов, налоговые проверки, привлечение к налоговой ответственности: </vt:lpstr>
      <vt:lpstr>Специальные налоговые режимы</vt:lpstr>
      <vt:lpstr>Налог на доходы физических лиц</vt:lpstr>
      <vt:lpstr>Имущественные налоги физических лиц</vt:lpstr>
      <vt:lpstr>Спасибо за внимание!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мероприятия развития информационно - вычислительной инфраструктуры ТО ФНС России  на 2014 год</dc:title>
  <dc:creator>Дмитрий Каленюк</dc:creator>
  <cp:lastModifiedBy>Валентина Петровна Гапоненко</cp:lastModifiedBy>
  <cp:revision>50</cp:revision>
  <cp:lastPrinted>2013-12-26T10:18:57Z</cp:lastPrinted>
  <dcterms:created xsi:type="dcterms:W3CDTF">2013-11-24T16:54:47Z</dcterms:created>
  <dcterms:modified xsi:type="dcterms:W3CDTF">2013-12-26T14:17:06Z</dcterms:modified>
</cp:coreProperties>
</file>