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Default Extension="wdp" ContentType="image/vnd.ms-photo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Default Extension="sldx" ContentType="application/vnd.openxmlformats-officedocument.presentationml.slide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Default Extension="tiff" ContentType="image/tiff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153"/>
  </p:notesMasterIdLst>
  <p:sldIdLst>
    <p:sldId id="645" r:id="rId3"/>
    <p:sldId id="264" r:id="rId4"/>
    <p:sldId id="612" r:id="rId5"/>
    <p:sldId id="552" r:id="rId6"/>
    <p:sldId id="637" r:id="rId7"/>
    <p:sldId id="631" r:id="rId8"/>
    <p:sldId id="554" r:id="rId9"/>
    <p:sldId id="558" r:id="rId10"/>
    <p:sldId id="408" r:id="rId11"/>
    <p:sldId id="350" r:id="rId12"/>
    <p:sldId id="492" r:id="rId13"/>
    <p:sldId id="352" r:id="rId14"/>
    <p:sldId id="496" r:id="rId15"/>
    <p:sldId id="377" r:id="rId16"/>
    <p:sldId id="375" r:id="rId17"/>
    <p:sldId id="374" r:id="rId18"/>
    <p:sldId id="376" r:id="rId19"/>
    <p:sldId id="338" r:id="rId20"/>
    <p:sldId id="436" r:id="rId21"/>
    <p:sldId id="439" r:id="rId22"/>
    <p:sldId id="490" r:id="rId23"/>
    <p:sldId id="575" r:id="rId24"/>
    <p:sldId id="574" r:id="rId25"/>
    <p:sldId id="572" r:id="rId26"/>
    <p:sldId id="570" r:id="rId27"/>
    <p:sldId id="354" r:id="rId28"/>
    <p:sldId id="356" r:id="rId29"/>
    <p:sldId id="576" r:id="rId30"/>
    <p:sldId id="580" r:id="rId31"/>
    <p:sldId id="577" r:id="rId32"/>
    <p:sldId id="583" r:id="rId33"/>
    <p:sldId id="582" r:id="rId34"/>
    <p:sldId id="584" r:id="rId35"/>
    <p:sldId id="585" r:id="rId36"/>
    <p:sldId id="378" r:id="rId37"/>
    <p:sldId id="562" r:id="rId38"/>
    <p:sldId id="563" r:id="rId39"/>
    <p:sldId id="560" r:id="rId40"/>
    <p:sldId id="561" r:id="rId41"/>
    <p:sldId id="632" r:id="rId42"/>
    <p:sldId id="654" r:id="rId43"/>
    <p:sldId id="357" r:id="rId44"/>
    <p:sldId id="588" r:id="rId45"/>
    <p:sldId id="651" r:id="rId46"/>
    <p:sldId id="652" r:id="rId47"/>
    <p:sldId id="653" r:id="rId48"/>
    <p:sldId id="599" r:id="rId49"/>
    <p:sldId id="596" r:id="rId50"/>
    <p:sldId id="597" r:id="rId51"/>
    <p:sldId id="598" r:id="rId52"/>
    <p:sldId id="655" r:id="rId53"/>
    <p:sldId id="475" r:id="rId54"/>
    <p:sldId id="586" r:id="rId55"/>
    <p:sldId id="476" r:id="rId56"/>
    <p:sldId id="587" r:id="rId57"/>
    <p:sldId id="477" r:id="rId58"/>
    <p:sldId id="382" r:id="rId59"/>
    <p:sldId id="414" r:id="rId60"/>
    <p:sldId id="656" r:id="rId61"/>
    <p:sldId id="380" r:id="rId62"/>
    <p:sldId id="421" r:id="rId63"/>
    <p:sldId id="423" r:id="rId64"/>
    <p:sldId id="419" r:id="rId65"/>
    <p:sldId id="590" r:id="rId66"/>
    <p:sldId id="422" r:id="rId67"/>
    <p:sldId id="424" r:id="rId68"/>
    <p:sldId id="605" r:id="rId69"/>
    <p:sldId id="607" r:id="rId70"/>
    <p:sldId id="610" r:id="rId71"/>
    <p:sldId id="609" r:id="rId72"/>
    <p:sldId id="638" r:id="rId73"/>
    <p:sldId id="604" r:id="rId74"/>
    <p:sldId id="489" r:id="rId75"/>
    <p:sldId id="445" r:id="rId76"/>
    <p:sldId id="611" r:id="rId77"/>
    <p:sldId id="448" r:id="rId78"/>
    <p:sldId id="449" r:id="rId79"/>
    <p:sldId id="450" r:id="rId80"/>
    <p:sldId id="451" r:id="rId81"/>
    <p:sldId id="452" r:id="rId82"/>
    <p:sldId id="454" r:id="rId83"/>
    <p:sldId id="453" r:id="rId84"/>
    <p:sldId id="657" r:id="rId85"/>
    <p:sldId id="456" r:id="rId86"/>
    <p:sldId id="457" r:id="rId87"/>
    <p:sldId id="658" r:id="rId88"/>
    <p:sldId id="461" r:id="rId89"/>
    <p:sldId id="432" r:id="rId90"/>
    <p:sldId id="462" r:id="rId91"/>
    <p:sldId id="361" r:id="rId92"/>
    <p:sldId id="391" r:id="rId93"/>
    <p:sldId id="614" r:id="rId94"/>
    <p:sldId id="615" r:id="rId95"/>
    <p:sldId id="616" r:id="rId96"/>
    <p:sldId id="624" r:id="rId97"/>
    <p:sldId id="617" r:id="rId98"/>
    <p:sldId id="625" r:id="rId99"/>
    <p:sldId id="618" r:id="rId100"/>
    <p:sldId id="619" r:id="rId101"/>
    <p:sldId id="620" r:id="rId102"/>
    <p:sldId id="621" r:id="rId103"/>
    <p:sldId id="626" r:id="rId104"/>
    <p:sldId id="499" r:id="rId105"/>
    <p:sldId id="464" r:id="rId106"/>
    <p:sldId id="465" r:id="rId107"/>
    <p:sldId id="505" r:id="rId108"/>
    <p:sldId id="627" r:id="rId109"/>
    <p:sldId id="628" r:id="rId110"/>
    <p:sldId id="659" r:id="rId111"/>
    <p:sldId id="509" r:id="rId112"/>
    <p:sldId id="500" r:id="rId113"/>
    <p:sldId id="629" r:id="rId114"/>
    <p:sldId id="515" r:id="rId115"/>
    <p:sldId id="516" r:id="rId116"/>
    <p:sldId id="524" r:id="rId117"/>
    <p:sldId id="517" r:id="rId118"/>
    <p:sldId id="518" r:id="rId119"/>
    <p:sldId id="519" r:id="rId120"/>
    <p:sldId id="520" r:id="rId121"/>
    <p:sldId id="542" r:id="rId122"/>
    <p:sldId id="543" r:id="rId123"/>
    <p:sldId id="546" r:id="rId124"/>
    <p:sldId id="544" r:id="rId125"/>
    <p:sldId id="660" r:id="rId126"/>
    <p:sldId id="661" r:id="rId127"/>
    <p:sldId id="521" r:id="rId128"/>
    <p:sldId id="662" r:id="rId129"/>
    <p:sldId id="648" r:id="rId130"/>
    <p:sldId id="669" r:id="rId131"/>
    <p:sldId id="527" r:id="rId132"/>
    <p:sldId id="567" r:id="rId133"/>
    <p:sldId id="568" r:id="rId134"/>
    <p:sldId id="529" r:id="rId135"/>
    <p:sldId id="526" r:id="rId136"/>
    <p:sldId id="530" r:id="rId137"/>
    <p:sldId id="551" r:id="rId138"/>
    <p:sldId id="532" r:id="rId139"/>
    <p:sldId id="533" r:id="rId140"/>
    <p:sldId id="534" r:id="rId141"/>
    <p:sldId id="536" r:id="rId142"/>
    <p:sldId id="535" r:id="rId143"/>
    <p:sldId id="539" r:id="rId144"/>
    <p:sldId id="528" r:id="rId145"/>
    <p:sldId id="537" r:id="rId146"/>
    <p:sldId id="666" r:id="rId147"/>
    <p:sldId id="644" r:id="rId148"/>
    <p:sldId id="548" r:id="rId149"/>
    <p:sldId id="667" r:id="rId150"/>
    <p:sldId id="514" r:id="rId151"/>
    <p:sldId id="668" r:id="rId1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B49"/>
    <a:srgbClr val="FBD9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713" autoAdjust="0"/>
    <p:restoredTop sz="99377" autoAdjust="0"/>
  </p:normalViewPr>
  <p:slideViewPr>
    <p:cSldViewPr>
      <p:cViewPr>
        <p:scale>
          <a:sx n="80" d="100"/>
          <a:sy n="80" d="100"/>
        </p:scale>
        <p:origin x="-10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2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&#1056;&#1072;&#1073;&#1086;&#1095;&#1080;&#1081;%20&#1089;&#1090;&#1086;&#1083;\&#1073;&#1083;&#1080;&#1085;&#1099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73;&#1083;&#1080;&#1085;&#1099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/>
      <c:bar3DChart>
        <c:barDir val="col"/>
        <c:grouping val="clustered"/>
        <c:varyColors val="1"/>
        <c:ser>
          <c:idx val="0"/>
          <c:order val="0"/>
          <c:dLbls>
            <c:dLbl>
              <c:idx val="0"/>
              <c:layout>
                <c:manualLayout>
                  <c:x val="-2.5462668816040195E-17"/>
                  <c:y val="0.240740740740741"/>
                </c:manualLayout>
              </c:layout>
              <c:tx>
                <c:rich>
                  <a:bodyPr/>
                  <a:lstStyle/>
                  <a:p>
                    <a:pPr>
                      <a:defRPr sz="2800"/>
                    </a:pPr>
                    <a:r>
                      <a:rPr lang="en-US" sz="2800" b="1" dirty="0" smtClean="0"/>
                      <a:t>23,5</a:t>
                    </a:r>
                    <a:r>
                      <a:rPr lang="ru-RU" sz="2800" b="1" dirty="0" smtClean="0"/>
                      <a:t>%</a:t>
                    </a:r>
                    <a:endParaRPr lang="en-US" sz="2800" b="1" dirty="0"/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0"/>
                  <c:y val="0.26388888888889001"/>
                </c:manualLayout>
              </c:layout>
              <c:tx>
                <c:rich>
                  <a:bodyPr anchor="ctr" anchorCtr="0"/>
                  <a:lstStyle/>
                  <a:p>
                    <a:pPr>
                      <a:defRPr sz="1050" b="1"/>
                    </a:pPr>
                    <a:r>
                      <a:rPr lang="en-US" sz="2800" dirty="0" smtClean="0"/>
                      <a:t>27,4</a:t>
                    </a:r>
                    <a:r>
                      <a:rPr lang="ru-RU" sz="2800" dirty="0" smtClean="0"/>
                      <a:t>%</a:t>
                    </a:r>
                    <a:endParaRPr lang="en-US" dirty="0"/>
                  </a:p>
                </c:rich>
              </c:tx>
              <c:spPr/>
              <c:showVal val="1"/>
            </c:dLbl>
            <c:dLbl>
              <c:idx val="2"/>
              <c:layout>
                <c:manualLayout>
                  <c:x val="0"/>
                  <c:y val="0.2592592592592593"/>
                </c:manualLayout>
              </c:layout>
              <c:tx>
                <c:rich>
                  <a:bodyPr anchor="ctr" anchorCtr="0"/>
                  <a:lstStyle/>
                  <a:p>
                    <a:pPr>
                      <a:defRPr sz="2800" b="1"/>
                    </a:pPr>
                    <a:r>
                      <a:rPr lang="en-US" dirty="0" smtClean="0"/>
                      <a:t>27,6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pPr/>
              <c:showVal val="1"/>
            </c:dLbl>
            <c:dLbl>
              <c:idx val="3"/>
              <c:layout>
                <c:manualLayout>
                  <c:x val="2.7777777777777905E-3"/>
                  <c:y val="0.32407407407407518"/>
                </c:manualLayout>
              </c:layout>
              <c:tx>
                <c:rich>
                  <a:bodyPr anchor="ctr" anchorCtr="0"/>
                  <a:lstStyle/>
                  <a:p>
                    <a:pPr>
                      <a:defRPr sz="2800" b="1"/>
                    </a:pPr>
                    <a:r>
                      <a:rPr lang="en-US" dirty="0" smtClean="0"/>
                      <a:t>31,7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pPr/>
              <c:showVal val="1"/>
            </c:dLbl>
            <c:showVal val="1"/>
          </c:dLbls>
          <c:cat>
            <c:numRef>
              <c:f>Лист2!$A$1:$A$4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Лист2!$B$1:$B$4</c:f>
              <c:numCache>
                <c:formatCode>General</c:formatCode>
                <c:ptCount val="4"/>
                <c:pt idx="0">
                  <c:v>23.5</c:v>
                </c:pt>
                <c:pt idx="1">
                  <c:v>27.4</c:v>
                </c:pt>
                <c:pt idx="2">
                  <c:v>27.6</c:v>
                </c:pt>
                <c:pt idx="3">
                  <c:v>31.7</c:v>
                </c:pt>
              </c:numCache>
            </c:numRef>
          </c:val>
        </c:ser>
        <c:dLbls>
          <c:showVal val="1"/>
        </c:dLbls>
        <c:shape val="box"/>
        <c:axId val="198782976"/>
        <c:axId val="198784512"/>
        <c:axId val="0"/>
      </c:bar3DChart>
      <c:catAx>
        <c:axId val="1987829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98784512"/>
        <c:crosses val="autoZero"/>
        <c:auto val="1"/>
        <c:lblAlgn val="ctr"/>
        <c:lblOffset val="100"/>
      </c:catAx>
      <c:valAx>
        <c:axId val="1987845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98782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4137698688638001"/>
                  <c:y val="6.2993684833602279E-2"/>
                </c:manualLayout>
              </c:layout>
              <c:tx>
                <c:rich>
                  <a:bodyPr/>
                  <a:lstStyle/>
                  <a:p>
                    <a:r>
                      <a:rPr lang="en-US" sz="3600" b="1" dirty="0" smtClean="0"/>
                      <a:t>31,7</a:t>
                    </a:r>
                    <a:r>
                      <a:rPr lang="ru-RU" sz="3600" b="1" dirty="0" smtClean="0"/>
                      <a:t> %</a:t>
                    </a:r>
                    <a:endParaRPr lang="en-US" sz="3600" b="1" dirty="0"/>
                  </a:p>
                </c:rich>
              </c:tx>
              <c:dLblPos val="bestFit"/>
            </c:dLbl>
            <c:dLbl>
              <c:idx val="1"/>
              <c:layout>
                <c:manualLayout>
                  <c:x val="0.20840616797900274"/>
                  <c:y val="-0.24305373286672557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36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3600" smtClean="0"/>
                      <a:t>68,3 %</a:t>
                    </a:r>
                    <a:endParaRPr sz="3600"/>
                  </a:p>
                </c:rich>
              </c:tx>
              <c:spPr/>
              <c:dLblPos val="bestFit"/>
              <c:showVal val="1"/>
            </c:dLbl>
            <c:txPr>
              <a:bodyPr/>
              <a:lstStyle/>
              <a:p>
                <a:pPr>
                  <a:defRPr sz="3600"/>
                </a:pPr>
                <a:endParaRPr lang="ru-RU"/>
              </a:p>
            </c:txPr>
            <c:showVal val="1"/>
            <c:showLeaderLines val="1"/>
          </c:dLbls>
          <c:val>
            <c:numRef>
              <c:f>Лист1!$E$1:$E$2</c:f>
              <c:numCache>
                <c:formatCode>General</c:formatCode>
                <c:ptCount val="2"/>
                <c:pt idx="0">
                  <c:v>31.7</c:v>
                </c:pt>
                <c:pt idx="1">
                  <c:v>68.3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5A76B3-FDC6-42AB-B918-4E2D6C031115}" type="doc">
      <dgm:prSet loTypeId="urn:microsoft.com/office/officeart/2005/8/layout/radial6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BDF22-A8F6-4F39-B680-EAB66EBCA2ED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C00000"/>
              </a:solidFill>
              <a:latin typeface="Verdana" pitchFamily="34" charset="0"/>
            </a:rPr>
            <a:t>Производство мяса, муки, хлеба</a:t>
          </a:r>
          <a:endParaRPr lang="ru-RU" sz="1800" b="1" dirty="0">
            <a:solidFill>
              <a:srgbClr val="C00000"/>
            </a:solidFill>
            <a:latin typeface="Verdana" pitchFamily="34" charset="0"/>
          </a:endParaRPr>
        </a:p>
      </dgm:t>
    </dgm:pt>
    <dgm:pt modelId="{3958EF48-CA54-47C1-AB2C-E44EA86139B1}" type="parTrans" cxnId="{2D7985AF-715F-4878-BB79-B8F49EF0C679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8A109199-7783-4FE5-AF34-0C36BBE0CF3F}" type="sibTrans" cxnId="{2D7985AF-715F-4878-BB79-B8F49EF0C679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0F67B3B8-ECDD-464C-B883-4422E624325E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  <a:latin typeface="Verdana" pitchFamily="34" charset="0"/>
            </a:rPr>
            <a:t>Мельничный комплекс </a:t>
          </a:r>
        </a:p>
        <a:p>
          <a:pPr algn="ctr"/>
          <a:r>
            <a:rPr lang="ru-RU" sz="1400" b="1" dirty="0" smtClean="0">
              <a:solidFill>
                <a:schemeClr val="tx1"/>
              </a:solidFill>
              <a:latin typeface="Verdana" pitchFamily="34" charset="0"/>
            </a:rPr>
            <a:t>приобретенный в рамках «Лизинг-Грант»</a:t>
          </a:r>
          <a:endParaRPr lang="ru-RU" sz="1400" b="1" dirty="0">
            <a:solidFill>
              <a:schemeClr val="tx1"/>
            </a:solidFill>
            <a:latin typeface="Verdana" pitchFamily="34" charset="0"/>
          </a:endParaRPr>
        </a:p>
      </dgm:t>
    </dgm:pt>
    <dgm:pt modelId="{196C3919-743F-4E26-B096-51EBD3DD81F9}" type="parTrans" cxnId="{DF9D0C9D-1B86-4BE8-9906-85BE256A7FE8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8891FF87-D8AD-4D76-B748-081707B87C16}" type="sibTrans" cxnId="{DF9D0C9D-1B86-4BE8-9906-85BE256A7FE8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45E16B26-F8B1-4EF4-8357-2A4C001D4157}">
      <dgm:prSet phldrT="[Текст]" custT="1"/>
      <dgm:spPr/>
      <dgm:t>
        <a:bodyPr/>
        <a:lstStyle/>
        <a:p>
          <a:pPr algn="ctr"/>
          <a:r>
            <a:rPr lang="ru-RU" sz="1800" b="1" baseline="0" dirty="0" smtClean="0">
              <a:solidFill>
                <a:schemeClr val="tx1"/>
              </a:solidFill>
              <a:latin typeface="Verdana" pitchFamily="34" charset="0"/>
            </a:rPr>
            <a:t>Пекарня </a:t>
          </a:r>
          <a:r>
            <a:rPr lang="ru-RU" sz="1400" b="1" baseline="0" dirty="0" smtClean="0">
              <a:solidFill>
                <a:schemeClr val="tx1"/>
              </a:solidFill>
              <a:latin typeface="Verdana" pitchFamily="34" charset="0"/>
            </a:rPr>
            <a:t>приобретенная в рамках «Лизинг-Грант»</a:t>
          </a:r>
        </a:p>
      </dgm:t>
    </dgm:pt>
    <dgm:pt modelId="{E1B834D8-1C34-4906-8B1A-6EA1BC905627}" type="parTrans" cxnId="{E4B7A5A2-67E6-454E-B132-5698B0453314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E06EDBCE-1EA5-40BB-9980-A18B678E7CA1}" type="sibTrans" cxnId="{E4B7A5A2-67E6-454E-B132-5698B0453314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6D27CFEA-A52C-40C0-8B02-F077639D8639}">
      <dgm:prSet phldrT="[Текст]" custT="1"/>
      <dgm:spPr/>
      <dgm:t>
        <a:bodyPr/>
        <a:lstStyle/>
        <a:p>
          <a:pPr algn="ctr"/>
          <a:r>
            <a:rPr lang="ru-RU" sz="1600" b="1" dirty="0" smtClean="0">
              <a:solidFill>
                <a:schemeClr val="tx1"/>
              </a:solidFill>
              <a:latin typeface="Verdana" pitchFamily="34" charset="0"/>
            </a:rPr>
            <a:t>Реализация продукции в собственных магазинах</a:t>
          </a:r>
          <a:endParaRPr lang="ru-RU" sz="1600" b="1" dirty="0">
            <a:solidFill>
              <a:schemeClr val="tx1"/>
            </a:solidFill>
            <a:latin typeface="Verdana" pitchFamily="34" charset="0"/>
          </a:endParaRPr>
        </a:p>
      </dgm:t>
    </dgm:pt>
    <dgm:pt modelId="{29673310-0C9B-436B-B8C7-323ABCCFECEF}" type="parTrans" cxnId="{D619E4C1-49E9-43B9-B359-319588EA9C90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A6604136-C7F9-4BE4-8080-3F495468515B}" type="sibTrans" cxnId="{D619E4C1-49E9-43B9-B359-319588EA9C90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D5B3D714-E5CC-4D98-B44D-4473D8393D8F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  <a:latin typeface="Verdana" pitchFamily="34" charset="0"/>
            </a:rPr>
            <a:t>Выращивание зерновых</a:t>
          </a:r>
          <a:endParaRPr lang="ru-RU" sz="1800" b="1" dirty="0">
            <a:solidFill>
              <a:schemeClr val="tx1"/>
            </a:solidFill>
            <a:latin typeface="Verdana" pitchFamily="34" charset="0"/>
          </a:endParaRPr>
        </a:p>
      </dgm:t>
    </dgm:pt>
    <dgm:pt modelId="{3053793D-7CDE-4387-84F7-68017D3E188F}" type="parTrans" cxnId="{98B5E201-A12A-4ACC-8B5B-C7F008D7DA58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48FE892C-25ED-4922-ABFA-F63E3A167DAC}" type="sibTrans" cxnId="{98B5E201-A12A-4ACC-8B5B-C7F008D7DA58}">
      <dgm:prSet/>
      <dgm:spPr/>
      <dgm:t>
        <a:bodyPr/>
        <a:lstStyle/>
        <a:p>
          <a:pPr algn="ctr"/>
          <a:endParaRPr lang="ru-RU" sz="3200">
            <a:latin typeface="Verdana" pitchFamily="34" charset="0"/>
          </a:endParaRPr>
        </a:p>
      </dgm:t>
    </dgm:pt>
    <dgm:pt modelId="{842601DD-A7AC-4689-89BB-74E3A13B93B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Verdana" pitchFamily="34" charset="0"/>
            </a:rPr>
            <a:t>Откорм молодняка КРС</a:t>
          </a:r>
          <a:endParaRPr lang="ru-RU" sz="1800" b="1" dirty="0">
            <a:solidFill>
              <a:schemeClr val="tx1"/>
            </a:solidFill>
            <a:latin typeface="Verdana" pitchFamily="34" charset="0"/>
          </a:endParaRPr>
        </a:p>
      </dgm:t>
    </dgm:pt>
    <dgm:pt modelId="{2183F319-3943-436D-9F11-29C3C250ACE7}" type="parTrans" cxnId="{3E9D4598-71D7-403F-B789-27954CCA2A96}">
      <dgm:prSet/>
      <dgm:spPr/>
      <dgm:t>
        <a:bodyPr/>
        <a:lstStyle/>
        <a:p>
          <a:endParaRPr lang="ru-RU"/>
        </a:p>
      </dgm:t>
    </dgm:pt>
    <dgm:pt modelId="{C4451E00-B965-45D3-B842-F0358543DE91}" type="sibTrans" cxnId="{3E9D4598-71D7-403F-B789-27954CCA2A96}">
      <dgm:prSet/>
      <dgm:spPr/>
      <dgm:t>
        <a:bodyPr/>
        <a:lstStyle/>
        <a:p>
          <a:endParaRPr lang="ru-RU"/>
        </a:p>
      </dgm:t>
    </dgm:pt>
    <dgm:pt modelId="{50351004-1E49-4E1C-A137-E5135D3DB099}" type="pres">
      <dgm:prSet presAssocID="{AE5A76B3-FDC6-42AB-B918-4E2D6C03111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D5A43A-B10B-4ED8-9914-AC01E698A61A}" type="pres">
      <dgm:prSet presAssocID="{F03BDF22-A8F6-4F39-B680-EAB66EBCA2ED}" presName="centerShape" presStyleLbl="node0" presStyleIdx="0" presStyleCnt="1" custScaleX="149034" custScaleY="72312" custLinFactNeighborX="3509" custLinFactNeighborY="-5376"/>
      <dgm:spPr/>
      <dgm:t>
        <a:bodyPr/>
        <a:lstStyle/>
        <a:p>
          <a:endParaRPr lang="ru-RU"/>
        </a:p>
      </dgm:t>
    </dgm:pt>
    <dgm:pt modelId="{C8BA26AE-0905-4CE0-8B8A-6F769674F53D}" type="pres">
      <dgm:prSet presAssocID="{0F67B3B8-ECDD-464C-B883-4422E624325E}" presName="node" presStyleLbl="node1" presStyleIdx="0" presStyleCnt="5" custScaleX="212860" custScaleY="12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4347B-0968-4004-837D-C9499FF4C47E}" type="pres">
      <dgm:prSet presAssocID="{0F67B3B8-ECDD-464C-B883-4422E624325E}" presName="dummy" presStyleCnt="0"/>
      <dgm:spPr/>
      <dgm:t>
        <a:bodyPr/>
        <a:lstStyle/>
        <a:p>
          <a:endParaRPr lang="ru-RU"/>
        </a:p>
      </dgm:t>
    </dgm:pt>
    <dgm:pt modelId="{C6FD23F6-DE04-4E16-95B6-914B9CA46319}" type="pres">
      <dgm:prSet presAssocID="{8891FF87-D8AD-4D76-B748-081707B87C16}" presName="sibTrans" presStyleLbl="sibTrans2D1" presStyleIdx="0" presStyleCnt="5" custScaleX="83142" custLinFactNeighborX="-9078" custLinFactNeighborY="-418"/>
      <dgm:spPr/>
      <dgm:t>
        <a:bodyPr/>
        <a:lstStyle/>
        <a:p>
          <a:endParaRPr lang="ru-RU"/>
        </a:p>
      </dgm:t>
    </dgm:pt>
    <dgm:pt modelId="{B29DF9FB-5FE9-4E75-AFBD-EA4BDD0A0B8E}" type="pres">
      <dgm:prSet presAssocID="{842601DD-A7AC-4689-89BB-74E3A13B93BA}" presName="node" presStyleLbl="node1" presStyleIdx="1" presStyleCnt="5" custScaleX="185241" custScaleY="76602" custRadScaleRad="141558" custRadScaleInc="3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40568-A2AE-4481-8CBD-41BBF5DFA0CE}" type="pres">
      <dgm:prSet presAssocID="{842601DD-A7AC-4689-89BB-74E3A13B93BA}" presName="dummy" presStyleCnt="0"/>
      <dgm:spPr/>
      <dgm:t>
        <a:bodyPr/>
        <a:lstStyle/>
        <a:p>
          <a:endParaRPr lang="ru-RU"/>
        </a:p>
      </dgm:t>
    </dgm:pt>
    <dgm:pt modelId="{54CD7D0A-F5F7-4542-B7FA-73F315256374}" type="pres">
      <dgm:prSet presAssocID="{C4451E00-B965-45D3-B842-F0358543DE91}" presName="sibTrans" presStyleLbl="sibTrans2D1" presStyleIdx="1" presStyleCnt="5" custLinFactNeighborX="-18278" custLinFactNeighborY="5381"/>
      <dgm:spPr/>
      <dgm:t>
        <a:bodyPr/>
        <a:lstStyle/>
        <a:p>
          <a:endParaRPr lang="ru-RU"/>
        </a:p>
      </dgm:t>
    </dgm:pt>
    <dgm:pt modelId="{38D6DFE4-EA3B-4835-A8F8-B4DF1352317D}" type="pres">
      <dgm:prSet presAssocID="{45E16B26-F8B1-4EF4-8357-2A4C001D4157}" presName="node" presStyleLbl="node1" presStyleIdx="2" presStyleCnt="5" custScaleX="212018" custScaleY="125163" custRadScaleRad="86468" custRadScaleInc="-42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8C1E56-616C-4484-95E5-64630BBED6BE}" type="pres">
      <dgm:prSet presAssocID="{45E16B26-F8B1-4EF4-8357-2A4C001D4157}" presName="dummy" presStyleCnt="0"/>
      <dgm:spPr/>
      <dgm:t>
        <a:bodyPr/>
        <a:lstStyle/>
        <a:p>
          <a:endParaRPr lang="ru-RU"/>
        </a:p>
      </dgm:t>
    </dgm:pt>
    <dgm:pt modelId="{DF76EA39-A8BF-49BF-9901-EF6C5084EC03}" type="pres">
      <dgm:prSet presAssocID="{E06EDBCE-1EA5-40BB-9980-A18B678E7CA1}" presName="sibTrans" presStyleLbl="sibTrans2D1" presStyleIdx="2" presStyleCnt="5" custLinFactNeighborX="-3322" custLinFactNeighborY="-10691"/>
      <dgm:spPr/>
      <dgm:t>
        <a:bodyPr/>
        <a:lstStyle/>
        <a:p>
          <a:endParaRPr lang="ru-RU"/>
        </a:p>
      </dgm:t>
    </dgm:pt>
    <dgm:pt modelId="{733AFE03-64B8-4F81-BC8C-26AD56777304}" type="pres">
      <dgm:prSet presAssocID="{6D27CFEA-A52C-40C0-8B02-F077639D8639}" presName="node" presStyleLbl="node1" presStyleIdx="3" presStyleCnt="5" custScaleX="184894" custScaleY="81664" custRadScaleRad="83266" custRadScaleInc="100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5EA90-3489-43B6-80E8-3CC6CD480B4A}" type="pres">
      <dgm:prSet presAssocID="{6D27CFEA-A52C-40C0-8B02-F077639D8639}" presName="dummy" presStyleCnt="0"/>
      <dgm:spPr/>
      <dgm:t>
        <a:bodyPr/>
        <a:lstStyle/>
        <a:p>
          <a:endParaRPr lang="ru-RU"/>
        </a:p>
      </dgm:t>
    </dgm:pt>
    <dgm:pt modelId="{104B3698-CA9F-4DC2-A32C-F001C00F0D19}" type="pres">
      <dgm:prSet presAssocID="{A6604136-C7F9-4BE4-8080-3F495468515B}" presName="sibTrans" presStyleLbl="sibTrans2D1" presStyleIdx="3" presStyleCnt="5" custLinFactNeighborX="13456" custLinFactNeighborY="-5644"/>
      <dgm:spPr/>
      <dgm:t>
        <a:bodyPr/>
        <a:lstStyle/>
        <a:p>
          <a:endParaRPr lang="ru-RU"/>
        </a:p>
      </dgm:t>
    </dgm:pt>
    <dgm:pt modelId="{803D1D86-E018-4A47-8F25-53934D08C658}" type="pres">
      <dgm:prSet presAssocID="{D5B3D714-E5CC-4D98-B44D-4473D8393D8F}" presName="node" presStyleLbl="node1" presStyleIdx="4" presStyleCnt="5" custScaleX="242027" custScaleY="62524" custRadScaleRad="133033" custRadScaleInc="3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A3C8D-D978-4648-8E23-72376B00F880}" type="pres">
      <dgm:prSet presAssocID="{D5B3D714-E5CC-4D98-B44D-4473D8393D8F}" presName="dummy" presStyleCnt="0"/>
      <dgm:spPr/>
      <dgm:t>
        <a:bodyPr/>
        <a:lstStyle/>
        <a:p>
          <a:endParaRPr lang="ru-RU"/>
        </a:p>
      </dgm:t>
    </dgm:pt>
    <dgm:pt modelId="{C1E308D0-2181-489A-A9B7-9DD74DC863A6}" type="pres">
      <dgm:prSet presAssocID="{48FE892C-25ED-4922-ABFA-F63E3A167DAC}" presName="sibTrans" presStyleLbl="sibTrans2D1" presStyleIdx="4" presStyleCnt="5" custLinFactNeighborX="7831" custLinFactNeighborY="7902" custRadScaleRad="198483"/>
      <dgm:spPr/>
      <dgm:t>
        <a:bodyPr/>
        <a:lstStyle/>
        <a:p>
          <a:endParaRPr lang="ru-RU"/>
        </a:p>
      </dgm:t>
    </dgm:pt>
  </dgm:ptLst>
  <dgm:cxnLst>
    <dgm:cxn modelId="{925A3942-DCD9-446D-B187-A350A4CE9603}" type="presOf" srcId="{8891FF87-D8AD-4D76-B748-081707B87C16}" destId="{C6FD23F6-DE04-4E16-95B6-914B9CA46319}" srcOrd="0" destOrd="0" presId="urn:microsoft.com/office/officeart/2005/8/layout/radial6"/>
    <dgm:cxn modelId="{EE246BDA-C188-4E19-BA1F-01DA997EB533}" type="presOf" srcId="{6D27CFEA-A52C-40C0-8B02-F077639D8639}" destId="{733AFE03-64B8-4F81-BC8C-26AD56777304}" srcOrd="0" destOrd="0" presId="urn:microsoft.com/office/officeart/2005/8/layout/radial6"/>
    <dgm:cxn modelId="{F21E4F0D-4769-4FE6-B104-0010E2A47719}" type="presOf" srcId="{D5B3D714-E5CC-4D98-B44D-4473D8393D8F}" destId="{803D1D86-E018-4A47-8F25-53934D08C658}" srcOrd="0" destOrd="0" presId="urn:microsoft.com/office/officeart/2005/8/layout/radial6"/>
    <dgm:cxn modelId="{B55A634F-D7EC-4938-BF44-DBCE456D8749}" type="presOf" srcId="{F03BDF22-A8F6-4F39-B680-EAB66EBCA2ED}" destId="{DDD5A43A-B10B-4ED8-9914-AC01E698A61A}" srcOrd="0" destOrd="0" presId="urn:microsoft.com/office/officeart/2005/8/layout/radial6"/>
    <dgm:cxn modelId="{E8940969-A2F7-43BE-BED5-299E0C9CEC4E}" type="presOf" srcId="{A6604136-C7F9-4BE4-8080-3F495468515B}" destId="{104B3698-CA9F-4DC2-A32C-F001C00F0D19}" srcOrd="0" destOrd="0" presId="urn:microsoft.com/office/officeart/2005/8/layout/radial6"/>
    <dgm:cxn modelId="{2D7985AF-715F-4878-BB79-B8F49EF0C679}" srcId="{AE5A76B3-FDC6-42AB-B918-4E2D6C031115}" destId="{F03BDF22-A8F6-4F39-B680-EAB66EBCA2ED}" srcOrd="0" destOrd="0" parTransId="{3958EF48-CA54-47C1-AB2C-E44EA86139B1}" sibTransId="{8A109199-7783-4FE5-AF34-0C36BBE0CF3F}"/>
    <dgm:cxn modelId="{1364693D-0841-4BF5-830C-9E1723C9DB3F}" type="presOf" srcId="{48FE892C-25ED-4922-ABFA-F63E3A167DAC}" destId="{C1E308D0-2181-489A-A9B7-9DD74DC863A6}" srcOrd="0" destOrd="0" presId="urn:microsoft.com/office/officeart/2005/8/layout/radial6"/>
    <dgm:cxn modelId="{E4B7A5A2-67E6-454E-B132-5698B0453314}" srcId="{F03BDF22-A8F6-4F39-B680-EAB66EBCA2ED}" destId="{45E16B26-F8B1-4EF4-8357-2A4C001D4157}" srcOrd="2" destOrd="0" parTransId="{E1B834D8-1C34-4906-8B1A-6EA1BC905627}" sibTransId="{E06EDBCE-1EA5-40BB-9980-A18B678E7CA1}"/>
    <dgm:cxn modelId="{5027854A-EBF4-4081-981F-07A7B14E95A9}" type="presOf" srcId="{C4451E00-B965-45D3-B842-F0358543DE91}" destId="{54CD7D0A-F5F7-4542-B7FA-73F315256374}" srcOrd="0" destOrd="0" presId="urn:microsoft.com/office/officeart/2005/8/layout/radial6"/>
    <dgm:cxn modelId="{3E9D4598-71D7-403F-B789-27954CCA2A96}" srcId="{F03BDF22-A8F6-4F39-B680-EAB66EBCA2ED}" destId="{842601DD-A7AC-4689-89BB-74E3A13B93BA}" srcOrd="1" destOrd="0" parTransId="{2183F319-3943-436D-9F11-29C3C250ACE7}" sibTransId="{C4451E00-B965-45D3-B842-F0358543DE91}"/>
    <dgm:cxn modelId="{89010540-49BD-4072-BB03-196E8B61CA99}" type="presOf" srcId="{AE5A76B3-FDC6-42AB-B918-4E2D6C031115}" destId="{50351004-1E49-4E1C-A137-E5135D3DB099}" srcOrd="0" destOrd="0" presId="urn:microsoft.com/office/officeart/2005/8/layout/radial6"/>
    <dgm:cxn modelId="{DF9D0C9D-1B86-4BE8-9906-85BE256A7FE8}" srcId="{F03BDF22-A8F6-4F39-B680-EAB66EBCA2ED}" destId="{0F67B3B8-ECDD-464C-B883-4422E624325E}" srcOrd="0" destOrd="0" parTransId="{196C3919-743F-4E26-B096-51EBD3DD81F9}" sibTransId="{8891FF87-D8AD-4D76-B748-081707B87C16}"/>
    <dgm:cxn modelId="{60706E88-4E7C-4869-B388-73285E22ABF6}" type="presOf" srcId="{45E16B26-F8B1-4EF4-8357-2A4C001D4157}" destId="{38D6DFE4-EA3B-4835-A8F8-B4DF1352317D}" srcOrd="0" destOrd="0" presId="urn:microsoft.com/office/officeart/2005/8/layout/radial6"/>
    <dgm:cxn modelId="{D619E4C1-49E9-43B9-B359-319588EA9C90}" srcId="{F03BDF22-A8F6-4F39-B680-EAB66EBCA2ED}" destId="{6D27CFEA-A52C-40C0-8B02-F077639D8639}" srcOrd="3" destOrd="0" parTransId="{29673310-0C9B-436B-B8C7-323ABCCFECEF}" sibTransId="{A6604136-C7F9-4BE4-8080-3F495468515B}"/>
    <dgm:cxn modelId="{9AE7551B-54AA-4924-B540-6E9B5ECF7A36}" type="presOf" srcId="{842601DD-A7AC-4689-89BB-74E3A13B93BA}" destId="{B29DF9FB-5FE9-4E75-AFBD-EA4BDD0A0B8E}" srcOrd="0" destOrd="0" presId="urn:microsoft.com/office/officeart/2005/8/layout/radial6"/>
    <dgm:cxn modelId="{8767AABB-523F-4E81-BCAE-3A5F1CBEAF7E}" type="presOf" srcId="{E06EDBCE-1EA5-40BB-9980-A18B678E7CA1}" destId="{DF76EA39-A8BF-49BF-9901-EF6C5084EC03}" srcOrd="0" destOrd="0" presId="urn:microsoft.com/office/officeart/2005/8/layout/radial6"/>
    <dgm:cxn modelId="{98B5E201-A12A-4ACC-8B5B-C7F008D7DA58}" srcId="{F03BDF22-A8F6-4F39-B680-EAB66EBCA2ED}" destId="{D5B3D714-E5CC-4D98-B44D-4473D8393D8F}" srcOrd="4" destOrd="0" parTransId="{3053793D-7CDE-4387-84F7-68017D3E188F}" sibTransId="{48FE892C-25ED-4922-ABFA-F63E3A167DAC}"/>
    <dgm:cxn modelId="{C5699877-4D74-47D5-B892-958EABDF6D7D}" type="presOf" srcId="{0F67B3B8-ECDD-464C-B883-4422E624325E}" destId="{C8BA26AE-0905-4CE0-8B8A-6F769674F53D}" srcOrd="0" destOrd="0" presId="urn:microsoft.com/office/officeart/2005/8/layout/radial6"/>
    <dgm:cxn modelId="{DBF6C532-2660-4AE7-83A2-41FC5B4171EB}" type="presParOf" srcId="{50351004-1E49-4E1C-A137-E5135D3DB099}" destId="{DDD5A43A-B10B-4ED8-9914-AC01E698A61A}" srcOrd="0" destOrd="0" presId="urn:microsoft.com/office/officeart/2005/8/layout/radial6"/>
    <dgm:cxn modelId="{D29F5E6C-77D5-45A7-84E4-3B2FAB9B695D}" type="presParOf" srcId="{50351004-1E49-4E1C-A137-E5135D3DB099}" destId="{C8BA26AE-0905-4CE0-8B8A-6F769674F53D}" srcOrd="1" destOrd="0" presId="urn:microsoft.com/office/officeart/2005/8/layout/radial6"/>
    <dgm:cxn modelId="{B3B54D77-F655-47D2-A5D8-C35D943BCEA4}" type="presParOf" srcId="{50351004-1E49-4E1C-A137-E5135D3DB099}" destId="{FF54347B-0968-4004-837D-C9499FF4C47E}" srcOrd="2" destOrd="0" presId="urn:microsoft.com/office/officeart/2005/8/layout/radial6"/>
    <dgm:cxn modelId="{5127766D-9C81-46C1-9DB7-A0873D22C202}" type="presParOf" srcId="{50351004-1E49-4E1C-A137-E5135D3DB099}" destId="{C6FD23F6-DE04-4E16-95B6-914B9CA46319}" srcOrd="3" destOrd="0" presId="urn:microsoft.com/office/officeart/2005/8/layout/radial6"/>
    <dgm:cxn modelId="{3FF56BBD-0C43-46E2-8FEE-FC33E72A77FC}" type="presParOf" srcId="{50351004-1E49-4E1C-A137-E5135D3DB099}" destId="{B29DF9FB-5FE9-4E75-AFBD-EA4BDD0A0B8E}" srcOrd="4" destOrd="0" presId="urn:microsoft.com/office/officeart/2005/8/layout/radial6"/>
    <dgm:cxn modelId="{16EE2041-7A75-440C-B982-448EFEE37C6E}" type="presParOf" srcId="{50351004-1E49-4E1C-A137-E5135D3DB099}" destId="{6BC40568-A2AE-4481-8CBD-41BBF5DFA0CE}" srcOrd="5" destOrd="0" presId="urn:microsoft.com/office/officeart/2005/8/layout/radial6"/>
    <dgm:cxn modelId="{6BCCDC82-4EB5-4203-9B5C-25A7445E64A8}" type="presParOf" srcId="{50351004-1E49-4E1C-A137-E5135D3DB099}" destId="{54CD7D0A-F5F7-4542-B7FA-73F315256374}" srcOrd="6" destOrd="0" presId="urn:microsoft.com/office/officeart/2005/8/layout/radial6"/>
    <dgm:cxn modelId="{EFAA49F6-293B-405D-A4AE-0009C27E4D09}" type="presParOf" srcId="{50351004-1E49-4E1C-A137-E5135D3DB099}" destId="{38D6DFE4-EA3B-4835-A8F8-B4DF1352317D}" srcOrd="7" destOrd="0" presId="urn:microsoft.com/office/officeart/2005/8/layout/radial6"/>
    <dgm:cxn modelId="{62133C6A-0CA1-493E-AE8D-545C89EE4DD5}" type="presParOf" srcId="{50351004-1E49-4E1C-A137-E5135D3DB099}" destId="{AA8C1E56-616C-4484-95E5-64630BBED6BE}" srcOrd="8" destOrd="0" presId="urn:microsoft.com/office/officeart/2005/8/layout/radial6"/>
    <dgm:cxn modelId="{56888091-BCFB-48EC-B88D-103D4ED31FA9}" type="presParOf" srcId="{50351004-1E49-4E1C-A137-E5135D3DB099}" destId="{DF76EA39-A8BF-49BF-9901-EF6C5084EC03}" srcOrd="9" destOrd="0" presId="urn:microsoft.com/office/officeart/2005/8/layout/radial6"/>
    <dgm:cxn modelId="{03D63A82-D2EC-4D55-A2FD-FA3F67CDF213}" type="presParOf" srcId="{50351004-1E49-4E1C-A137-E5135D3DB099}" destId="{733AFE03-64B8-4F81-BC8C-26AD56777304}" srcOrd="10" destOrd="0" presId="urn:microsoft.com/office/officeart/2005/8/layout/radial6"/>
    <dgm:cxn modelId="{F7CE3946-82AF-4B1F-8C09-B47FBECCC562}" type="presParOf" srcId="{50351004-1E49-4E1C-A137-E5135D3DB099}" destId="{6E55EA90-3489-43B6-80E8-3CC6CD480B4A}" srcOrd="11" destOrd="0" presId="urn:microsoft.com/office/officeart/2005/8/layout/radial6"/>
    <dgm:cxn modelId="{DCF2D527-38F6-4568-9B13-012F2CB4EC5F}" type="presParOf" srcId="{50351004-1E49-4E1C-A137-E5135D3DB099}" destId="{104B3698-CA9F-4DC2-A32C-F001C00F0D19}" srcOrd="12" destOrd="0" presId="urn:microsoft.com/office/officeart/2005/8/layout/radial6"/>
    <dgm:cxn modelId="{03748BEE-3DF8-4A69-A643-E9A0657FF2A0}" type="presParOf" srcId="{50351004-1E49-4E1C-A137-E5135D3DB099}" destId="{803D1D86-E018-4A47-8F25-53934D08C658}" srcOrd="13" destOrd="0" presId="urn:microsoft.com/office/officeart/2005/8/layout/radial6"/>
    <dgm:cxn modelId="{78461D50-141C-4D2B-A9FD-DABD66A02449}" type="presParOf" srcId="{50351004-1E49-4E1C-A137-E5135D3DB099}" destId="{59FA3C8D-D978-4648-8E23-72376B00F880}" srcOrd="14" destOrd="0" presId="urn:microsoft.com/office/officeart/2005/8/layout/radial6"/>
    <dgm:cxn modelId="{643F4A29-C1E2-4FA2-9525-B53339A29DBB}" type="presParOf" srcId="{50351004-1E49-4E1C-A137-E5135D3DB099}" destId="{C1E308D0-2181-489A-A9B7-9DD74DC863A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E308D0-2181-489A-A9B7-9DD74DC863A6}">
      <dsp:nvSpPr>
        <dsp:cNvPr id="0" name=""/>
        <dsp:cNvSpPr/>
      </dsp:nvSpPr>
      <dsp:spPr>
        <a:xfrm>
          <a:off x="1917406" y="809541"/>
          <a:ext cx="3940494" cy="3940494"/>
        </a:xfrm>
        <a:prstGeom prst="blockArc">
          <a:avLst>
            <a:gd name="adj1" fmla="val 12107210"/>
            <a:gd name="adj2" fmla="val 17360392"/>
            <a:gd name="adj3" fmla="val 4638"/>
          </a:avLst>
        </a:prstGeom>
        <a:gradFill rotWithShape="0">
          <a:gsLst>
            <a:gs pos="0">
              <a:schemeClr val="accent3">
                <a:hueOff val="-1137357"/>
                <a:satOff val="-4689"/>
                <a:lumOff val="-983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1137357"/>
                <a:satOff val="-4689"/>
                <a:lumOff val="-983"/>
                <a:alphaOff val="0"/>
                <a:tint val="86000"/>
                <a:satMod val="115000"/>
              </a:schemeClr>
            </a:gs>
            <a:gs pos="100000">
              <a:schemeClr val="accent3">
                <a:hueOff val="-1137357"/>
                <a:satOff val="-4689"/>
                <a:lumOff val="-983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1137357"/>
              <a:satOff val="-4689"/>
              <a:lumOff val="-983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4B3698-CA9F-4DC2-A32C-F001C00F0D19}">
      <dsp:nvSpPr>
        <dsp:cNvPr id="0" name=""/>
        <dsp:cNvSpPr/>
      </dsp:nvSpPr>
      <dsp:spPr>
        <a:xfrm>
          <a:off x="2274602" y="-524623"/>
          <a:ext cx="3940494" cy="3940494"/>
        </a:xfrm>
        <a:prstGeom prst="blockArc">
          <a:avLst>
            <a:gd name="adj1" fmla="val 7047521"/>
            <a:gd name="adj2" fmla="val 10646191"/>
            <a:gd name="adj3" fmla="val 4638"/>
          </a:avLst>
        </a:prstGeom>
        <a:gradFill rotWithShape="0">
          <a:gsLst>
            <a:gs pos="0">
              <a:schemeClr val="accent3">
                <a:hueOff val="-853018"/>
                <a:satOff val="-3517"/>
                <a:lumOff val="-737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853018"/>
                <a:satOff val="-3517"/>
                <a:lumOff val="-737"/>
                <a:alphaOff val="0"/>
                <a:tint val="86000"/>
                <a:satMod val="115000"/>
              </a:schemeClr>
            </a:gs>
            <a:gs pos="100000">
              <a:schemeClr val="accent3">
                <a:hueOff val="-853018"/>
                <a:satOff val="-3517"/>
                <a:lumOff val="-737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853018"/>
              <a:satOff val="-3517"/>
              <a:lumOff val="-737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76EA39-A8BF-49BF-9901-EF6C5084EC03}">
      <dsp:nvSpPr>
        <dsp:cNvPr id="0" name=""/>
        <dsp:cNvSpPr/>
      </dsp:nvSpPr>
      <dsp:spPr>
        <a:xfrm>
          <a:off x="2212088" y="-238690"/>
          <a:ext cx="3940494" cy="3940494"/>
        </a:xfrm>
        <a:prstGeom prst="blockArc">
          <a:avLst>
            <a:gd name="adj1" fmla="val 3300546"/>
            <a:gd name="adj2" fmla="val 8432859"/>
            <a:gd name="adj3" fmla="val 4638"/>
          </a:avLst>
        </a:prstGeom>
        <a:gradFill rotWithShape="0">
          <a:gsLst>
            <a:gs pos="0">
              <a:schemeClr val="accent3">
                <a:hueOff val="-568678"/>
                <a:satOff val="-2344"/>
                <a:lumOff val="-491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568678"/>
                <a:satOff val="-2344"/>
                <a:lumOff val="-491"/>
                <a:alphaOff val="0"/>
                <a:tint val="86000"/>
                <a:satMod val="115000"/>
              </a:schemeClr>
            </a:gs>
            <a:gs pos="100000">
              <a:schemeClr val="accent3">
                <a:hueOff val="-568678"/>
                <a:satOff val="-2344"/>
                <a:lumOff val="-49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568678"/>
              <a:satOff val="-2344"/>
              <a:lumOff val="-491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7D0A-F5F7-4542-B7FA-73F315256374}">
      <dsp:nvSpPr>
        <dsp:cNvPr id="0" name=""/>
        <dsp:cNvSpPr/>
      </dsp:nvSpPr>
      <dsp:spPr>
        <a:xfrm>
          <a:off x="2206929" y="118175"/>
          <a:ext cx="3940494" cy="3940494"/>
        </a:xfrm>
        <a:prstGeom prst="blockArc">
          <a:avLst>
            <a:gd name="adj1" fmla="val 21413456"/>
            <a:gd name="adj2" fmla="val 4460481"/>
            <a:gd name="adj3" fmla="val 4638"/>
          </a:avLst>
        </a:prstGeom>
        <a:gradFill rotWithShape="0">
          <a:gsLst>
            <a:gs pos="0">
              <a:schemeClr val="accent3">
                <a:hueOff val="-284339"/>
                <a:satOff val="-1172"/>
                <a:lumOff val="-246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284339"/>
                <a:satOff val="-1172"/>
                <a:lumOff val="-246"/>
                <a:alphaOff val="0"/>
                <a:tint val="86000"/>
                <a:satMod val="115000"/>
              </a:schemeClr>
            </a:gs>
            <a:gs pos="100000">
              <a:schemeClr val="accent3">
                <a:hueOff val="-284339"/>
                <a:satOff val="-1172"/>
                <a:lumOff val="-246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284339"/>
              <a:satOff val="-1172"/>
              <a:lumOff val="-246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FD23F6-DE04-4E16-95B6-914B9CA46319}">
      <dsp:nvSpPr>
        <dsp:cNvPr id="0" name=""/>
        <dsp:cNvSpPr/>
      </dsp:nvSpPr>
      <dsp:spPr>
        <a:xfrm>
          <a:off x="3007213" y="422202"/>
          <a:ext cx="3276205" cy="3940494"/>
        </a:xfrm>
        <a:prstGeom prst="blockArc">
          <a:avLst>
            <a:gd name="adj1" fmla="val 14752534"/>
            <a:gd name="adj2" fmla="val 20440439"/>
            <a:gd name="adj3" fmla="val 463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D5A43A-B10B-4ED8-9914-AC01E698A61A}">
      <dsp:nvSpPr>
        <dsp:cNvPr id="0" name=""/>
        <dsp:cNvSpPr/>
      </dsp:nvSpPr>
      <dsp:spPr>
        <a:xfrm>
          <a:off x="3000384" y="1714518"/>
          <a:ext cx="2702221" cy="131113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Verdana" pitchFamily="34" charset="0"/>
            </a:rPr>
            <a:t>Производство мяса, муки, хлеба</a:t>
          </a:r>
          <a:endParaRPr lang="ru-RU" sz="1800" b="1" kern="1200" dirty="0">
            <a:solidFill>
              <a:srgbClr val="C00000"/>
            </a:solidFill>
            <a:latin typeface="Verdana" pitchFamily="34" charset="0"/>
          </a:endParaRPr>
        </a:p>
      </dsp:txBody>
      <dsp:txXfrm>
        <a:off x="3000384" y="1714518"/>
        <a:ext cx="2702221" cy="1311130"/>
      </dsp:txXfrm>
    </dsp:sp>
    <dsp:sp modelId="{C8BA26AE-0905-4CE0-8B8A-6F769674F53D}">
      <dsp:nvSpPr>
        <dsp:cNvPr id="0" name=""/>
        <dsp:cNvSpPr/>
      </dsp:nvSpPr>
      <dsp:spPr>
        <a:xfrm>
          <a:off x="2865609" y="-141955"/>
          <a:ext cx="2701641" cy="158882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Verdana" pitchFamily="34" charset="0"/>
            </a:rPr>
            <a:t>Мельничный комплекс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Verdana" pitchFamily="34" charset="0"/>
            </a:rPr>
            <a:t>приобретенный в рамках «Лизинг-Грант»</a:t>
          </a:r>
          <a:endParaRPr lang="ru-RU" sz="1400" b="1" kern="1200" dirty="0">
            <a:solidFill>
              <a:schemeClr val="tx1"/>
            </a:solidFill>
            <a:latin typeface="Verdana" pitchFamily="34" charset="0"/>
          </a:endParaRPr>
        </a:p>
      </dsp:txBody>
      <dsp:txXfrm>
        <a:off x="2865609" y="-141955"/>
        <a:ext cx="2701641" cy="1588823"/>
      </dsp:txXfrm>
    </dsp:sp>
    <dsp:sp modelId="{B29DF9FB-5FE9-4E75-AFBD-EA4BDD0A0B8E}">
      <dsp:nvSpPr>
        <dsp:cNvPr id="0" name=""/>
        <dsp:cNvSpPr/>
      </dsp:nvSpPr>
      <dsp:spPr>
        <a:xfrm>
          <a:off x="5643593" y="1285882"/>
          <a:ext cx="2351098" cy="972240"/>
        </a:xfrm>
        <a:prstGeom prst="ellipse">
          <a:avLst/>
        </a:prstGeom>
        <a:gradFill rotWithShape="0">
          <a:gsLst>
            <a:gs pos="0">
              <a:schemeClr val="accent3">
                <a:hueOff val="-284339"/>
                <a:satOff val="-1172"/>
                <a:lumOff val="-246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284339"/>
                <a:satOff val="-1172"/>
                <a:lumOff val="-246"/>
                <a:alphaOff val="0"/>
                <a:tint val="86000"/>
                <a:satMod val="115000"/>
              </a:schemeClr>
            </a:gs>
            <a:gs pos="100000">
              <a:schemeClr val="accent3">
                <a:hueOff val="-284339"/>
                <a:satOff val="-1172"/>
                <a:lumOff val="-246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284339"/>
              <a:satOff val="-1172"/>
              <a:lumOff val="-246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Verdana" pitchFamily="34" charset="0"/>
            </a:rPr>
            <a:t>Откорм молодняка КРС</a:t>
          </a:r>
          <a:endParaRPr lang="ru-RU" sz="1800" b="1" kern="1200" dirty="0">
            <a:solidFill>
              <a:schemeClr val="tx1"/>
            </a:solidFill>
            <a:latin typeface="Verdana" pitchFamily="34" charset="0"/>
          </a:endParaRPr>
        </a:p>
      </dsp:txBody>
      <dsp:txXfrm>
        <a:off x="5643593" y="1285882"/>
        <a:ext cx="2351098" cy="972240"/>
      </dsp:txXfrm>
    </dsp:sp>
    <dsp:sp modelId="{38D6DFE4-EA3B-4835-A8F8-B4DF1352317D}">
      <dsp:nvSpPr>
        <dsp:cNvPr id="0" name=""/>
        <dsp:cNvSpPr/>
      </dsp:nvSpPr>
      <dsp:spPr>
        <a:xfrm>
          <a:off x="4071391" y="2935222"/>
          <a:ext cx="2690954" cy="1588581"/>
        </a:xfrm>
        <a:prstGeom prst="ellipse">
          <a:avLst/>
        </a:prstGeom>
        <a:gradFill rotWithShape="0">
          <a:gsLst>
            <a:gs pos="0">
              <a:schemeClr val="accent3">
                <a:hueOff val="-568678"/>
                <a:satOff val="-2344"/>
                <a:lumOff val="-491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568678"/>
                <a:satOff val="-2344"/>
                <a:lumOff val="-491"/>
                <a:alphaOff val="0"/>
                <a:tint val="86000"/>
                <a:satMod val="115000"/>
              </a:schemeClr>
            </a:gs>
            <a:gs pos="100000">
              <a:schemeClr val="accent3">
                <a:hueOff val="-568678"/>
                <a:satOff val="-2344"/>
                <a:lumOff val="-49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568678"/>
              <a:satOff val="-2344"/>
              <a:lumOff val="-491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tx1"/>
              </a:solidFill>
              <a:latin typeface="Verdana" pitchFamily="34" charset="0"/>
            </a:rPr>
            <a:t>Пекарня </a:t>
          </a:r>
          <a:r>
            <a:rPr lang="ru-RU" sz="1400" b="1" kern="1200" baseline="0" dirty="0" smtClean="0">
              <a:solidFill>
                <a:schemeClr val="tx1"/>
              </a:solidFill>
              <a:latin typeface="Verdana" pitchFamily="34" charset="0"/>
            </a:rPr>
            <a:t>приобретенная в рамках «Лизинг-Грант»</a:t>
          </a:r>
        </a:p>
      </dsp:txBody>
      <dsp:txXfrm>
        <a:off x="4071391" y="2935222"/>
        <a:ext cx="2690954" cy="1588581"/>
      </dsp:txXfrm>
    </dsp:sp>
    <dsp:sp modelId="{733AFE03-64B8-4F81-BC8C-26AD56777304}">
      <dsp:nvSpPr>
        <dsp:cNvPr id="0" name=""/>
        <dsp:cNvSpPr/>
      </dsp:nvSpPr>
      <dsp:spPr>
        <a:xfrm>
          <a:off x="1653839" y="2857523"/>
          <a:ext cx="2346694" cy="1036488"/>
        </a:xfrm>
        <a:prstGeom prst="ellipse">
          <a:avLst/>
        </a:prstGeom>
        <a:gradFill rotWithShape="0">
          <a:gsLst>
            <a:gs pos="0">
              <a:schemeClr val="accent3">
                <a:hueOff val="-853018"/>
                <a:satOff val="-3517"/>
                <a:lumOff val="-737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853018"/>
                <a:satOff val="-3517"/>
                <a:lumOff val="-737"/>
                <a:alphaOff val="0"/>
                <a:tint val="86000"/>
                <a:satMod val="115000"/>
              </a:schemeClr>
            </a:gs>
            <a:gs pos="100000">
              <a:schemeClr val="accent3">
                <a:hueOff val="-853018"/>
                <a:satOff val="-3517"/>
                <a:lumOff val="-737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853018"/>
              <a:satOff val="-3517"/>
              <a:lumOff val="-737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Verdana" pitchFamily="34" charset="0"/>
            </a:rPr>
            <a:t>Реализация продукции в собственных магазинах</a:t>
          </a:r>
          <a:endParaRPr lang="ru-RU" sz="1600" b="1" kern="1200" dirty="0">
            <a:solidFill>
              <a:schemeClr val="tx1"/>
            </a:solidFill>
            <a:latin typeface="Verdana" pitchFamily="34" charset="0"/>
          </a:endParaRPr>
        </a:p>
      </dsp:txBody>
      <dsp:txXfrm>
        <a:off x="1653839" y="2857523"/>
        <a:ext cx="2346694" cy="1036488"/>
      </dsp:txXfrm>
    </dsp:sp>
    <dsp:sp modelId="{803D1D86-E018-4A47-8F25-53934D08C658}">
      <dsp:nvSpPr>
        <dsp:cNvPr id="0" name=""/>
        <dsp:cNvSpPr/>
      </dsp:nvSpPr>
      <dsp:spPr>
        <a:xfrm>
          <a:off x="256070" y="1357322"/>
          <a:ext cx="3071832" cy="793561"/>
        </a:xfrm>
        <a:prstGeom prst="ellipse">
          <a:avLst/>
        </a:prstGeom>
        <a:gradFill rotWithShape="0">
          <a:gsLst>
            <a:gs pos="0">
              <a:schemeClr val="accent3">
                <a:hueOff val="-1137357"/>
                <a:satOff val="-4689"/>
                <a:lumOff val="-983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1137357"/>
                <a:satOff val="-4689"/>
                <a:lumOff val="-983"/>
                <a:alphaOff val="0"/>
                <a:tint val="86000"/>
                <a:satMod val="115000"/>
              </a:schemeClr>
            </a:gs>
            <a:gs pos="100000">
              <a:schemeClr val="accent3">
                <a:hueOff val="-1137357"/>
                <a:satOff val="-4689"/>
                <a:lumOff val="-983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1137357"/>
              <a:satOff val="-4689"/>
              <a:lumOff val="-983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Verdana" pitchFamily="34" charset="0"/>
            </a:rPr>
            <a:t>Выращивание зерновых</a:t>
          </a:r>
          <a:endParaRPr lang="ru-RU" sz="1800" b="1" kern="1200" dirty="0">
            <a:solidFill>
              <a:schemeClr val="tx1"/>
            </a:solidFill>
            <a:latin typeface="Verdana" pitchFamily="34" charset="0"/>
          </a:endParaRPr>
        </a:p>
      </dsp:txBody>
      <dsp:txXfrm>
        <a:off x="256070" y="1357322"/>
        <a:ext cx="3071832" cy="793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426F1-5B08-428B-BADB-24AE89BB8E3D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243E9-923D-4C8E-AD83-51B293B8F1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7759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4C6431-5B1F-4CDC-9630-15917641BD4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243E9-923D-4C8E-AD83-51B293B8F108}" type="slidenum">
              <a:rPr lang="ru-RU" smtClean="0"/>
              <a:pPr/>
              <a:t>150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39263-3D96-40B8-9197-627B23751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6981541"/>
      </p:ext>
    </p:extLst>
  </p:cSld>
  <p:clrMapOvr>
    <a:masterClrMapping/>
  </p:clrMapOvr>
  <p:transition spd="med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jpeg"/><Relationship Id="rId7" Type="http://schemas.openxmlformats.org/officeDocument/2006/relationships/image" Target="../media/image135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1.jpeg"/><Relationship Id="rId9" Type="http://schemas.openxmlformats.org/officeDocument/2006/relationships/image" Target="../media/image137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jpeg"/><Relationship Id="rId7" Type="http://schemas.openxmlformats.org/officeDocument/2006/relationships/image" Target="../media/image135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1.jpeg"/><Relationship Id="rId9" Type="http://schemas.openxmlformats.org/officeDocument/2006/relationships/image" Target="../media/image1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microsoft.com/office/2007/relationships/hdphoto" Target="../media/hdphoto6.wdp"/><Relationship Id="rId4" Type="http://schemas.openxmlformats.org/officeDocument/2006/relationships/image" Target="../media/image16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80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80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14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88.png"/><Relationship Id="rId7" Type="http://schemas.openxmlformats.org/officeDocument/2006/relationships/image" Target="../media/image191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microsoft.com/office/2007/relationships/hdphoto" Target="../media/hdphoto10.wdp"/><Relationship Id="rId4" Type="http://schemas.openxmlformats.org/officeDocument/2006/relationships/image" Target="../media/image18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192.png"/><Relationship Id="rId7" Type="http://schemas.openxmlformats.org/officeDocument/2006/relationships/image" Target="../media/image19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jpeg"/><Relationship Id="rId10" Type="http://schemas.openxmlformats.org/officeDocument/2006/relationships/image" Target="../media/image199.png"/><Relationship Id="rId4" Type="http://schemas.openxmlformats.org/officeDocument/2006/relationships/image" Target="../media/image193.jpeg"/><Relationship Id="rId9" Type="http://schemas.openxmlformats.org/officeDocument/2006/relationships/image" Target="../media/image19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0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source=wiz&amp;text=%D0%BC%D0%B5%D1%88%D0%BE%D1%87%D0%B5%D0%BA%20%D1%81%20%D0%B4%D0%B5%D0%BD%D1%8C%D0%B3%D0%B0%D0%BC%D0%B8%20%D1%84%D0%BE%D1%82%D0%BE&amp;noreask=1&amp;img_url=http://maxiavto.ru/media/f/orig/10274/1027384.jpg&amp;pos=25&amp;rpt=simage&amp;lr=43&amp;nojs=1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0" Type="http://schemas.openxmlformats.org/officeDocument/2006/relationships/image" Target="../media/image118.pn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142984"/>
            <a:ext cx="7772400" cy="321471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Просьба отключить </a:t>
            </a:r>
            <a:br>
              <a:rPr lang="ru-RU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сотовые телефоны!</a:t>
            </a:r>
            <a:endParaRPr lang="ru-RU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Инвестиции в основной капитал по инвесторам за 2006-2012 годы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6491891"/>
              </p:ext>
            </p:extLst>
          </p:nvPr>
        </p:nvGraphicFramePr>
        <p:xfrm>
          <a:off x="142844" y="1285860"/>
          <a:ext cx="8893652" cy="525415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44506"/>
                <a:gridCol w="1807678"/>
                <a:gridCol w="2076464"/>
                <a:gridCol w="2565004"/>
              </a:tblGrid>
              <a:tr h="4150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агрофирм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Привлечено инвестиций млн.руб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использовано инвестиций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приобретение </a:t>
                      </a: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с/</a:t>
                      </a:r>
                      <a:r>
                        <a:rPr lang="ru-RU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lang="ru-RU" sz="20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техники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 млн. руб.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строительство, 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реконструкцию </a:t>
                      </a: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животновод. 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ферм, млн. руб.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96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А/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Вамин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Мензеля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2214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234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1980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А/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"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Чулман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2150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1932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7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 А/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"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Мензелинские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зори"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инвесторам</a:t>
                      </a:r>
                      <a:endParaRPr lang="ru-RU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4737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3915</a:t>
                      </a:r>
                      <a:endParaRPr lang="ru-RU" sz="3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049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</p:txBody>
      </p:sp>
      <p:pic>
        <p:nvPicPr>
          <p:cNvPr id="47107" name="Picture 2" descr="H:\город\Новая папка\100_1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P8151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algn="ctr"/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692696"/>
          <a:ext cx="8245581" cy="5314956"/>
        </p:xfrm>
        <a:graphic>
          <a:graphicData uri="http://schemas.openxmlformats.org/drawingml/2006/table">
            <a:tbl>
              <a:tblPr/>
              <a:tblGrid>
                <a:gridCol w="4124381"/>
                <a:gridCol w="2269437"/>
                <a:gridCol w="1851763"/>
              </a:tblGrid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Водопотребление куб.м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./</a:t>
                      </a:r>
                      <a:r>
                        <a:rPr lang="ru-RU" sz="1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сут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Водоотведение куб.м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./</a:t>
                      </a:r>
                      <a:r>
                        <a:rPr lang="ru-RU" sz="18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сут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9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Нагрузка на объекты до 2008 г.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3521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2451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862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Объекты,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введенные с 2008-2012г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3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Спорткомплекс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«Юбилейный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0995" indent="-340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38,4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37,6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Ледовый дворец «Юность»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4,8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4,7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Дом детского творчества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0,4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0,4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Дом престарелых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6,4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6,3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Ввод жилья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91,4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89,6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Бюджетные предприятия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301,3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267,3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МКД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541,2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526,6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Всего по введенным объектам: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984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933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0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4505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3384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0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Перегрузка: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705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684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851" marR="17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4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ФОТО-АРХИВ\Образовательные учреждения\01.09.08 школа №3\IMG_779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4411" y="3953851"/>
            <a:ext cx="3589590" cy="2552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30" name="Picture 6" descr="D:\ФОТО-АРХИВ\Образовательные учреждения\01.09.08 школа №3\IMG_78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9128" y="4581128"/>
            <a:ext cx="2958119" cy="1972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" name="Рисунок 10" descr="rtfla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ФОТО-АРХИВ\Отчеты главы\отчет главы 2011 - фото\np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5232" y="2924944"/>
            <a:ext cx="2425909" cy="1784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-АРХИВ\Образовательные учреждения\01.09.08 школа №3\IMG_781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587" y="839797"/>
            <a:ext cx="2824640" cy="1883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529990" y="41093"/>
            <a:ext cx="218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ru-RU" b="1" i="1" dirty="0" smtClean="0">
                <a:solidFill>
                  <a:schemeClr val="bg1"/>
                </a:solidFill>
                <a:latin typeface="Georgia" pitchFamily="18" charset="0"/>
              </a:rPr>
              <a:t>Ученье – свет…</a:t>
            </a:r>
            <a:endParaRPr lang="ru-RU" sz="16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26" name="Picture 2" descr="C:\Documents and Settings\Admin\Рабочий стол\Новая папка\Новый рисунок (1)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0469" y="3712132"/>
            <a:ext cx="3193447" cy="2794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" name="Picture 3" descr="C:\Documents and Settings\Admin\Рабочий стол\Новая папка\Новый рисунок (2)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4605" y="886611"/>
            <a:ext cx="3361718" cy="2353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" name="Picture 4" descr="C:\Documents and Settings\Admin\Рабочий стол\Новая папка\IMG_033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54410" y="889696"/>
            <a:ext cx="3589590" cy="2539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9996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928670"/>
            <a:ext cx="8305800" cy="71438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Капитальный ремонт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учреждений образования района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997574"/>
              </p:ext>
            </p:extLst>
          </p:nvPr>
        </p:nvGraphicFramePr>
        <p:xfrm>
          <a:off x="428596" y="1971794"/>
          <a:ext cx="8358246" cy="3975246"/>
        </p:xfrm>
        <a:graphic>
          <a:graphicData uri="http://schemas.openxmlformats.org/drawingml/2006/table">
            <a:tbl>
              <a:tblPr/>
              <a:tblGrid>
                <a:gridCol w="5572164"/>
                <a:gridCol w="2786082"/>
              </a:tblGrid>
              <a:tr h="103561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объектов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Сумма, млн.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13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Учреждения образования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2800" b="1" i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57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Медицинское училище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13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Сельскохозяйственный техникум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9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  <a:endParaRPr lang="ru-RU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 ремонта СОШ</a:t>
            </a:r>
            <a:endParaRPr lang="ru-RU" dirty="0"/>
          </a:p>
        </p:txBody>
      </p:sp>
      <p:pic>
        <p:nvPicPr>
          <p:cNvPr id="30722" name="Picture 2" descr="E:\СОШ А\СОШ Б\DSC014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8660" y="-1"/>
            <a:ext cx="9572660" cy="7179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E:\СОШ А\СОШ Б\DSC015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2" descr="C:\Documents and Settings\Админ\Рабочий стол\матвеевская\Новая папка\20121124_113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 descr="C:\Documents and Settings\Админ\Рабочий стол\матвеевская\Новая папка\20121127_124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ФОТО-АРХИВ\Образовательные учреждения\01.09.08 школа №3\IMG_779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4411" y="3953851"/>
            <a:ext cx="3589590" cy="2552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30" name="Picture 6" descr="D:\ФОТО-АРХИВ\Образовательные учреждения\01.09.08 школа №3\IMG_78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9128" y="4581128"/>
            <a:ext cx="2958119" cy="1972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" name="Рисунок 10" descr="rtfla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ФОТО-АРХИВ\Отчеты главы\отчет главы 2011 - фото\np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5232" y="2924944"/>
            <a:ext cx="2425909" cy="1784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-АРХИВ\Образовательные учреждения\01.09.08 школа №3\IMG_781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587" y="839797"/>
            <a:ext cx="2824640" cy="1883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529990" y="41093"/>
            <a:ext cx="218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ru-RU" b="1" i="1" dirty="0" smtClean="0">
                <a:solidFill>
                  <a:schemeClr val="bg1"/>
                </a:solidFill>
                <a:latin typeface="Georgia" pitchFamily="18" charset="0"/>
              </a:rPr>
              <a:t>Ученье – свет…</a:t>
            </a:r>
            <a:endParaRPr lang="ru-RU" sz="16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26" name="Picture 2" descr="C:\Documents and Settings\Admin\Рабочий стол\Новая папка\Новый рисунок (1)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0469" y="3712132"/>
            <a:ext cx="3193447" cy="2794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" name="Picture 3" descr="C:\Documents and Settings\Admin\Рабочий стол\Новая папка\Новый рисунок (2)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4605" y="886611"/>
            <a:ext cx="3361718" cy="2353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" name="Picture 4" descr="C:\Documents and Settings\Admin\Рабочий стол\Новая папка\IMG_033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54410" y="889696"/>
            <a:ext cx="3589590" cy="2539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9996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8352765"/>
              </p:ext>
            </p:extLst>
          </p:nvPr>
        </p:nvGraphicFramePr>
        <p:xfrm>
          <a:off x="214282" y="1142984"/>
          <a:ext cx="8820469" cy="482551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48141"/>
                <a:gridCol w="1643074"/>
                <a:gridCol w="1000132"/>
                <a:gridCol w="857256"/>
                <a:gridCol w="928694"/>
                <a:gridCol w="928694"/>
                <a:gridCol w="818102"/>
                <a:gridCol w="896376"/>
              </a:tblGrid>
              <a:tr h="10715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работающих</a:t>
                      </a:r>
                      <a:endParaRPr lang="ru-RU" sz="1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Валовый</a:t>
                      </a:r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9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сбор зерна, </a:t>
                      </a:r>
                    </a:p>
                    <a:p>
                      <a:pPr algn="ctr" fontAlgn="ctr"/>
                      <a:r>
                        <a:rPr lang="ru-RU" sz="19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9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тонн</a:t>
                      </a:r>
                      <a:endParaRPr lang="ru-RU" sz="1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Молока, </a:t>
                      </a:r>
                      <a:endParaRPr lang="ru-RU" sz="1900" b="1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9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тонн</a:t>
                      </a:r>
                      <a:endParaRPr lang="ru-RU" sz="1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Мяса</a:t>
                      </a:r>
                      <a:r>
                        <a:rPr lang="ru-RU" sz="19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9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 </a:t>
                      </a:r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тонн</a:t>
                      </a:r>
                      <a:endParaRPr lang="ru-RU" sz="1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2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2011</a:t>
                      </a:r>
                      <a:endParaRPr lang="ru-RU" sz="1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2011</a:t>
                      </a:r>
                      <a:endParaRPr lang="ru-RU" sz="1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2011</a:t>
                      </a:r>
                      <a:endParaRPr lang="ru-RU" sz="1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761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Инвесторы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1077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87,0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20,25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0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Хозяйства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3,29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8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КФХ, ПХ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174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60,5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1,48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22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1327</a:t>
                      </a:r>
                      <a:endParaRPr lang="ru-RU" sz="22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109,2</a:t>
                      </a:r>
                      <a:endParaRPr lang="ru-RU" sz="22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60,5</a:t>
                      </a:r>
                      <a:endParaRPr lang="ru-RU" sz="22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22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22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tt-RU" sz="2200" b="1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200" b="1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2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22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55" marR="9255" marT="9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85728"/>
            <a:ext cx="8305800" cy="59430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продукции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21444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Возрастная структура 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детей дошкольного возраста 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1628801"/>
          <a:ext cx="8501122" cy="4946791"/>
        </p:xfrm>
        <a:graphic>
          <a:graphicData uri="http://schemas.openxmlformats.org/drawingml/2006/table">
            <a:tbl>
              <a:tblPr/>
              <a:tblGrid>
                <a:gridCol w="2000264"/>
                <a:gridCol w="857256"/>
                <a:gridCol w="1315647"/>
                <a:gridCol w="827493"/>
                <a:gridCol w="1357322"/>
                <a:gridCol w="793258"/>
                <a:gridCol w="1349882"/>
              </a:tblGrid>
              <a:tr h="8474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Возраст детей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району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Город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ело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27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т.ч. посещают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ДОУ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т.ч.  посещают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ДОУ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т.ч. посещают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ДОУ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6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 1 года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6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 1 года до 3 -</a:t>
                      </a:r>
                      <a:r>
                        <a:rPr lang="ru-RU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лет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757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149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6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 3-х до 5 лет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658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559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519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456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139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6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 5 до 7 лет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613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404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143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7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2028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1323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1009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477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314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0" descr="rtfla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2" y="2420888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Номер слайда 7"/>
          <p:cNvSpPr txBox="1">
            <a:spLocks noGrp="1"/>
          </p:cNvSpPr>
          <p:nvPr/>
        </p:nvSpPr>
        <p:spPr bwMode="auto">
          <a:xfrm>
            <a:off x="7589838" y="6481763"/>
            <a:ext cx="5048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fld id="{AB45C5F1-4490-4DA9-A79E-1714E1C1F18D}" type="slidenum">
              <a:rPr lang="ru-RU" sz="1200"/>
              <a:pPr algn="ctr" eaLnBrk="1" hangingPunct="1"/>
              <a:t>111</a:t>
            </a:fld>
            <a:endParaRPr lang="ru-RU" sz="1200"/>
          </a:p>
        </p:txBody>
      </p:sp>
      <p:sp>
        <p:nvSpPr>
          <p:cNvPr id="128004" name="Rectangle 8"/>
          <p:cNvSpPr>
            <a:spLocks/>
          </p:cNvSpPr>
          <p:nvPr/>
        </p:nvSpPr>
        <p:spPr bwMode="auto">
          <a:xfrm>
            <a:off x="258764" y="2132856"/>
            <a:ext cx="863371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3600" b="1" i="1" dirty="0" smtClean="0">
                <a:solidFill>
                  <a:schemeClr val="bg1"/>
                </a:solidFill>
                <a:latin typeface="Georgia" pitchFamily="18" charset="0"/>
              </a:rPr>
              <a:t>В здоровом теле здоровый дух </a:t>
            </a:r>
            <a:endParaRPr lang="ru-RU" sz="36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050" name="Picture 2" descr="D:\ФОТО-АРХИВ\СПОРТ\Волейбол\IMG_128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721" y="152949"/>
            <a:ext cx="2791096" cy="2011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-АРХИВ\СПОРТ\Борьба\IMG_246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7280" y="222779"/>
            <a:ext cx="2865116" cy="1941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-АРХИВ\СПОРТ\Летняя олимпиада\IMG_544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/>
          <a:stretch/>
        </p:blipFill>
        <p:spPr bwMode="auto">
          <a:xfrm>
            <a:off x="357158" y="3298522"/>
            <a:ext cx="2558659" cy="3360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2740382"/>
            <a:ext cx="3994807" cy="372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333300"/>
                </a:solidFill>
                <a:latin typeface="Georgia" pitchFamily="18" charset="0"/>
              </a:rPr>
              <a:t>БЫСТРЕЕ, ВЫШЕ, СИЛЬНЕЕ</a:t>
            </a:r>
            <a:endParaRPr lang="ru-RU" dirty="0"/>
          </a:p>
        </p:txBody>
      </p:sp>
      <p:pic>
        <p:nvPicPr>
          <p:cNvPr id="1026" name="Picture 2" descr="C:\Documents and Settings\Admin\Рабочий стол\Новая папка\juM_9na0Ibc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0446" y="3290664"/>
            <a:ext cx="2490351" cy="3360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Admin\Рабочий стол\Новая папка\P1100384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228184" y="3225713"/>
            <a:ext cx="2447168" cy="3388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Documents and Settings\Admin\Рабочий стол\Новая папка\DSC_0137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10542" y="184661"/>
            <a:ext cx="2767238" cy="197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18341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Загруженность спортивных объектов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1643050"/>
          <a:ext cx="8501121" cy="4673754"/>
        </p:xfrm>
        <a:graphic>
          <a:graphicData uri="http://schemas.openxmlformats.org/drawingml/2006/table">
            <a:tbl>
              <a:tblPr/>
              <a:tblGrid>
                <a:gridCol w="3071834"/>
                <a:gridCol w="926414"/>
                <a:gridCol w="1573916"/>
                <a:gridCol w="2000264"/>
                <a:gridCol w="928693"/>
              </a:tblGrid>
              <a:tr h="77783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Мощность, тыс. чел 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Загруженность, тыс. чел 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4936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Стадионы и плоскостные сооружения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424,4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395,2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93,1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77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Спортивные залы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1674,4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1614,4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96,4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638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Ледовый дворец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 бассейн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281,8 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272,8 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96,7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6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Стрелковый тир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14,4 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12,5 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86,7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7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2395 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2294,9 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95,8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Ведомственные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3046346"/>
              </p:ext>
            </p:extLst>
          </p:nvPr>
        </p:nvGraphicFramePr>
        <p:xfrm>
          <a:off x="251520" y="1268760"/>
          <a:ext cx="8640959" cy="48163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933095"/>
                <a:gridCol w="1218837"/>
                <a:gridCol w="1489027"/>
              </a:tblGrid>
              <a:tr h="817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Турнир среди подразделений УФСБ РФ по РТ  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8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Соревнования по волейболу среди судов РТ 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7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Зимняя Спартакиада работников ОАО «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Татспиртпром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7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Спартакиада среди работников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Тат.Энерго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6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IV Спартакиады среди сотрудников Управлений ПФР в Восточной конференции 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6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Спартакиада среди работников лесного хозяйства "Лесное многоборье"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5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участников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1095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169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Республиканские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3042989"/>
              </p:ext>
            </p:extLst>
          </p:nvPr>
        </p:nvGraphicFramePr>
        <p:xfrm>
          <a:off x="214284" y="1052738"/>
          <a:ext cx="8678197" cy="55055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958664"/>
                <a:gridCol w="1224090"/>
                <a:gridCol w="1495443"/>
              </a:tblGrid>
              <a:tr h="710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Первенство РТ по настольному теннису среди юношей и девушек 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2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Первенство РТ по футболу среди юношей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1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Первенство РТ по гиревому спорту среди юношей 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4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Первенство РТ по волейболу среди девушек</a:t>
                      </a:r>
                      <a:endParaRPr lang="ru-RU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0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Зональные соревнования по волейболу VIII Спартакиады учащихся РТ среди команд девушек</a:t>
                      </a:r>
                      <a:endParaRPr lang="ru-RU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58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Чемпионат РТ по волейболу среди сильнейших мужских и женских команд сельских районов</a:t>
                      </a:r>
                      <a:endParaRPr lang="ru-RU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4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 летние сельские спортивные игры «АвылЯшьляре» РТ, </a:t>
                      </a:r>
                      <a:endParaRPr lang="ru-RU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0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Первенство РТ по лыжным гонкам среди воспитанников детских домов и школ-интернатов</a:t>
                      </a:r>
                      <a:endParaRPr lang="ru-RU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участников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2955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5719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42918"/>
            <a:ext cx="8229600" cy="4397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a typeface="Times New Roman"/>
                <a:cs typeface="Times New Roman"/>
              </a:rPr>
              <a:t/>
            </a:r>
            <a:br>
              <a:rPr lang="ru-RU" dirty="0" smtClean="0">
                <a:ea typeface="Times New Roman"/>
                <a:cs typeface="Times New Roman"/>
              </a:rPr>
            </a:b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Календарный план основных Республиканских мероприятий на 2013 год.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1428738"/>
          <a:ext cx="8858311" cy="5295823"/>
        </p:xfrm>
        <a:graphic>
          <a:graphicData uri="http://schemas.openxmlformats.org/drawingml/2006/table">
            <a:tbl>
              <a:tblPr/>
              <a:tblGrid>
                <a:gridCol w="4951992"/>
                <a:gridCol w="1804085"/>
                <a:gridCol w="2102234"/>
              </a:tblGrid>
              <a:tr h="883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соревнований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 участников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Необходимые денежные средства, тыс. руб.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Первенство Республики Татарстан по футболу  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Зональные соревнования по волейболу  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Чемпионаты РТ по шахматам, волейболу, мини-футболу среди команд сельских районов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Республиканские соревнования по национальной борьбе «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Көрәш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Финальные соревнования  VIII летних сельских спортивных игр "Авыляшьлэре" РТ 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Третья Республиканская Спартакиада пенсионеров «Третий возраст»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Чемпионат РТ по хоккею среди мужских команд 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ИТОГО: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244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975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20" marR="19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десантник 2011\DSC053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5" y="571480"/>
            <a:ext cx="4095779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F:\десантник 2011\DSC0576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57752" y="571480"/>
            <a:ext cx="3929090" cy="302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G:\закрытие 3 смены\DSC06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500438"/>
            <a:ext cx="5000660" cy="314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7918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IMG_8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6" t="8272" r="11825" b="49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IMG_8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46" r="3125"/>
          <a:stretch>
            <a:fillRect/>
          </a:stretch>
        </p:blipFill>
        <p:spPr bwMode="auto">
          <a:xfrm>
            <a:off x="0" y="0"/>
            <a:ext cx="9144000" cy="6901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IMG_8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7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0"/>
            <a:ext cx="7458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Денежная выручка в 2012 году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97075" y="1539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649286"/>
              </p:ext>
            </p:extLst>
          </p:nvPr>
        </p:nvGraphicFramePr>
        <p:xfrm>
          <a:off x="142845" y="714357"/>
          <a:ext cx="8753243" cy="59293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79633"/>
                <a:gridCol w="1337104"/>
                <a:gridCol w="1707949"/>
                <a:gridCol w="1291378"/>
                <a:gridCol w="1437179"/>
              </a:tblGrid>
              <a:tr h="933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2000" b="1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хозяйств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Денежная </a:t>
                      </a:r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выручка, 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уровню </a:t>
                      </a:r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2011 г, 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 1 га пашни, тыс. руб.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 1 работника, тыс. 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59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инвесторы, в т.ч.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433,2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6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ВАМИН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245,1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а/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"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Мензелинские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зори"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178,9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445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а/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"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Туган-як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5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хозяйства, в т.ч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6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ООО "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Заиковский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а/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"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Аняк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18,3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ООО "Ключ"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КФХ,</a:t>
                      </a:r>
                      <a:r>
                        <a:rPr lang="ru-RU" sz="20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т. ч.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254,1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1502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6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КФХ "Давлетов"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207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52,4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1833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КФХ "Полянка"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1567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КФХ "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Ильнур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28,5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1715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ПХ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37,8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25,4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808,7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609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31" marR="8331" marT="8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500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IMG_8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201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C:\Documents and Settings\Admin\Рабочий стол\Новая папка (2)\T_OoZ832R0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21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C:\Documents and Settings\Admin\Рабочий стол\Новая папка (2)\GxgOAH0bXu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527" y="-44657"/>
            <a:ext cx="4581521" cy="687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1251" name="Picture 3" descr="C:\Documents and Settings\Admin\Рабочий стол\Новая папка (2)\Il16SFcsFY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3440" y="3422068"/>
            <a:ext cx="5040560" cy="34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1252" name="Picture 4" descr="C:\Documents and Settings\Admin\Рабочий стол\Новая папка (2)\P0XFoXCR84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3995" y="0"/>
            <a:ext cx="5040560" cy="34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685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C:\Documents and Settings\Admin\Рабочий стол\Новая папка (2)\SG4q8S99dl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69196" y="-14778"/>
            <a:ext cx="10313196" cy="687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680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C:\Documents and Settings\Админ\Рабочий стол\Фото Олимпиец\ALIM5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C:\Documents and Settings\Админ\Рабочий стол\Фото Олимпиец\ALIM5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4678" y="3214686"/>
            <a:ext cx="195277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Фото корпусов</a:t>
            </a:r>
            <a:endParaRPr lang="ru-RU" dirty="0"/>
          </a:p>
        </p:txBody>
      </p:sp>
      <p:pic>
        <p:nvPicPr>
          <p:cNvPr id="186369" name="Picture 1" descr="C:\Documents and Settings\Админ\Рабочий стол\Фото Олимпиец\ALIM5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85776"/>
            <a:ext cx="9525526" cy="7143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Достижения женской волейбольной команды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68794166"/>
              </p:ext>
            </p:extLst>
          </p:nvPr>
        </p:nvGraphicFramePr>
        <p:xfrm>
          <a:off x="142844" y="1357298"/>
          <a:ext cx="8786873" cy="5238225"/>
        </p:xfrm>
        <a:graphic>
          <a:graphicData uri="http://schemas.openxmlformats.org/drawingml/2006/table">
            <a:tbl>
              <a:tblPr/>
              <a:tblGrid>
                <a:gridCol w="5109460"/>
                <a:gridCol w="1534274"/>
                <a:gridCol w="2143139"/>
              </a:tblGrid>
              <a:tr h="432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6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Зональные Республиканские соревнования по волейболу женских команд среди сельских районов"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Сэлэмэтлек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Карабаш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Финальные Республиканские соревнования по волейболу женских команд среди сельских районов"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Сэлэмэтлек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Мензелинск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1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Республиканские соревнования  на кубок сильнейших женских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команд по 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волейболу среди сельских районов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Мензелинск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C:\Documents and Settings\Админ\Рабочий стол\олимп\01112012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617674" cy="646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500063" y="2357438"/>
            <a:ext cx="8229600" cy="13985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5C9C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29027" name="Рисунок 10" descr="rtfl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595134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Номер слайда 7"/>
          <p:cNvSpPr txBox="1">
            <a:spLocks noGrp="1"/>
          </p:cNvSpPr>
          <p:nvPr/>
        </p:nvSpPr>
        <p:spPr bwMode="auto">
          <a:xfrm>
            <a:off x="7589838" y="6481763"/>
            <a:ext cx="5048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fld id="{0D59F281-E4D4-4D6B-A711-2D9351B606FD}" type="slidenum">
              <a:rPr lang="ru-RU" sz="1200"/>
              <a:pPr algn="ctr" eaLnBrk="1" hangingPunct="1"/>
              <a:t>129</a:t>
            </a:fld>
            <a:endParaRPr lang="ru-RU" sz="1200"/>
          </a:p>
        </p:txBody>
      </p:sp>
      <p:sp>
        <p:nvSpPr>
          <p:cNvPr id="129031" name="Rectangle 8"/>
          <p:cNvSpPr>
            <a:spLocks/>
          </p:cNvSpPr>
          <p:nvPr/>
        </p:nvSpPr>
        <p:spPr bwMode="auto">
          <a:xfrm>
            <a:off x="1843864" y="2622569"/>
            <a:ext cx="6258967" cy="31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4400" b="1" i="1" dirty="0" smtClean="0">
                <a:solidFill>
                  <a:schemeClr val="bg1"/>
                </a:solidFill>
                <a:latin typeface="Georgia" pitchFamily="18" charset="0"/>
              </a:rPr>
              <a:t>Культура района </a:t>
            </a:r>
            <a:endParaRPr lang="ru-RU" sz="40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7" name="Picture 3" descr="C:\Documents and Settings\Admin\Рабочий стол\Новая папка\VL_P8rhQ6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85728"/>
            <a:ext cx="3615608" cy="215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\Рабочий стол\Новая папка\qihYZ1PRyj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18"/>
          <a:stretch/>
        </p:blipFill>
        <p:spPr bwMode="auto">
          <a:xfrm>
            <a:off x="174778" y="3417300"/>
            <a:ext cx="4111470" cy="3366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ФОТО-АРХИВ\PICT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285728"/>
            <a:ext cx="357190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F:\СХОД 2013(24.01.)\КУЛЬТУРНО-ПРОСВ. РАБОТА(3)\DSCN0090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2"/>
            <a:ext cx="4214842" cy="3500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080019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382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Плотность скота на 01.01.2013 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1285857"/>
          <a:ext cx="8358246" cy="514353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06495"/>
                <a:gridCol w="2587601"/>
                <a:gridCol w="2264150"/>
              </a:tblGrid>
              <a:tr h="756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хозяйств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Поголовье КРС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Поголовье КРС на 100 га с/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угодий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654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инвесторы, в т.ч.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10979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ВАМИН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8121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22,9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4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а/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"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Мензелинские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зори"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2858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хозяйства, в т.ч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ООО "Заиковский"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33,8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КФХ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1850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20,9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КФХ "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Ильнур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КФХ "</a:t>
                      </a:r>
                      <a:r>
                        <a:rPr lang="ru-RU" sz="2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Зиазов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ИП "Юдин А.Г."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КФХ "Шереметьев"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ПО РАЙОНУ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14229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14,6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227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новое фото\SL3831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61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6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E:\строительство сельских клубов\IMG_8750.JPG"/>
          <p:cNvPicPr>
            <a:picLocks noChangeAspect="1" noChangeArrowheads="1"/>
          </p:cNvPicPr>
          <p:nvPr/>
        </p:nvPicPr>
        <p:blipFill>
          <a:blip r:embed="rId2" cstate="screen"/>
          <a:srcRect l="5237" r="36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E:\строительство сельских клубов\IMG_8771.JPG"/>
          <p:cNvPicPr>
            <a:picLocks noChangeAspect="1" noChangeArrowheads="1"/>
          </p:cNvPicPr>
          <p:nvPr/>
        </p:nvPicPr>
        <p:blipFill>
          <a:blip r:embed="rId2" cstate="screen"/>
          <a:srcRect r="74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715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77170" name="Слайд" r:id="rId3" imgW="4506299" imgH="338029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новое фото\SL3832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5572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СХОД 2013(24.01.)\КУЛЬТУРНО-ПРОСВ. РАБОТА(3)\DSCN00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Рисунок 3" descr="E:\фото2012\P103030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285860"/>
          <a:ext cx="8143931" cy="4786346"/>
        </p:xfrm>
        <a:graphic>
          <a:graphicData uri="http://schemas.openxmlformats.org/drawingml/2006/table">
            <a:tbl>
              <a:tblPr/>
              <a:tblGrid>
                <a:gridCol w="2982285"/>
                <a:gridCol w="2580823"/>
                <a:gridCol w="2580823"/>
              </a:tblGrid>
              <a:tr h="71590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2000 год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2012 год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Город: 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15541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16594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молодежь 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3977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4151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работающие 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8075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8703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765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пенсионеры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3489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3740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Село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14012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12584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70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-молодежь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3252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2249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-работающие 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5990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6434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-пенсионеры 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4770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3901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25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29553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29178</a:t>
                      </a:r>
                      <a:endParaRPr lang="ru-RU" sz="20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305800" cy="64294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Динамика возрастной структуры населения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57188" y="285728"/>
            <a:ext cx="8786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КФХ «Давлетов»</a:t>
            </a:r>
          </a:p>
        </p:txBody>
      </p:sp>
      <p:pic>
        <p:nvPicPr>
          <p:cNvPr id="25602" name="Picture 6" descr="C:\Users\Sergey\Desktop\с МСХ\с диска\DSC038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4857760"/>
            <a:ext cx="3000396" cy="1842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3" descr="C:\Users\Sergey\Desktop\с МСХ\орошение картофеля3\DSC0766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16" y="4857760"/>
            <a:ext cx="3071834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J:\1 Фото мелиорация\фото с диска\DSC0379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142984"/>
            <a:ext cx="5650646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5" name="Picture 2" descr="J:\1 Фото мелиорация\фото с диска\DSC0381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104900"/>
            <a:ext cx="2732087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J:\1 Фото мелиорация\фото с диска\DSC0379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2911" y="1895463"/>
            <a:ext cx="153081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4" name="Picture 2" descr="J:\1 Фото мелиорация\фото с диска\DSC0380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4873000"/>
            <a:ext cx="250033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F4B24-7CEC-4802-9ECF-F4D49A16E74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9226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ФОТО-АРХИВ\нОВОЕ с Редакции\1\ЦРБ\IMG_652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81575" y="144143"/>
            <a:ext cx="5570494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Рисунок 10" descr="rtfla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6" y="3645023"/>
            <a:ext cx="9144000" cy="52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8"/>
          <p:cNvSpPr>
            <a:spLocks noGrp="1"/>
          </p:cNvSpPr>
          <p:nvPr>
            <p:ph type="title"/>
          </p:nvPr>
        </p:nvSpPr>
        <p:spPr bwMode="auto">
          <a:xfrm>
            <a:off x="67053" y="144142"/>
            <a:ext cx="3163534" cy="69256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marL="0" indent="0" algn="ctr"/>
            <a:r>
              <a:rPr lang="ru-RU" sz="2600" b="1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Здравоохранение района </a:t>
            </a:r>
            <a:r>
              <a:rPr lang="ru-RU" sz="2600" b="1" i="1" dirty="0" smtClean="0">
                <a:ln>
                  <a:noFill/>
                </a:ln>
                <a:solidFill>
                  <a:srgbClr val="333300"/>
                </a:solidFill>
                <a:effectLst/>
                <a:latin typeface="Georgia" pitchFamily="18" charset="0"/>
              </a:rPr>
              <a:t> </a:t>
            </a:r>
          </a:p>
        </p:txBody>
      </p:sp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589838" y="6481763"/>
            <a:ext cx="504825" cy="301625"/>
          </a:xfrm>
          <a:prstGeom prst="rect">
            <a:avLst/>
          </a:prstGeom>
          <a:noFill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324A906-DB70-4503-977A-43FAE7CEBFA8}" type="slidenum">
              <a:rPr lang="ru-RU" sz="12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140</a:t>
            </a:fld>
            <a:endParaRPr lang="ru-RU" sz="1200">
              <a:latin typeface="+mn-lt"/>
            </a:endParaRPr>
          </a:p>
        </p:txBody>
      </p:sp>
      <p:pic>
        <p:nvPicPr>
          <p:cNvPr id="6" name="Picture 5" descr="IMAG091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19" y="4308914"/>
            <a:ext cx="2794603" cy="2248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E:\стомат\IMGP373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8803" y="4301238"/>
            <a:ext cx="2908019" cy="218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D:\Фото Больница\фото ЦРБ\IMGP199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62083" y="4295249"/>
            <a:ext cx="2855510" cy="2230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D:\ФОТО-АРХИВ\Отчеты главы\отчет главы 2011 - фото\cfot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35223"/>
            <a:ext cx="259228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010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5" y="2071679"/>
          <a:ext cx="8001054" cy="3425021"/>
        </p:xfrm>
        <a:graphic>
          <a:graphicData uri="http://schemas.openxmlformats.org/drawingml/2006/table">
            <a:tbl>
              <a:tblPr/>
              <a:tblGrid>
                <a:gridCol w="2643205"/>
                <a:gridCol w="1143008"/>
                <a:gridCol w="1420609"/>
                <a:gridCol w="1396668"/>
                <a:gridCol w="1397564"/>
              </a:tblGrid>
              <a:tr h="1088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2010 г.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2011 г.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 г.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Капитальный ремонт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1,6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9,9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11,5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Приобретение оборудования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5,3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2,4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1,9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9,6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5,3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4,0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11,8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21,1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42976" y="785794"/>
            <a:ext cx="6715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Вложенные средства в ремонт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ЦРБ млн. руб.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E:\строительство,ремонтФАПов\DSCF5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E:\строительство,ремонтФАПов\IMG_868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731520" y="0"/>
            <a:ext cx="98755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ФАП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2" y="428604"/>
          <a:ext cx="8072495" cy="5951657"/>
        </p:xfrm>
        <a:graphic>
          <a:graphicData uri="http://schemas.openxmlformats.org/drawingml/2006/table">
            <a:tbl>
              <a:tblPr/>
              <a:tblGrid>
                <a:gridCol w="571504"/>
                <a:gridCol w="5214974"/>
                <a:gridCol w="2286017"/>
              </a:tblGrid>
              <a:tr h="8572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23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2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23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23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  <a:endParaRPr lang="ru-RU" sz="23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23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отремонтированных </a:t>
                      </a:r>
                      <a:r>
                        <a:rPr lang="ru-RU" sz="23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ФАПов</a:t>
                      </a:r>
                      <a:endParaRPr lang="ru-RU" sz="23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 сумму, тыс. </a:t>
                      </a:r>
                      <a:r>
                        <a:rPr lang="ru-RU" sz="23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руб.</a:t>
                      </a:r>
                      <a:endParaRPr lang="ru-RU" sz="23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ФАП </a:t>
                      </a:r>
                      <a:r>
                        <a:rPr lang="ru-RU" sz="2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с.Атрякли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ФАП </a:t>
                      </a:r>
                      <a:r>
                        <a:rPr lang="ru-RU" sz="2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с.В.Такермень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ФАП </a:t>
                      </a:r>
                      <a:r>
                        <a:rPr lang="ru-RU" sz="2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д.Деуково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ФАП </a:t>
                      </a:r>
                      <a:r>
                        <a:rPr lang="ru-RU" sz="2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д.Дусай-Кичу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ФАП </a:t>
                      </a:r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с.Новое </a:t>
                      </a:r>
                      <a:r>
                        <a:rPr lang="ru-RU" sz="2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Мазино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ФАП </a:t>
                      </a:r>
                      <a:r>
                        <a:rPr lang="ru-RU" sz="2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д.С.Иркеняш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ФАП </a:t>
                      </a:r>
                      <a:r>
                        <a:rPr lang="ru-RU" sz="2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с.Калтаково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ФАП </a:t>
                      </a:r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Х.Ключ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ФАП </a:t>
                      </a:r>
                      <a:r>
                        <a:rPr lang="ru-RU" sz="28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П.Байляр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4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 по району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ФОТО-АРХИВ\нОВОЕ с Редакции\1\ЦРБ\IMG_652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81575" y="144143"/>
            <a:ext cx="5570494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Рисунок 10" descr="rtfla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6" y="3645023"/>
            <a:ext cx="9144000" cy="52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8"/>
          <p:cNvSpPr>
            <a:spLocks noGrp="1"/>
          </p:cNvSpPr>
          <p:nvPr>
            <p:ph type="title"/>
          </p:nvPr>
        </p:nvSpPr>
        <p:spPr bwMode="auto">
          <a:xfrm>
            <a:off x="67053" y="144142"/>
            <a:ext cx="3163534" cy="69256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marL="0" indent="0" algn="ctr"/>
            <a:r>
              <a:rPr lang="ru-RU" sz="2600" b="1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Здравоохранение района </a:t>
            </a:r>
            <a:r>
              <a:rPr lang="ru-RU" sz="2600" b="1" i="1" dirty="0" smtClean="0">
                <a:ln>
                  <a:noFill/>
                </a:ln>
                <a:solidFill>
                  <a:srgbClr val="333300"/>
                </a:solidFill>
                <a:effectLst/>
                <a:latin typeface="Georgia" pitchFamily="18" charset="0"/>
              </a:rPr>
              <a:t> </a:t>
            </a:r>
          </a:p>
        </p:txBody>
      </p:sp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589838" y="6481763"/>
            <a:ext cx="504825" cy="301625"/>
          </a:xfrm>
          <a:prstGeom prst="rect">
            <a:avLst/>
          </a:prstGeom>
          <a:noFill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324A906-DB70-4503-977A-43FAE7CEBFA8}" type="slidenum">
              <a:rPr lang="ru-RU" sz="12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145</a:t>
            </a:fld>
            <a:endParaRPr lang="ru-RU" sz="1200">
              <a:latin typeface="+mn-lt"/>
            </a:endParaRPr>
          </a:p>
        </p:txBody>
      </p:sp>
      <p:pic>
        <p:nvPicPr>
          <p:cNvPr id="6" name="Picture 5" descr="IMAG091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19" y="4308914"/>
            <a:ext cx="2794603" cy="2248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E:\стомат\IMGP373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8803" y="4301238"/>
            <a:ext cx="2908019" cy="218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D:\Фото Больница\фото ЦРБ\IMGP199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62083" y="4295249"/>
            <a:ext cx="2855510" cy="2230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D:\ФОТО-АРХИВ\Отчеты главы\отчет главы 2011 - фото\cfot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35223"/>
            <a:ext cx="259228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010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9" name="Picture 3" descr="D:\ФОТО-АРХИВ\Мензелинск\ОБъекты\Прокуратура\IMG_68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57166"/>
            <a:ext cx="4433256" cy="29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3300" name="Picture 4" descr="D:\ФОТО-АРХИВ\Мензелинск\Учреждения\РОВД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3301" name="Picture 5" descr="D:\ФОТО-АРХИВ\Мензелинск\Учреждения\Суд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429000"/>
            <a:ext cx="4321688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8178" name="Picture 2" descr="http://t1.gstatic.com/images?q=tbn:ANd9GcRQQIybPSKTBeMfEIdcbM-kbeWgyESeI8LoGa2cUXrE7k7AICIuf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628" y="708115"/>
            <a:ext cx="3956026" cy="225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142308" y="4688902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" name="Овал 2"/>
          <p:cNvSpPr/>
          <p:nvPr/>
        </p:nvSpPr>
        <p:spPr>
          <a:xfrm>
            <a:off x="3153688" y="2290450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Овал 3"/>
          <p:cNvSpPr/>
          <p:nvPr/>
        </p:nvSpPr>
        <p:spPr>
          <a:xfrm>
            <a:off x="5730400" y="2505262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" name="Овал 4"/>
          <p:cNvSpPr/>
          <p:nvPr/>
        </p:nvSpPr>
        <p:spPr>
          <a:xfrm>
            <a:off x="395536" y="254452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" name="TextBox 5"/>
          <p:cNvSpPr txBox="1"/>
          <p:nvPr/>
        </p:nvSpPr>
        <p:spPr>
          <a:xfrm>
            <a:off x="2896795" y="3499796"/>
            <a:ext cx="248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Мобильная версия Портала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Picture 2" descr="C:\Users\Администратор\Documents\___СОРТИРОВАТЬ\IMG_146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114"/>
            <a:ext cx="2384704" cy="333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4327" y="891231"/>
            <a:ext cx="4216978" cy="356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crepedroid.org/images/people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0798" y="186616"/>
            <a:ext cx="2425727" cy="196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0235" y="3281750"/>
            <a:ext cx="2532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Инфомационые</a:t>
            </a:r>
          </a:p>
          <a:p>
            <a:r>
              <a:rPr lang="ru-RU" b="1" dirty="0">
                <a:solidFill>
                  <a:srgbClr val="C00000"/>
                </a:solidFill>
                <a:latin typeface="Cambria" pitchFamily="18" charset="0"/>
              </a:rPr>
              <a:t>т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ерминалы самообслуживания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2200" y="4562054"/>
            <a:ext cx="255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Портал государственных </a:t>
            </a:r>
            <a:b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и муниципальных услуг</a:t>
            </a:r>
          </a:p>
          <a:p>
            <a:pPr algn="r"/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uslugi.tatarstan.ru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1547" y="1170918"/>
            <a:ext cx="1450975" cy="242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4212556"/>
            <a:ext cx="3168352" cy="217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419872" y="5300718"/>
            <a:ext cx="3474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Система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Межведомственного электронного документооборота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374441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главы </a:t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итогах социально-экономического развития Мензелинского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год и задачах на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год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Мензелинск 2013 г.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0" name="Picture 2" descr="Рисунок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47172" name="WordArt 4"/>
          <p:cNvSpPr>
            <a:spLocks noChangeArrowheads="1" noChangeShapeType="1" noTextEdit="1"/>
          </p:cNvSpPr>
          <p:nvPr/>
        </p:nvSpPr>
        <p:spPr bwMode="auto">
          <a:xfrm>
            <a:off x="2555875" y="1916113"/>
            <a:ext cx="6192838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Заседание Совета Мензелинского</a:t>
            </a:r>
          </a:p>
          <a:p>
            <a:pPr algn="ctr"/>
            <a:r>
              <a:rPr lang="ru-RU" sz="3600" kern="10" dirty="0">
                <a:ln w="1905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муниципального района</a:t>
            </a:r>
          </a:p>
          <a:p>
            <a:pPr algn="ctr"/>
            <a:r>
              <a:rPr lang="ru-RU" sz="3600" kern="10" dirty="0">
                <a:ln w="1905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Республики Татарстан</a:t>
            </a:r>
          </a:p>
        </p:txBody>
      </p:sp>
      <p:sp>
        <p:nvSpPr>
          <p:cNvPr id="647173" name="WordArt 5"/>
          <p:cNvSpPr>
            <a:spLocks noChangeArrowheads="1" noChangeShapeType="1" noTextEdit="1"/>
          </p:cNvSpPr>
          <p:nvPr/>
        </p:nvSpPr>
        <p:spPr bwMode="auto">
          <a:xfrm>
            <a:off x="395288" y="1844675"/>
            <a:ext cx="1079500" cy="217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2013год</a:t>
            </a:r>
            <a:endParaRPr lang="ru-RU" sz="3600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47174" name="Oval 6"/>
          <p:cNvSpPr>
            <a:spLocks noChangeArrowheads="1"/>
          </p:cNvSpPr>
          <p:nvPr/>
        </p:nvSpPr>
        <p:spPr bwMode="auto">
          <a:xfrm>
            <a:off x="8840788" y="6453188"/>
            <a:ext cx="303212" cy="293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2005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КФХ «Давлетов»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6" descr="J:\1 Фото мелиорация\фото полив и др\от тукаевского уэоос\Давлетов\DSC02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063" y="928670"/>
            <a:ext cx="9204063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2" name="Picture 4" descr="http://static-maps.yandex.ru/1.x/?ll=53.102228,55.725169&amp;spn=0.145,0.145&amp;z=7&amp;size=650,350&amp;l=map&amp;key=ANpIuU4BAAAAJrctRAIA6sY_13gXdappppHkwEA34bY9bLYAAAAAAAAAAAAFUw-XsC6CkoIhx0bOE3IZ_tRgzQ=="/>
          <p:cNvPicPr>
            <a:picLocks noChangeAspect="1" noChangeArrowheads="1"/>
          </p:cNvPicPr>
          <p:nvPr/>
        </p:nvPicPr>
        <p:blipFill>
          <a:blip r:embed="rId3"/>
          <a:srcRect r="7023" b="9722"/>
          <a:stretch>
            <a:fillRect/>
          </a:stretch>
        </p:blipFill>
        <p:spPr bwMode="auto">
          <a:xfrm>
            <a:off x="0" y="785794"/>
            <a:ext cx="9166032" cy="5286412"/>
          </a:xfrm>
          <a:prstGeom prst="rect">
            <a:avLst/>
          </a:prstGeom>
          <a:noFill/>
        </p:spPr>
      </p:pic>
      <p:pic>
        <p:nvPicPr>
          <p:cNvPr id="345094" name="Picture 6" descr="http://www.menzelvoda.ru/i/b/b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5786454"/>
            <a:ext cx="2571768" cy="1071546"/>
          </a:xfrm>
          <a:prstGeom prst="rect">
            <a:avLst/>
          </a:prstGeom>
          <a:noFill/>
        </p:spPr>
      </p:pic>
      <p:pic>
        <p:nvPicPr>
          <p:cNvPr id="345096" name="Picture 8" descr="http://www.menzelvoda.ru/i/dostavka/aut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5036355"/>
            <a:ext cx="2786050" cy="1821645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5754285"/>
            <a:ext cx="1285884" cy="1103715"/>
          </a:xfrm>
          <a:prstGeom prst="triangl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mnzp.ru/_ph/2/2/42113049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6" y="0"/>
            <a:ext cx="3714744" cy="1879661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2" descr="\\Урошникова\сажиде\нефть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5214949"/>
            <a:ext cx="3071802" cy="1643051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5098" name="AutoShape 10" descr="data:image/jpeg;base64,/9j/4AAQSkZJRgABAQAAAQABAAD/2wCEAAkGBhIRERATDw8VFBATGRkXGBgXGBYVFhYaFRUVFhMUGRYYHyYeFxkjGhIVIS8hIycpLCwtFR4xNTAqNSYrLCkBCQoKDgwOGg8PGiokHyQsLCwpMy4sLCksNCwwKSwsLCoxLCwxKiosLCw0LCwsLCwsKSksLCwsLCksLCwsLCksLP/AABEIAPYAzQMBIgACEQEDEQH/xAAcAAEAAwEBAQEBAAAAAAAAAAAABQYHBAMCCAH/xABBEAABAwIEAwYDBAcHBQEAAAABAAIDBBEFEiExBkFRBxMiYXGBMpHBFEKhsSMzUnKC0eEVkqKys8LwU2JzhPEW/8QAGQEBAAMBAQAAAAAAAAAAAAAAAAECBQME/8QALhEBAAICAAUCAwcFAAAAAAAAAAECAxEEEiExQRMiBVGBFWFxkaGx8BQjMtHh/9oADAMBAAIRAxEAPwDcUREBERAREQEREBERAREQEREBERAREQEREBERAREQEREBERAREQEREBERAREQEREBERAREQEREBERAuiga7EZJHmKB2W+mYWv5uBNwAPRStPEWtALi53MnmotPKrFons6UXy0r6SJ3CwiIpBERAREQEREBERAREQEREBERAREQERfE0wY0ucbNGpKD7Ufi1WWgMZrI/QW5DmV9U+MRvvlOwvuDfW2lud+Xmv7T05zGR/6x3+Ecmj6pb2d1N80dHxh1AIm9Xnc/QeS60VU4q7QYaQ93G3vp+gNmMvze76C59F5p3adrRERC2tX2qzw/jjpJLSPDhILtI0F7XAHkQrMvRFZrGpRW0WjcCIilYREQEREBERAREQEREBERAREQEREBY/x1xdLJNLCZHRxML25QNXEG2vt+a2BUbtCwXDo2Pq6uImQ+Foa5zBI+xyA5fTU9BzXbDeKTuYcstZtHdn/AArj7YJo9bNzHV2zcwte3LUN+S12m4khMQe6QXGhH3r+TV+fqSnMjwyNvifcD4rC99TtoAb+y0HD6ERsZGweBotc7+p6km5VOIw+rljJzdNa1477ccWWKUmNeVolxqaqe2KMZGuNrA3NuZLultbD8VnPF+CyUtTIyQkhxzMdawc07e42I5WWr8I4WGtMp3do305n3I/BffGnDAractFhMy7oz521afJ1rfI8lXUR0h2iJtG5ZrwdjhaWxOPiac0Z9NSz6j3WyUlQJGNe3Zwv/ML86Fro363a9h9C1zTrp1BC2Hs6x8VELmE+Nmtul/i9r6/xeSnvCtPbb8VwREVXcREQEREBERAREQEREBERAREQEREBUziSrE7yzeNtx1BOxP0/+qe4gxLuo7NPjfoPIcz9FTKyp7tjnc7aeZ5LpSPLz5r66IWnwmKB7i3Un8B0U3hFKZ5WsG27j0aNz9PdUrh7EZJTN3jy4h/M8iHfhotb4Nwruoc7h45bH0b90e97/JWtOoeTFXntrwn42BoAAsALAdANl9Ii4tNnfH/AUk8rZ6OMOe/SRt2t1A0kF7DlY+x6rw4M4Ir6SoZM7ums2e0vJJad/hBFxuNVpaIryxvYiIiwiIgIiICIiAiIgIiICIiAiIgL4llDWlzjYAXK+1W+JcS17pp21d9B9fkpiNq3tyxtFV9YZXl59h0HIKp4xiOd5aD4W3HqeZ+nspDHMS7uOwNnv0H1d/zmVVWE+y6T0ZGXJudPXs4ohNWuiefCXBx8w0POX32W8gLEezilc3EWvAuz7xuNM2ZrdN+nzHVbeqWaHDV1Xr/OgiIqvSIiICIiAiIgIiICIiAiIgIiICIiAiIg48WnDIZCXFt2kAtNnXIsMp5FZhLhj3ZjLWTuvcnx5Rra50H/AG/iepVr4lxLvH5GnwM/F3P5bfNU/iCtyt7tp8TtT5N/qR+BV4jUPBxGX9FVrZskp8R7p5JBe4nKebje5Oaw+Y6L2jrWxuYXtvY3y9beS+ZoQ9pvsQod0pcWkuJ0Fidze51J3OqS82GsZLRM+Gj8LYt31QyRjQxjHZNbNJDpKc3NtM1s2nktXWFcDybtOxlj/wAkp/2BbqqtWs9ZERFC4iIgIiICIiAiIgIiICIiAiIgIiICjccxHuYjY+N2jfqfZSJdbdUXGcR76Qu+4NG+nX3UxDllvy1R804Y1znHwgXKpk1SZHue7dxv6dB7AKT4kxC5ETToNXevJvtv7hRdFSuleyOMXe8hoHmVeWNltzTqFr4G4f750srh4I2ua3ze5pA/ug39SFkcdc++X9kAcr6D0X6hwbCm00EcTNmjU/tOPxOPqV+ZanDZBUTtZG9wY9zbhpIFnEbgeSq0YxenSI8rDwnO4Znk3yuB+WQX+Tyv0Qvz3gERbBMHAteWyEA6Hwsa4f6ZW/0r8zGHq0H5gKJdMM+6fo9URFD0iIiAiIgIiICIiAiIgIiICIiAiLyqqgRsc9x0aL/0QQ3FOJZGd20+J+/k3+v81SsQrBFG5535DqTsP+dF21tWZXue7dx+XQKoY7X95JlB8DNPU8z9FeGXny76/kj3EuJJNyTcnrfdaD2Y4DcuqnjQXZH67Pf/ALf7yo2F4e6omjhj+J5tfoN3OPkACfZbrQUTYY2RxizGANHt9f5qJU4PFzW558fuge0lp/syssdQ1p+UjCfyWBMBflb4QTrd3h3aDq4nb87+a/SPEeFmppaiBrg10rC0E6gE7E25LEoeApZKqpgZNH3kTm5/C5rf0jg0ZRbbW/kFSWjkjbhwiosKYcnyiM+j2ytP+oFv2AS5qWld1ijPzY1Yu/hz7IbTPBNLMxzspAbd1nX8QJIaAb2sddxqVrPCGId5TU4yFre7GTXNdrfDYn9oWF/VTMuXD1mN7+9PIiI9YiIgIiICIiAiIgIiICIiAiIgKqcVYnmcImnRurvXkPb6qexbEBDG533tmjqTt/P2WfyyEkknU6k/mVMPNnvqOVw4xX92w2+J2jfLqfYfRVJdWJV3eyEj4Ro306++/wAl/KGidNJHFGP0kjg0e/P0ABPoFZk2mb21C+dleB2bJVPGrvBHfoD43e5sP4StDXNh1CyGKOKMeCNoaOunM+Z3910qjbxY4x1isCo+Dxtbjle3KLuiZJfc7RtsOn3vmrwqQRk4gHSWl/yu/oi1vDkxLCI6ilxh0oJaJnu8Ni4dw0G4vuR052tpdT/AcbfsNLlfna1rgHWLb3eeR1G1vZcuA/pMPq3cpXVLvZxePov52WS5sNg8i4f4ifqjnTvH1/dbkREdhERAREQEREBERAREQEREBEUNxLindRZWnxyaDyH3j9PdEWnljcq/xHiveyENPgZoPM/eP/OiqePV2VmQfE/fybz+e3zUjLKGgk6AanyCqNXUmR7nnnt5DkFZkZr7+rx5q+9mGD3fJVPb4WAsYT1Ni9w/hNr+qz+eZrRcua3pmNgSATa4B6Kcwjip36FlPPTQxxtsWOe5xnfb43Ny2zEnn5X2Fkp4aIi3NLa4Zg4XANuROl/MeS9FmdDXOqYxJUcQPhvoWNjZTlp6Ekm/qpCLA6V3x47USf8AtMb+AVWnF99l7uqBjmINZjEL2kECneQ8G7WENluHW01szmDe3Wy7WcEYe/eplk9apzvyK8MW4AwyKnnkjpWukYxzm+OR5zAHLYF2puhaZmHTgmKxQYbE1zgXlnwg63e4g+nxfgo3sfxZppvs7tHtu9t/vN0a+3XK61/3wsx4hwKQz3py1sRZGS5zy05zG0yi1y4nPm2bZSWA4n9gs50+ZzbkC1sumpD3eIAjcAaqXnjJrl+75N/RcuF1omhilba0jGv0Nx4mg6HnuupQ9giIgIiICKI4p4jZQ0z55Bmto1o3e4/C3y6k9AVQcB7WK6oDnf2dGWN0LhI5gJtezQQSTYj0uqXyVxxzXnUEe6eWO7VUVDi7U7DNNh87Be3hLH9LEC4JBvpzXbH2o0VwJBNETsHxOv8AJt1WM+O3a0fmtNZjvC3ooGDjqgebCtiDujjlPydZe2IcXUkMed1QwjkGOD3OPQBq6bVTCg8f4wpqMWlkvJyjZZz/ACuPujzNln3EXafPNdlMDBFtfeR3vs32181SnyEkkm5O5O587ptSb/Jpj+2SIFo+ySam3xt6E9PJck/ETax5kaf4ObQOVvrtqs5lbcNI5EH6H816MkLSC0kEbEaFTEvPk3aNbWXH67aMHfV30H1+ShU+2NkP6XwvP3xqD+83l6t+Sm+E44GVUbq2ZkcTfG0uIyyOBGUA7EXN/ZWZ9sdpvqXzW8JOZV4ZBJJJGappMmUgFpzHKB5gFt731upWXsxH2psENc82aXyF0cbsgOjB5uJ68rr349x6E1uF1EErZhGX5hG4ONg6J3LrYq88MQERmWQgzznvH2IOW/ws05NGnrdQ0qY6x7YZRT8ITnEZ6FlUwGJocHuib4rtY4Cw1Gj+vJfTuzOqknkiZJSymIAuc4SNaC4mzNOdrmysOKYg2kx2aV+zqdpt+0cjmNb7lgCvXD1AYoryfrpSZJP3n8vYWHsiIx1tOmGOw1lNUTQVMEQkiIGdud7GkgOBLXk3aQ4agXHRS8FM8i8tywECzTZhDm3YQW2u023Cl6zBhPj88TvgcY5HeYbC0ke+W3urXjXCLWu76mhbIAS59OTla4nd0RBGR/8A2/C7yOpS51xe6ZmNwqvD9LDPUPh7oENaN8xDdTdoLj1zH3CudHwvRwj9HSQt8+7aT8yCVBYvh8E9P3uHSmjqY3AOIzNdvlkikbvcXJ11BA2uoHGuIvs0eX7TUySD7xmfmJ52DbN6E9LjdY/E8Hmy5ZtzdOnTctClqRWOWGrUbMvhaAGjkNAPQDZdSp3ZzxzHiETmgFs0IaHAm5cCLNfc6m5Bv/VXFaHD4pxUisztEzuRERd0CIiCn9p/DktZR2gGaWJweGjdwsQ4DqbG49FmdLxFLTRQ525GxuMEge1zbFpBc0ZrWc1rmk369St8XwYW6jKLHfQa33v1Xm4jhcfEREZI7LUvbHM2r5YdQ8XE94zIxxbdzHh1y7xfD5Gx/BdDuLISxsjoXMbcsktYuGTU69DcLUa7gqgm1loYXHrka0/NtioSr7IsPd+rE0N/+nK6391+YWWfb4RimdxMw7f1V9amIUyPEKIuynw96GuaS27nZ/gFxtuNPNeH9n0cgcyN7GOHxAfG6x1PmbXPyVgr+xcnL3Ne7wG7RLG14FtrOaQR8lEVfZbiTHiVhp5nAEeFzo7hws4FrhbW/VcfsrJTrS8/98fzwvPFRPS1XhPwvC5jXRSZWczmzut11vr6rgxThmWMAwNc8EE2sCbC1ybeq5v/AMfiFM+R76CfI9paRHkkFrg3GQ3G3NQL66eJzhJJMwG4DTnYW6afFv8A1ur4uF4vFbfqbiPn5/VzvlwWj/HUpSj4xph4ZIpTc/eyvt5AixsuKux6MklozR20cGlhvc2bYk3On4FRVHQ5nOzvDdNL7Enldej6J8cLXPDXAOuWjXQ9S392x/eW5tm+lEdYdMGKseQG5rnYZT68r8l2UmMNY6wcwi9yx4a5h9Wu091eMAwyjaYD9kjhlnjtdpPhMrAchB5na656jgOihljkcZC4OBDSWuje7ZrXaXAvZYkfGKc/LNZj5fi988DOu7twCpwWqFqqjip5erXPZG629i1wynXYqfj7OsLk1p53t6d1UX/MlUPGuy1xe57apjCSbB7SBpsAR/JeWN9nVSxzRReJgY374BLreI+Le51916K/FeGtMRzd/p+6v9LeI6xtf39kzQ4vjxCpD7AXdkkNgbgXIBsDruul3C2Kx/qcZz/+SJv5+JZezCcRpYM5knbO4uAjY4mwGWzzkOo1PyHmv7hPGOMOkMYqJLta5xzg7MFzo4a9PdeuvFYrVm0WjUOfpanWl7bwli0dWawPpZqgtDdc7BYNLfhAAvYqTfjeNM+PDIZB1ZIPyLr/AILN6btpxBh8fdyerR/tsp1vbXUsY189GzK61rFzS64vcC50tr7jqu/NCnLEfN0cSYvM9wfUYcaWUixfmNpQ0aN6EtvubkA9FSpcQiL3d80kksDTf9rPmuOf3flbmprijtPhxCONncuiewl175xYtIcLWHkb+SqBfC8379mttHAjYkjlpuVHlaLRELr2WwGHGHsY9pjkhefCbixLHNHqNlt6xfsyq6OmqJ556qNry0Mj1Ozjd52sPhaPcrWqPG4JXZYp2PfvlDhmt1tuphbmh3IiKUiIiAiIgIiICIiAvGppGSDLJG17ejgHD5FeyIKtiPZnhs7w99I0EAizCY2nXctZYZhrr5qKqOxTD3XymoYOjZbgemYEq/IiNQy3EOxIlx+z4jI2PTKyRveAEAa5rjnqLAWXHi3Z7i5Fu/hqG+pjfp52FvmteRc7YqWmJtWJ19yY3HaZhjGJ1GKtj7upw6R9hYvZ478sxy3BPpZeeF8bGODua2N7ZGeEExuHh+6DuQRtfoAtrsvKamY8Wexrh0cAfzXiyfDOGvGuXXno6xmyRrqx3hzjCIyytml8Fh3bnOA2JLm73G43XZNxmyKeNssgdTvOUu+LKHCwJcNLA2ueiv1dwNQTX7yiiN+YbkPzbYqCn7G8PNzF30RP7Eht8nAry3+DYbW3uda0vHFZIjtCJxqho2NBfSQyD91od6g81wswCjxCMSZHCNg7prWuyloY1t29CQb/ACUnV9kUtssWJyZNssjQ8W6b/RR1H2e4rRNc2lfTSMcblt3tF/2gDsfReb7Jz46f28nu8d46fqvPEUmY3Xp5c2GcFUP6eOCV5kkiLQH2Jb4muLhoDyCharsfdfwVkf7rmuafzK7KvhvGIqiOo+yPD4zcd05krHaWcCAc1iCQujiHid7oz3tHURPG2eNwaD++BoFX0PiOG8TS299+09fqc/D26T0iFcruAzTfZzJkdlzmQtNwTmvHvuLWv6KfpaKSARTiWNrtJGDOM1hqCbaC+1ib62VXwzHJZA6Kd4cC7Mw5wSNLFlib22I06rvwbCftEsMd3Z8wibqMpbmLgTzu0OPsFucLGWtNZus7n/bL4j07ZN17a6fi/QkEmZrXftAH5i69F8RMsABsAB8l9r1PSIiICIiAiIgIiICIiAiIgIiICIiAiIgIiIC/hC/qIIus4Xo5v1tJC473Mbc1+uYC6jsP4Ghp6ttRTuMbA0h0WrmucQRmu4kt0Ow00VlRFZrE+BERFhERAREQEREBERAREQEREBERAREQEREBERAREQEREBERAREQf//Z"/>
          <p:cNvSpPr>
            <a:spLocks noChangeAspect="1" noChangeArrowheads="1"/>
          </p:cNvSpPr>
          <p:nvPr/>
        </p:nvSpPr>
        <p:spPr bwMode="auto">
          <a:xfrm>
            <a:off x="0" y="-1119188"/>
            <a:ext cx="1952625" cy="2343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5100" name="AutoShape 12" descr="data:image/jpeg;base64,/9j/4AAQSkZJRgABAQAAAQABAAD/2wCEAAkGBhIRERATDw8VFBATGRkXGBgXGBYVFhYaFRUVFhMUGRYYHyYeFxkjGhIVIS8hIycpLCwtFR4xNTAqNSYrLCkBCQoKDgwOGg8PGiokHyQsLCwpMy4sLCksNCwwKSwsLCoxLCwxKiosLCw0LCwsLCwsKSksLCwsLCksLCwsLCksLP/AABEIAPYAzQMBIgACEQEDEQH/xAAcAAEAAwEBAQEBAAAAAAAAAAAABQYHBAMCCAH/xABBEAABAwIEAwYDBAcHBQEAAAABAAIDBBEFEiExBkFRBxMiYXGBMpHBFEKhsSMzUnKC0eEVkqKys8LwU2JzhPEW/8QAGQEBAAMBAQAAAAAAAAAAAAAAAAECBQME/8QALhEBAAICAAUCAwcFAAAAAAAAAAECAxEEEiExQRMiBVGBFWFxkaGx8BQjMtHh/9oADAMBAAIRAxEAPwDcUREBERAREQEREBERAREQEREBERAREQEREBERAREQEREBERAREQEREBERAREQEREBERAREQEREBERAuiga7EZJHmKB2W+mYWv5uBNwAPRStPEWtALi53MnmotPKrFons6UXy0r6SJ3CwiIpBERAREQEREBERAREQEREBERAREQERfE0wY0ucbNGpKD7Ufi1WWgMZrI/QW5DmV9U+MRvvlOwvuDfW2lud+Xmv7T05zGR/6x3+Ecmj6pb2d1N80dHxh1AIm9Xnc/QeS60VU4q7QYaQ93G3vp+gNmMvze76C59F5p3adrRERC2tX2qzw/jjpJLSPDhILtI0F7XAHkQrMvRFZrGpRW0WjcCIilYREQEREBERAREQEREBERAREQEREBY/x1xdLJNLCZHRxML25QNXEG2vt+a2BUbtCwXDo2Pq6uImQ+Foa5zBI+xyA5fTU9BzXbDeKTuYcstZtHdn/AArj7YJo9bNzHV2zcwte3LUN+S12m4khMQe6QXGhH3r+TV+fqSnMjwyNvifcD4rC99TtoAb+y0HD6ERsZGweBotc7+p6km5VOIw+rljJzdNa1477ccWWKUmNeVolxqaqe2KMZGuNrA3NuZLultbD8VnPF+CyUtTIyQkhxzMdawc07e42I5WWr8I4WGtMp3do305n3I/BffGnDAractFhMy7oz521afJ1rfI8lXUR0h2iJtG5ZrwdjhaWxOPiac0Z9NSz6j3WyUlQJGNe3Zwv/ML86Fro363a9h9C1zTrp1BC2Hs6x8VELmE+Nmtul/i9r6/xeSnvCtPbb8VwREVXcREQEREBERAREQEREBERAREQEREBUziSrE7yzeNtx1BOxP0/+qe4gxLuo7NPjfoPIcz9FTKyp7tjnc7aeZ5LpSPLz5r66IWnwmKB7i3Un8B0U3hFKZ5WsG27j0aNz9PdUrh7EZJTN3jy4h/M8iHfhotb4Nwruoc7h45bH0b90e97/JWtOoeTFXntrwn42BoAAsALAdANl9Ii4tNnfH/AUk8rZ6OMOe/SRt2t1A0kF7DlY+x6rw4M4Ir6SoZM7ums2e0vJJad/hBFxuNVpaIryxvYiIiwiIgIiICIiAiIgIiICIiAiIgL4llDWlzjYAXK+1W+JcS17pp21d9B9fkpiNq3tyxtFV9YZXl59h0HIKp4xiOd5aD4W3HqeZ+nspDHMS7uOwNnv0H1d/zmVVWE+y6T0ZGXJudPXs4ohNWuiefCXBx8w0POX32W8gLEezilc3EWvAuz7xuNM2ZrdN+nzHVbeqWaHDV1Xr/OgiIqvSIiICIiAiIgIiICIiAiIgIiICIiAiIg48WnDIZCXFt2kAtNnXIsMp5FZhLhj3ZjLWTuvcnx5Rra50H/AG/iepVr4lxLvH5GnwM/F3P5bfNU/iCtyt7tp8TtT5N/qR+BV4jUPBxGX9FVrZskp8R7p5JBe4nKebje5Oaw+Y6L2jrWxuYXtvY3y9beS+ZoQ9pvsQod0pcWkuJ0Fidze51J3OqS82GsZLRM+Gj8LYt31QyRjQxjHZNbNJDpKc3NtM1s2nktXWFcDybtOxlj/wAkp/2BbqqtWs9ZERFC4iIgIiICIiAiIgIiICIiAiIgIiICjccxHuYjY+N2jfqfZSJdbdUXGcR76Qu+4NG+nX3UxDllvy1R804Y1znHwgXKpk1SZHue7dxv6dB7AKT4kxC5ETToNXevJvtv7hRdFSuleyOMXe8hoHmVeWNltzTqFr4G4f750srh4I2ua3ze5pA/ug39SFkcdc++X9kAcr6D0X6hwbCm00EcTNmjU/tOPxOPqV+ZanDZBUTtZG9wY9zbhpIFnEbgeSq0YxenSI8rDwnO4Znk3yuB+WQX+Tyv0Qvz3gERbBMHAteWyEA6Hwsa4f6ZW/0r8zGHq0H5gKJdMM+6fo9URFD0iIiAiIgIiICIiAiIgIiICIiAiLyqqgRsc9x0aL/0QQ3FOJZGd20+J+/k3+v81SsQrBFG5535DqTsP+dF21tWZXue7dx+XQKoY7X95JlB8DNPU8z9FeGXny76/kj3EuJJNyTcnrfdaD2Y4DcuqnjQXZH67Pf/ALf7yo2F4e6omjhj+J5tfoN3OPkACfZbrQUTYY2RxizGANHt9f5qJU4PFzW558fuge0lp/syssdQ1p+UjCfyWBMBflb4QTrd3h3aDq4nb87+a/SPEeFmppaiBrg10rC0E6gE7E25LEoeApZKqpgZNH3kTm5/C5rf0jg0ZRbbW/kFSWjkjbhwiosKYcnyiM+j2ytP+oFv2AS5qWld1ijPzY1Yu/hz7IbTPBNLMxzspAbd1nX8QJIaAb2sddxqVrPCGId5TU4yFre7GTXNdrfDYn9oWF/VTMuXD1mN7+9PIiI9YiIgIiICIiAiIgIiICIiAiIgKqcVYnmcImnRurvXkPb6qexbEBDG533tmjqTt/P2WfyyEkknU6k/mVMPNnvqOVw4xX92w2+J2jfLqfYfRVJdWJV3eyEj4Ro306++/wAl/KGidNJHFGP0kjg0e/P0ABPoFZk2mb21C+dleB2bJVPGrvBHfoD43e5sP4StDXNh1CyGKOKMeCNoaOunM+Z3910qjbxY4x1isCo+Dxtbjle3KLuiZJfc7RtsOn3vmrwqQRk4gHSWl/yu/oi1vDkxLCI6ilxh0oJaJnu8Ni4dw0G4vuR052tpdT/AcbfsNLlfna1rgHWLb3eeR1G1vZcuA/pMPq3cpXVLvZxePov52WS5sNg8i4f4ifqjnTvH1/dbkREdhERAREQEREBERAREQEREBEUNxLindRZWnxyaDyH3j9PdEWnljcq/xHiveyENPgZoPM/eP/OiqePV2VmQfE/fybz+e3zUjLKGgk6AanyCqNXUmR7nnnt5DkFZkZr7+rx5q+9mGD3fJVPb4WAsYT1Ni9w/hNr+qz+eZrRcua3pmNgSATa4B6Kcwjip36FlPPTQxxtsWOe5xnfb43Ny2zEnn5X2Fkp4aIi3NLa4Zg4XANuROl/MeS9FmdDXOqYxJUcQPhvoWNjZTlp6Ekm/qpCLA6V3x47USf8AtMb+AVWnF99l7uqBjmINZjEL2kECneQ8G7WENluHW01szmDe3Wy7WcEYe/eplk9apzvyK8MW4AwyKnnkjpWukYxzm+OR5zAHLYF2puhaZmHTgmKxQYbE1zgXlnwg63e4g+nxfgo3sfxZppvs7tHtu9t/vN0a+3XK61/3wsx4hwKQz3py1sRZGS5zy05zG0yi1y4nPm2bZSWA4n9gs50+ZzbkC1sumpD3eIAjcAaqXnjJrl+75N/RcuF1omhilba0jGv0Nx4mg6HnuupQ9giIgIiICKI4p4jZQ0z55Bmto1o3e4/C3y6k9AVQcB7WK6oDnf2dGWN0LhI5gJtezQQSTYj0uqXyVxxzXnUEe6eWO7VUVDi7U7DNNh87Be3hLH9LEC4JBvpzXbH2o0VwJBNETsHxOv8AJt1WM+O3a0fmtNZjvC3ooGDjqgebCtiDujjlPydZe2IcXUkMed1QwjkGOD3OPQBq6bVTCg8f4wpqMWlkvJyjZZz/ACuPujzNln3EXafPNdlMDBFtfeR3vs32181SnyEkkm5O5O587ptSb/Jpj+2SIFo+ySam3xt6E9PJck/ETax5kaf4ObQOVvrtqs5lbcNI5EH6H816MkLSC0kEbEaFTEvPk3aNbWXH67aMHfV30H1+ShU+2NkP6XwvP3xqD+83l6t+Sm+E44GVUbq2ZkcTfG0uIyyOBGUA7EXN/ZWZ9sdpvqXzW8JOZV4ZBJJJGappMmUgFpzHKB5gFt731upWXsxH2psENc82aXyF0cbsgOjB5uJ68rr349x6E1uF1EErZhGX5hG4ONg6J3LrYq88MQERmWQgzznvH2IOW/ws05NGnrdQ0qY6x7YZRT8ITnEZ6FlUwGJocHuib4rtY4Cw1Gj+vJfTuzOqknkiZJSymIAuc4SNaC4mzNOdrmysOKYg2kx2aV+zqdpt+0cjmNb7lgCvXD1AYoryfrpSZJP3n8vYWHsiIx1tOmGOw1lNUTQVMEQkiIGdud7GkgOBLXk3aQ4agXHRS8FM8i8tywECzTZhDm3YQW2u023Cl6zBhPj88TvgcY5HeYbC0ke+W3urXjXCLWu76mhbIAS59OTla4nd0RBGR/8A2/C7yOpS51xe6ZmNwqvD9LDPUPh7oENaN8xDdTdoLj1zH3CudHwvRwj9HSQt8+7aT8yCVBYvh8E9P3uHSmjqY3AOIzNdvlkikbvcXJ11BA2uoHGuIvs0eX7TUySD7xmfmJ52DbN6E9LjdY/E8Hmy5ZtzdOnTctClqRWOWGrUbMvhaAGjkNAPQDZdSp3ZzxzHiETmgFs0IaHAm5cCLNfc6m5Bv/VXFaHD4pxUisztEzuRERd0CIiCn9p/DktZR2gGaWJweGjdwsQ4DqbG49FmdLxFLTRQ525GxuMEge1zbFpBc0ZrWc1rmk369St8XwYW6jKLHfQa33v1Xm4jhcfEREZI7LUvbHM2r5YdQ8XE94zIxxbdzHh1y7xfD5Gx/BdDuLISxsjoXMbcsktYuGTU69DcLUa7gqgm1loYXHrka0/NtioSr7IsPd+rE0N/+nK6391+YWWfb4RimdxMw7f1V9amIUyPEKIuynw96GuaS27nZ/gFxtuNPNeH9n0cgcyN7GOHxAfG6x1PmbXPyVgr+xcnL3Ne7wG7RLG14FtrOaQR8lEVfZbiTHiVhp5nAEeFzo7hws4FrhbW/VcfsrJTrS8/98fzwvPFRPS1XhPwvC5jXRSZWczmzut11vr6rgxThmWMAwNc8EE2sCbC1ybeq5v/AMfiFM+R76CfI9paRHkkFrg3GQ3G3NQL66eJzhJJMwG4DTnYW6afFv8A1ur4uF4vFbfqbiPn5/VzvlwWj/HUpSj4xph4ZIpTc/eyvt5AixsuKux6MklozR20cGlhvc2bYk3On4FRVHQ5nOzvDdNL7Enldej6J8cLXPDXAOuWjXQ9S392x/eW5tm+lEdYdMGKseQG5rnYZT68r8l2UmMNY6wcwi9yx4a5h9Wu091eMAwyjaYD9kjhlnjtdpPhMrAchB5na656jgOihljkcZC4OBDSWuje7ZrXaXAvZYkfGKc/LNZj5fi988DOu7twCpwWqFqqjip5erXPZG629i1wynXYqfj7OsLk1p53t6d1UX/MlUPGuy1xe57apjCSbB7SBpsAR/JeWN9nVSxzRReJgY374BLreI+Le51916K/FeGtMRzd/p+6v9LeI6xtf39kzQ4vjxCpD7AXdkkNgbgXIBsDruul3C2Kx/qcZz/+SJv5+JZezCcRpYM5knbO4uAjY4mwGWzzkOo1PyHmv7hPGOMOkMYqJLta5xzg7MFzo4a9PdeuvFYrVm0WjUOfpanWl7bwli0dWawPpZqgtDdc7BYNLfhAAvYqTfjeNM+PDIZB1ZIPyLr/AILN6btpxBh8fdyerR/tsp1vbXUsY189GzK61rFzS64vcC50tr7jqu/NCnLEfN0cSYvM9wfUYcaWUixfmNpQ0aN6EtvubkA9FSpcQiL3d80kksDTf9rPmuOf3flbmprijtPhxCONncuiewl175xYtIcLWHkb+SqBfC8379mttHAjYkjlpuVHlaLRELr2WwGHGHsY9pjkhefCbixLHNHqNlt6xfsyq6OmqJ556qNry0Mj1Ozjd52sPhaPcrWqPG4JXZYp2PfvlDhmt1tuphbmh3IiKUiIiAiIgIiICIiAvGppGSDLJG17ejgHD5FeyIKtiPZnhs7w99I0EAizCY2nXctZYZhrr5qKqOxTD3XymoYOjZbgemYEq/IiNQy3EOxIlx+z4jI2PTKyRveAEAa5rjnqLAWXHi3Z7i5Fu/hqG+pjfp52FvmteRc7YqWmJtWJ19yY3HaZhjGJ1GKtj7upw6R9hYvZ478sxy3BPpZeeF8bGODua2N7ZGeEExuHh+6DuQRtfoAtrsvKamY8Wexrh0cAfzXiyfDOGvGuXXno6xmyRrqx3hzjCIyytml8Fh3bnOA2JLm73G43XZNxmyKeNssgdTvOUu+LKHCwJcNLA2ueiv1dwNQTX7yiiN+YbkPzbYqCn7G8PNzF30RP7Eht8nAry3+DYbW3uda0vHFZIjtCJxqho2NBfSQyD91od6g81wswCjxCMSZHCNg7prWuyloY1t29CQb/ACUnV9kUtssWJyZNssjQ8W6b/RR1H2e4rRNc2lfTSMcblt3tF/2gDsfReb7Jz46f28nu8d46fqvPEUmY3Xp5c2GcFUP6eOCV5kkiLQH2Jb4muLhoDyCharsfdfwVkf7rmuafzK7KvhvGIqiOo+yPD4zcd05krHaWcCAc1iCQujiHid7oz3tHURPG2eNwaD++BoFX0PiOG8TS299+09fqc/D26T0iFcruAzTfZzJkdlzmQtNwTmvHvuLWv6KfpaKSARTiWNrtJGDOM1hqCbaC+1ib62VXwzHJZA6Kd4cC7Mw5wSNLFlib22I06rvwbCftEsMd3Z8wibqMpbmLgTzu0OPsFucLGWtNZus7n/bL4j07ZN17a6fi/QkEmZrXftAH5i69F8RMsABsAB8l9r1PSIiICIiAiIgIiICIiAiIgIiICIiAiIgIiIC/hC/qIIus4Xo5v1tJC473Mbc1+uYC6jsP4Ghp6ttRTuMbA0h0WrmucQRmu4kt0Ow00VlRFZrE+BERFhERAREQEREBERAREQEREBERAREQEREBERAREQEREBERAREQf//Z"/>
          <p:cNvSpPr>
            <a:spLocks noChangeAspect="1" noChangeArrowheads="1"/>
          </p:cNvSpPr>
          <p:nvPr/>
        </p:nvSpPr>
        <p:spPr bwMode="auto">
          <a:xfrm>
            <a:off x="0" y="-1119188"/>
            <a:ext cx="1952625" cy="2343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5102" name="AutoShape 14" descr="data:image/jpeg;base64,/9j/4AAQSkZJRgABAQAAAQABAAD/2wCEAAkGBhQQEBUUEBIUFRUVFxQVFRQSFRUVFBQUFBUWFxQQFBQYHSYeFxkjGRQWHy8hIycpLC0sFR4yNTAqNSYrLCkBCQoKDgwOGg8PGiwfHB8sKi0sLy0pLCkpKSkpKSwpLTUpLCwsKSksLCwsLCwpKSwsLCwpKSwpLCksKSwpLCksKf/AABEIAOEA4QMBIgACEQEDEQH/xAAcAAEAAQUBAQAAAAAAAAAAAAAABQIDBAYHAQj/xABGEAACAQIDBAcDCAgFAwUAAAABAgADEQQSIQUGMUEHEyJRYXGBMpGhFCNCUmJysbIkM2OCksHR8FOio7PCCDRDFRYlg5P/xAAaAQEAAwEBAQAAAAAAAAAAAAAAAQIDBAUG/8QAJxEBAQACAQMDBAMBAQAAAAAAAAECEQMSITEEIkETMlFxYZGxgTP/2gAMAwEAAhEDEQA/AO4xEQEREBERAREtV8QqC7sqgc2IUe8wLsTXcbv7g6WnXBz3UgX+I7PxkFjelZR+poMe41GC/Bb/AIyZLWWXNhj5rf54zWnIcd0jYyp7LJTH7NRf+JrzX8ZtGtWN61Wo/wB9mI9xNpaYOfL1mM8Tbs+O3uwlH9ZiKd/qqc7fwpczXcd0s4df1VKrUPebU195ufhOXNLTS843Ln67P47Nzx/SxiXv1SUqQ77Go3vNh8Jr1XenFYmqi1MVWsXQHI5QC7AXASw5yIqtYSjD1Crqw4qwbXvBB/lJyknaKcfJyZ3eV7OvUdvYrCuV1x1FRUJdQEr0xSfq3DX7LkMD4mxM2PYm9OHxg+ZqDNzpt2ai+aHX1FxObYHehKyslSocMxapV60DMA5rmsEA48GYa8wO+TjYOnigC6KzUlC0npuKVS4pYMqBVHFs1VgL8yBMrHq457dEic03e3ox9JFNWmcRTLOoU6YgCmuZmvzAH1tTNy2Hvbh8YB1VQB/8N+y4/d+l5i8jTSXaZgREhJERAREQEREBERAREQEREBETxmsLmBaxWKWkjPUYKqglmPAAc5xbe3ehsfWvqKSXFND8ajfaPw4ecnv3vh8qbqqJ+ZQ6kf8AlYfS+6OXv7pqKiaY4vM9Tz9V6cfC6J7aU5x3yk1xL6cNyi7lluo/dLbYiUGpLzCs8s/w9tBFgT3C58hznheZmyUBchyApRgSTYW0vc8pOXtlv4RhOrKY/lF4iiysQ4KnQ2OhsRcfAgwizK2njRVrM1zqdAQRYAAAfCWkSc+Ftxly8vSmMl1j4AJIbK2xWwzZqNQqddNCpva91OnIe4TDCytFktY2LYG8wR/0kubvmap7TWVUCrbif1YHkfCQA43Gmtx4TwLK1EVpLW0bD6QsRh7CoeuTuc9sDwqcT63nSd394aeNpl6WYWOVlYWKm17aaEa8ROIZZufRjj8mJemTpVS4H2qeo/ylvdK2NscviuoRESrUiIgIiICIiAiIgIiIEJvbvD8hw/WhM5zKoXNlF2vqTY905jtrpGxOKptTISmjaEU73I+qWJ4HwtOk787BfGYN6dIjOCHQHgzLfsE8r3OvlOFpTZbrUUqyuyspFiCAtwR36zbjkrzPW58mN7XsuGoZ5eeXnonRqPJtpPYnslV5Fp7PbSUbUzKwIuXH7Op+Un+UxjMnZ/tH7lT/AG2kXwvx/dGL1MvKkqCyoCcr2cXgWVqsxsTicovIaptRyeybRpXLkmLY0XWXAkiVZh9I37+ckNm4e/abU8r/ABMm46inH6iZ5dMjKFOZ+xsQaNanUH0GVj5X7Q/huJaWnpK8wUXYgAcSZR3Ts7apuLjhPZDbqbTWthaeVsxVVVvQafASZlG5ERAREQEREBERAREQBnH+lOmBjbgDVFvbmbWufQfCdfJnH+lSqDjdCDZE4H72k14vucXrf/Jp09lMXnU8JVKhKA0qBhCq0qWUytZKtUvL2zj2/wB2p/ttLLS9gfb9H/I0i+F+P7oqnpntpUJyvaxQ21FJ4TBwOFJqDQ982NwvOZezcmf2gND3eEvI5eTHe7tGjBN9UyYw1NVSzXBHVgd3acK1/LNf0kn11MAdqYTU7qxBGjU+Jte9VOGols0+kw1lauUqdyBcDMQouQBc34+GhlxqdtD3/hLYplioAuS4GniGEumY16Tpe6AHyOnb7f52k1IXc7/s6fm/52k1M208EREJIiICIiAiIgIiIGl7/wC3jTRqaH2ULv46XVPI8/MTkeMqMSMxubDXv46nxnSek3Z5Ump9CouQnkrgELfzFvd5TmNZi1idDwt5T2sccJ6SXH5/18/6q53lymX/AD9CmC0pBgzjcz0GVhpQJ6DCF1TKwZaWeEyVbFxjLuENm9G/K0xgJewzdr0b8pi+FsfMXw89ZtJh060vZ5yvZxqM2lXI4TEwOIPWamZm06dxIem+VhLSuTkm7WxfKjaT6IWpZhcAdXcjgMzKBf1/Cad8om2btbRU0bMCw9llVspupDKSfCXzu0+j7ZWX5ZdVrFLAnti3DjrYef8ASZBOsqwmIVTdlYkG65WtZhwJ01lnPrMa9WOnbmn9DTzf85k5IDck/oa/eqfmMn5m1ngiIhJERAREQEREBERAxdotTFJzWCmmFYuGAK5QLm4Oh0nzztOuGdmVQiszMEUWCgm4UDwGk7H0n4x6WzapQ2uURtL3R2AYeHHjODVMUWcA8LE+t+M14+zy/W3dmLKDT3NLAqT0PN5XmaZAae5pYDSq8bRpkK09LSxnlQaTtXS7eV0m19D+BlnNPVP8/wAJKZ5Yi4jWZdOteRK1Jk0as53oY5aZdbtC0ia2zzfw75IF5RiK3Zgy7sH5BU6ykOC1MozXva/O0k8L1mDrPcZqNu030vssq8zqdO6eUq1zR8Cg+MzNp1bsR32EfDTC4zPx8JujjFIBU3uLjy79Zcp1JDU61rDwH4SSw2FqujOiMyLfMw4CwudfLWZ5WY+Xbjl1Ts6tuC98Ev36n5psc1Poyq5sAD+0qfmm2SreeCIiEkREBERAREQEREDVOk+lm2ViPAU2/hqoZ895u2PI/iJ9GdIdLNsvFg8qTN6qQw/CfNrN2h5GaY3s831c98/TNDSoNMcPKlea7efpkqZXeYwaVZ5KljIUz0GWA8rDSdq6XryoN/fpLIaVBpPwjTGQ5KalVBaoX1YAgIvZ0vzJvr4CVthStZUbTPk9M5t/WWsNWVkUM4Upn0a9irdrTTjcEe70ox+Pz1M40tlC9/Z4H36+s5/l6mXT0T8smkXqNVJbsqHKi9woU8F8LTErVbyqrjQb5Vylrltb3ub2HcLywKbNwUxFeXLHK+1k4Sr2qf3l/GZW0MR8/bxEwsHQs6BiAcwNri/HuEysSqHEEsxBDCwHgBrL/DHfu/4u4jFWabtum7Ps3Eka2Nb39Suk57idoItQqwuSeNr2B4aXtJTC4sshRa9RU4lUuiknwXjw5zk9Vw/Wx6Zdd5f6dfBydGrfw650S4gDBmkxAqLUdihPaCtlsxHdym9T5+3Z22dmVWq0znzrkIdS1+0DpYrY6d/fNobpexBTPTwwZB7bmm4Rb8O0HIF/GafOnThzY9O66zE1TcHfJtpU6rNTVDTZVspJuGW+bXhzm1w2xymU3CIiFiIiAiIgIiIHLunLbVbD0qC0qjKlbr0qqtrOtksp9Gb3ziox68Lzr/8A1CrahhWHKpVHvQH/AIzQekTd7DUcQKuDrUmpVxnNOm6saFQi7U7A6Kb3HdqOQl8bpxc3HMrbUImLU/SEvLVHeJFDDj+xKlw0vuuK4Y/FS4Yf3eVA+HxkWtEjv98qBYczJ6mf0/5Sg9fhKx6yLWu4+l8JlUK5ysTbThJ2pcNMxbd8uC3ePORVDarMfZ+MoxGZ2uBbhx14CT1H0rvV7HVAcWHprMmnhVZMy66kWOnd3eciyhPEn00jq7CwJA5i5185nK6OmflI1sSioChAaw7IsdfPlMGhjmqZr3so5mW1pWnmAXSp/fONrzHGY1fwbE1FJPMfjL20dcRfxX8BMbDaOt9NV493fMnHOBWueF1udNLjjbnoDIl7L5Ye+a/FYm0/1/qv8pNbLfiLzGwuICV2cZGzK9MBwCLVEKFxf2WGYkHiDMjC02pfrEZbgMCysAVPBhccPGFMu+Mk+GXjKnZ9ZZFEmgzioAFZUFMt2muCcypfUCwBP2pm19l1nyIlGozVBmpqEYs62vmTTVba34SSwPRXtGrxoCmDzrOq/AEt8JF/hXDHPvNVuPQW/YxQ+1RPvFQf8Z1OaT0bbkVdmit11Smxq9XYU83ZyZ+LMBf2+7lN2lb5enwy44SUiIkNSIiAiIgIiIHK/wDqDp/oWHPdXt76VT+k5pjsJs4YMNTxmIrYo06ZNMIoo06jBc6MzKCQO0OyeIE2/p4281asmDpC64dflFcj6LOQlO/kKg//AFE5nszB2N3UgWz6gjMp9kjvB/kZaObly6drSGXFMPTF9OErwlco4YeIPirAqy35XBIv4y7gvdfo0Sys1x2ACQTYm7BeyOfH3XlN5I7XwyUGCUrslWhQqqz6MM1ydBpxUjnxmLWpqqLqGZrN2SewO0Orblm9k+HqbMMpnj1RTPC43VWgZc+ifI/hLQMuLwPkfwl4yrGwKDMZJKgkbgD2jJIGRj4TyfciYlJnt5Vs9EpwHCr5f8pVKcAD855W8Pa4SPlefbVtcQwtZiNFGhPcJuXR7uFU2rXFSqpGGVvnagIXMVF+qTnc3AJHAHvtIzc/ct9o4sUKbdhe1WqgXWml+V+LHgB3+AJn0xsjZVPC0Uo0ECU6Yyqo+JJ5km5J5kmZ7eljjN7U4fYdCmAEoUlAAAy00FgOHKXcXs6nVFqqK1uGYXt5HlMmIaNK3coKu2Mci3yUqWFFNSSRT6xWZwl+FyB7puk1Hd4X2ztI9y4Jf9JjNvhXG7hERCxERAREQEREBMTa20kw1CpWqmyU0Z28lF7eZ4esy5zbpaxT4l8Nsug1nxdQGqR9CghJLH+Fm/8Ar8YRWq0tktW2FtLaNcfPY0ioL/RoUq6lFHcCQT5BZO7o7n0dq7v4ZanZqIKy06qjtIVrVLKfrJ3qfSx1m178bNWnsTE0qa5Up4VlRe5aadke5RIjoLr5tkKPq1q6+983/KTtW4y3VcZ3h3cr4Cs1HELlbirDVHXlUQ8x8RwIlzB7ToomV8IKlwuY9awLMqkB7FTlPaJ0sPCfRu8u7FHH0TSxC35q49um310PI/A858+b3bnVtm1slUZka/V1lHYqAcvssOa/iNYsmfn/AHTjzwvDd495+tvd59sYWolEYWm4ZKS0iapJNhqF8SCW7Xj5SLw9NKn6ysEOZRqrN2WPaqXH1eNjx5TGK3lBFuMcPFOLHpnf9ufl5fqZdVisS9TMx1MzKlIIRY5gVVgbEXuBmGv1WzL+7NmFjAwR7RkkpkepHW6Ll0TS99cgu1/E3PrM9TGJyzuiWOs8vD8T5zyUdGlYMYOuTnB4BTYcuP4ym8lqGz6tPCB2oqKdYu1OtlUu5S6lM4OYAEHsm3frHytPtr6K3H3Sp7Nwi0qerNZ6tS1jUcjU+AHADkB5zYZRS9keQlczeoTyezwwNQ3W12ttU/awi+6i03CaZufrtPap/a4ce6if6zc4Uw8f3/pERC5ERAREQERECirVCqWYgAAkk8AALkmc36N6Z2hj8XtSoOyWOGwoPKmls7D3It+8PMrpo3lOGwIoU2Aq4tupUsQoVNOsdmOgXVVJ7nMh8J0p4HZ2HpYLZyVcdUpIEAw6kIz8XcuQSczEt2VbjA6FvfSz7Pxa9+Hrj/Sac06FN6cNhNl1Tiq9OkFxDkdYwBIalSPZXi3PgDPcVR3h2spDCns+gwIK3tUZTxU+1UJI0t2BOS7rbv4jE1GbDYVcSaFmek+oINwLrmUsLjgDCL5duxfTWlZzS2Vg6+Nqd4UpTHidC1vMKPGWK+6G19rLbaeIpYSgSG+T4dFqPobjMxuAf3m8pFbK6Y22eq0cbslsKo0tQQ0lHlSqAD/MZuWzumPZldCRiOrIBOSsjIxsL2B9knwBgcc302Amz8a+GSr1gAVgSLMoYXyPyzAWOmlmHDgIZhOr9FWx/l2Kxe0cUobOz0UVhmXt61tDyAK0x4K0gelTdHD7OdHoVQorE2w5uWW3Goh/w76WbgToTy0mX5edzen17sWl4PZj1AWUHICymplY0wyrmyFgLAnQa/WHKVVQ6WpOR2TmADK4BcKSQykjUBefKMFtCpSN6VSpTN+NN2Q+uU6zMxW3atamUrMKlypV2VOtW19M4UMwN+Z5CU3yTLxLP33/AK0w9lx82Vh4fZRodTWxAUpVzMtJalqrU1uBUNgciFha/E2Nu+V1cQXN27lUeAUBVX0AA9JDUqpNU5iTwAvrYDgovwEn2r0SptTdWyqB85mXOGXM9iAQCubS5sSJpxyyd/JzTugKntHzM8nlX2j5mXaeHPP+/CQ18RQok62z8JTwCVUqv8rZqiVqRPYFPtlaijLxICcGPEy7s3d1nIL2pp2S7EqCqki5IJ7PZJOvd4zXa5IJueFx7gZFXxmWr/Lt1Pd7eDDqDQ2hRxK2BC11AY87XZD+eVf+99t4b/utkiqBxbD5j69g1PwE6Xgv1afdX8ol60o9DTmlDp0w6nLisLiaDdxVWt6Eq3wmbtTpmwKUC9BmrVOC0sjob97lhYL5XPhN4xWGR1IqorLzDqGHuM41vimDxlcYTZOBpVK5ParUgaaKAdSMhC5e9zp3XuIUy69dq2Loc2i+KbHV6ts9WtTZsosAch0A7gLD0nSpq+4G5Y2ZhyhqZ6lQh6hAsgYCwVBxyjvOp8OE2iE4SzHVIiIXIiICIiAiIgarvz0c4fa4TrzUV6YYI9NrFc1iQVIKsOyPHTjNAobg7Z2Lc7Lr0sRSJuaTIiufNW4/uuD4TtMQOQ4Dp3ag4pbWwNXDvzZAbefVVLNbyLTXugradKntPFA1FVaiHq85CZ7VrqqhrXOU3txnddo7KpYhClelTqofo1FV19xE+bsVuCmJ2/iMBRcUFDVGpdkuq5aa1Alrg2sT5eMD6Xq0VcFXUMDxVhcHzBnJemLYOBwtBGo4OkuJq1AKZpLkNksWOVLBrsUTUfTkF/6PtvYVJ3WualGmAVyuKtG19Q1KrZl0+rbzmt7U6R8Tjcdh8Q1FHq0sop0VV2QupLK2QEsTnKsRf/xrIlRW6noPqYektaltNsPUCK1UsMiK9rv86jqQubvBnMd6HqNiT1uLXGPYIKqNUe9rhUUuoJ9LjXiZ0vBdHu1NsMKu1q70U0K0zbMO/LQWyU+WrdrvBnSN2Oj3BbOsaFEGpzrVO3VPf2j7PkthJVs32fNCMaIyVkqo+bTrBlsttVKMoa9+d/TnMnNcaT6rxmz6dZctamlRfq1FVx7mBnNekro9wlDBVcThqQovTym1PSm4Z1UgodB7V+zbhLzJyc3pt+6OIU0vUsOP4yRGks7Fw2bEG40/kONpKbWGqkW7YJsBwAYqCf4TNMXHyxEvTsRbizADzOg/GbFSrUMGAzKWbM4s+TrDZVCkKPYUkluR1HE8NZ2g/D3zEqVixLMSSdSSSST3kniZS3VdPBPbu+UntTbj12ueyLWygk8lBuT90acNOEsUtns9CrV+jSNMHxNXOFHuRj6TDm70tl5N3KlYjWtjEt4pSpuo/wA5qStu29ls2+h9nH5mn9xPyiebR2nTw9NqlZ1RFFyzcPLxJ5AamQO1d8sPs7B0nrt2mpJ1dJbZ6hyDgOQ72Og+E0bZ2xMZvDVGIxrNRwYN6dNbguP2d+R51Dqfo6cKuja/jdvYreCqcPggaODU2q1mFsw7mtxJ5Ux+8e7oO7G6lDZ9Lq6Camxeo2tSow+k7fgOA5TP2bs2nh6S0qKKlNBZVUWA/qfHiZlQnRERCSIiAiIgIiICIiAiIgJ83dJO16uz9462Iw5C1AKbKWAYdvDqjXB4859IyG3h3PwmPW2Lw6VOQci1Rfu1Fsw98Di+6u6FfeBhWx+0wwGvUI4euovw6v2KI8lPlOybs7k4TZy2wtBVNrGoe1Vb71Q6+nDwnM9udAb0m6zZmKII1WnXJBH3KyDT1HrI+hv/ALY2OwTaFJqlMaXri4P3MSlwT5loV3p3m0TQt3emXA4qwqscM55VrZL+FUdn+LLN6o1ldQykMp1BUggjvBGhhMu1c1TpSH/xGK+6n+6k2uav0nC+ycV9wfB1hXP7a1bov2JSxuxjTqi9q9cKw9qmxscyHlo3kec07pI3GfZwo1RUNVH+bY5coR1F1AFzowzHjxBm99BT32fVHdianxp0jNm3+2EMbs+vSNgcpdCTYLUp9pSSeA0sT3Ey27GP08c+Odu+ny9jHuQfSYwMynW6X9ZjARWXFfbr8LlCizsqICzMQqqOLMxsqjzJA9ZsuM2rj0wa7OxVBqdNGzU0eiyVL3bRW0z3Lnkb34za+jvogrVWTE4svQRSr00U5azEG6tfjTF9b+13W4zumQHiL2117++VdExtjlO5XRdUrMuK2uS72XJh3N7BQAnXcrAcKY0HPmJ1dVA4CLT2GsmiIiEkREBERAREQEREBERAREQEREBKK1FXUq6hlOhVgCCO4g6GVxA0DeHoXwOJu1FThnPOj+rJ8aR0/hyzRq24+2NjsXwVRqlMan5OcwP38M17+gbzneIhS4S+OzjewenZ1OTaGHNxoalDRgftUXOh8m9JgdIPSr8tRsPhAVoNo7uLPVGhyhT7C39T4c+tbe3QwuOH6TQRzwD2y1B5VFs3xnNtv9BjLdsDWzD/AAq+h8hUUWPqB5yZphyzl1qd1jor3ww+z9n4lsTUt8/dEGtSoTSTsovPhx0A5kSH2lvBtHeSsaGGQ08OD2lBIpqL6NiKtu0eeUegPGZe6vQnXrVS2PvRpKbZFKmrVt3MLhU8dSeQ5ztWytkUsLSWlh6a06a8FUWHiTzJPedTFX45bjJezluI6Ax1K5MWxrAdoug6tj9kL2kFtNc0ntxOiShgLVa9q2I4gkfN0z+zU8T9o+gE6BEbXnHjLuR5PYiQ0IiICIiAiIgIiICIiAiIgIiICIiAiIgIiICIiAM8MRA8EqiICIiAiIgIiICIiAiIgIiICIiAiIgf/9k="/>
          <p:cNvSpPr>
            <a:spLocks noChangeAspect="1" noChangeArrowheads="1"/>
          </p:cNvSpPr>
          <p:nvPr/>
        </p:nvSpPr>
        <p:spPr bwMode="auto">
          <a:xfrm>
            <a:off x="0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5104" name="Picture 16" descr="http://www.tehresurs-ufa.ru/wp-content/uploads/2011/08/%D0%9F%D0%A1%D0%9F%D0%91-10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2928958" cy="2285992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0"/>
            <a:ext cx="1443505" cy="78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369839">
            <a:off x="-822065" y="-1108545"/>
            <a:ext cx="10854490" cy="8771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24865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14290"/>
            <a:ext cx="8786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КФХ «Давлетов»</a:t>
            </a:r>
          </a:p>
        </p:txBody>
      </p:sp>
      <p:pic>
        <p:nvPicPr>
          <p:cNvPr id="25604" name="Picture 3" descr="J:\1 Фото мелиорация\фото с диска\DSC038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71546"/>
            <a:ext cx="621506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J:\1 Фото мелиорация\фото полив и др\от тукаевского уэоос\Давлетов\DSC023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071546"/>
            <a:ext cx="3429022" cy="2702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9" name="Picture 9" descr="J:\1 Фото мелиорация\фото полив и др\от тукаевского уэоос\Давлетов\DSC023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6" y="3857628"/>
            <a:ext cx="3397738" cy="2861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ACB7-ABD9-48B3-8CD4-11528DFB375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989427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85728"/>
            <a:ext cx="8786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КФХ «Давлетов»</a:t>
            </a:r>
          </a:p>
        </p:txBody>
      </p:sp>
      <p:pic>
        <p:nvPicPr>
          <p:cNvPr id="12" name="Picture 11" descr="J:\1 Фото мелиорация\фото полив и др\от тукаевского уэоос\Давлетов\DSC023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514353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8" descr="J:\1 Фото мелиорация\фото полив и др\от тукаевского уэоос\Давлетов\DSC023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1331" y="3286124"/>
            <a:ext cx="4605511" cy="336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75F45-8C45-45A7-920C-5B3041D33AC5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25602" name="Picture 6" descr="C:\Users\Sergey\Desktop\с МСХ\с диска\DSC03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4599" y="1142983"/>
            <a:ext cx="3881924" cy="214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2608359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143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0" y="18125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Метод цепочек : КФХ «Ильнур» – глава </a:t>
            </a:r>
            <a:r>
              <a:rPr lang="ru-RU" sz="2400" b="1" dirty="0" err="1">
                <a:solidFill>
                  <a:srgbClr val="C00000"/>
                </a:solidFill>
                <a:latin typeface="Bookman Old Style" pitchFamily="18" charset="0"/>
              </a:rPr>
              <a:t>Бизянов</a:t>
            </a:r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 Я.М.</a:t>
            </a:r>
          </a:p>
        </p:txBody>
      </p:sp>
      <p:graphicFrame>
        <p:nvGraphicFramePr>
          <p:cNvPr id="6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7519362"/>
              </p:ext>
            </p:extLst>
          </p:nvPr>
        </p:nvGraphicFramePr>
        <p:xfrm>
          <a:off x="428596" y="1285860"/>
          <a:ext cx="8072494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3" name="Picture 2" descr="http://www.nlk.ru/images/board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714356"/>
            <a:ext cx="2555776" cy="17071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ttp://www.bonix.com.ua/img/photos/84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834" y="4286256"/>
            <a:ext cx="2008543" cy="19179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10" descr="http://www.maestria.ucoz.ru/Fotoizobrag/kreativnaja_mebel_1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2" y="714356"/>
            <a:ext cx="2627784" cy="17274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Стрелка влево 13"/>
          <p:cNvSpPr/>
          <p:nvPr/>
        </p:nvSpPr>
        <p:spPr>
          <a:xfrm>
            <a:off x="357158" y="5572140"/>
            <a:ext cx="1857388" cy="57150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9" name="Picture 2" descr="http://www.nlk.ru/images/boar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5357826"/>
            <a:ext cx="1951088" cy="13572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2" descr="http://www.nlk.ru/images/board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643314"/>
            <a:ext cx="2071701" cy="1714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85926043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0" name="Picture 2" descr="Рисунок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47172" name="WordArt 4"/>
          <p:cNvSpPr>
            <a:spLocks noChangeArrowheads="1" noChangeShapeType="1" noTextEdit="1"/>
          </p:cNvSpPr>
          <p:nvPr/>
        </p:nvSpPr>
        <p:spPr bwMode="auto">
          <a:xfrm>
            <a:off x="2555875" y="1916113"/>
            <a:ext cx="6192838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Заседание Совета Мензелинского</a:t>
            </a:r>
          </a:p>
          <a:p>
            <a:pPr algn="ctr"/>
            <a:r>
              <a:rPr lang="ru-RU" sz="3600" kern="10" dirty="0">
                <a:ln w="1905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муниципального района</a:t>
            </a:r>
          </a:p>
          <a:p>
            <a:pPr algn="ctr"/>
            <a:r>
              <a:rPr lang="ru-RU" sz="3600" kern="10" dirty="0">
                <a:ln w="1905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Республики Татарстан</a:t>
            </a:r>
          </a:p>
        </p:txBody>
      </p:sp>
      <p:sp>
        <p:nvSpPr>
          <p:cNvPr id="647173" name="WordArt 5"/>
          <p:cNvSpPr>
            <a:spLocks noChangeArrowheads="1" noChangeShapeType="1" noTextEdit="1"/>
          </p:cNvSpPr>
          <p:nvPr/>
        </p:nvSpPr>
        <p:spPr bwMode="auto">
          <a:xfrm>
            <a:off x="395288" y="1844675"/>
            <a:ext cx="1079500" cy="217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2013год</a:t>
            </a:r>
            <a:endParaRPr lang="ru-RU" sz="3600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47174" name="Oval 6"/>
          <p:cNvSpPr>
            <a:spLocks noChangeArrowheads="1"/>
          </p:cNvSpPr>
          <p:nvPr/>
        </p:nvSpPr>
        <p:spPr bwMode="auto">
          <a:xfrm>
            <a:off x="8840788" y="6453188"/>
            <a:ext cx="303212" cy="293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ПТИЧНИК</a:t>
            </a:r>
            <a:endParaRPr lang="ru-RU" dirty="0"/>
          </a:p>
        </p:txBody>
      </p:sp>
      <p:pic>
        <p:nvPicPr>
          <p:cNvPr id="101377" name="Picture 1" descr="E:\Тавыки\IMG_0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E:\Тавыки\IMG_7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16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E:\Тавыки\IMG_7605.jpg"/>
          <p:cNvPicPr>
            <a:picLocks noChangeAspect="1" noChangeArrowheads="1"/>
          </p:cNvPicPr>
          <p:nvPr/>
        </p:nvPicPr>
        <p:blipFill>
          <a:blip r:embed="rId2" cstate="print"/>
          <a:srcRect t="21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44" name="Picture 4" descr="цып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457200" y="0"/>
            <a:ext cx="9601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7796" name="Picture 4" descr="цып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6114" name="Picture 2" descr="E:\Тавыки\IMG_0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753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60648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Самозанятость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кредиты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ЛПХ </a:t>
            </a:r>
            <a:endParaRPr lang="ru-RU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нарастающим итогом)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8813301"/>
              </p:ext>
            </p:extLst>
          </p:nvPr>
        </p:nvGraphicFramePr>
        <p:xfrm>
          <a:off x="406402" y="1484783"/>
          <a:ext cx="8342062" cy="496825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964724"/>
                <a:gridCol w="3377338"/>
              </a:tblGrid>
              <a:tr h="601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Получили</a:t>
                      </a: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 по </a:t>
                      </a:r>
                      <a:r>
                        <a:rPr lang="ru-RU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самозанятости</a:t>
                      </a: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с 2009г.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7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 - человек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1108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 - на сумму, млн. руб.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69,4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Получено кредитов ЛПХ: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с 2006 г.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9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 - человек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2458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 - на сумму, млн. руб.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440,9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4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ЛПХ 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физ. </a:t>
                      </a: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лицам % ставки 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2012г, млн.руб.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4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физ. </a:t>
                      </a: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лицам за коров 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2012 г, млн.руб.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482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7837749"/>
              </p:ext>
            </p:extLst>
          </p:nvPr>
        </p:nvGraphicFramePr>
        <p:xfrm>
          <a:off x="428596" y="1643050"/>
          <a:ext cx="8391308" cy="46085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19621"/>
                <a:gridCol w="1852575"/>
                <a:gridCol w="1812098"/>
                <a:gridCol w="1707014"/>
              </a:tblGrid>
              <a:tr h="1424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2011г.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2012г.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Рост</a:t>
                      </a:r>
                      <a:r>
                        <a:rPr lang="tt-RU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96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 pitchFamily="18" charset="0"/>
                          <a:cs typeface="Times New Roman" pitchFamily="18" charset="0"/>
                        </a:rPr>
                        <a:t>КРС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4782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5031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</a:t>
                      </a:r>
                      <a:endParaRPr kumimoji="0" lang="ru-RU" sz="2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6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Times New Roman" pitchFamily="18" charset="0"/>
                          <a:cs typeface="Times New Roman" pitchFamily="18" charset="0"/>
                        </a:rPr>
                        <a:t>Свиньи  </a:t>
                      </a:r>
                      <a:endParaRPr lang="ru-RU" sz="2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1031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1273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123</a:t>
                      </a:r>
                      <a:endParaRPr kumimoji="0" lang="ru-RU" sz="2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6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Times New Roman" pitchFamily="18" charset="0"/>
                          <a:cs typeface="Times New Roman" pitchFamily="18" charset="0"/>
                        </a:rPr>
                        <a:t>Лошади</a:t>
                      </a:r>
                      <a:endParaRPr lang="ru-RU" sz="2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108</a:t>
                      </a:r>
                      <a:endParaRPr kumimoji="0" lang="ru-RU" sz="2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6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Times New Roman" pitchFamily="18" charset="0"/>
                          <a:cs typeface="Times New Roman" pitchFamily="18" charset="0"/>
                        </a:rPr>
                        <a:t>Птица</a:t>
                      </a:r>
                      <a:endParaRPr lang="ru-RU" sz="2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17596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19908</a:t>
                      </a:r>
                      <a:endParaRPr lang="ru-RU" sz="2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113</a:t>
                      </a:r>
                      <a:endParaRPr kumimoji="0" lang="ru-RU" sz="2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14480" y="714356"/>
            <a:ext cx="57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поголовья</a:t>
            </a:r>
          </a:p>
        </p:txBody>
      </p:sp>
    </p:spTree>
    <p:extLst>
      <p:ext uri="{BB962C8B-B14F-4D97-AF65-F5344CB8AC3E}">
        <p14:creationId xmlns:p14="http://schemas.microsoft.com/office/powerpoint/2010/main" xmlns="" val="13994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1" name="Picture 1" descr="E:\КФХ Зиязов Ф.Ф\IMG_9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1842" name="Picture 2" descr="E:\КФХ Зиязов Ф.Ф\IMG_9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52056"/>
            <a:ext cx="2857520" cy="1905944"/>
          </a:xfrm>
          <a:prstGeom prst="rect">
            <a:avLst/>
          </a:prstGeom>
          <a:noFill/>
        </p:spPr>
      </p:pic>
      <p:pic>
        <p:nvPicPr>
          <p:cNvPr id="291843" name="Picture 3" descr="E:\КФХ Зиязов Ф.Ф\IMG_97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952056"/>
            <a:ext cx="2857520" cy="1905944"/>
          </a:xfrm>
          <a:prstGeom prst="rect">
            <a:avLst/>
          </a:prstGeom>
          <a:noFill/>
        </p:spPr>
      </p:pic>
      <p:pic>
        <p:nvPicPr>
          <p:cNvPr id="291844" name="Picture 4" descr="E:\КФХ Зиязов Ф.Ф\IMG_97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8902" y="4987022"/>
            <a:ext cx="2805098" cy="1870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Кфх</a:t>
            </a:r>
            <a:r>
              <a:rPr lang="ru-RU" dirty="0" smtClean="0"/>
              <a:t> Шереметьев </a:t>
            </a:r>
            <a:endParaRPr lang="ru-RU" dirty="0"/>
          </a:p>
        </p:txBody>
      </p:sp>
      <p:pic>
        <p:nvPicPr>
          <p:cNvPr id="4" name="Picture 1" descr="C:\Documents and Settings\Админ\Рабочий стол\рабочая\101MSDCF\DSC07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374441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главы </a:t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итогах социально-экономического развития Мензелинского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год и задачах на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год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Мензелинск 2013 г.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Рисунок 2" descr="C:\Documents and Settings\Админ\Рабочий стол\DSC04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3" y="0"/>
            <a:ext cx="9139187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18" name="Рисунок 1" descr="C:\Documents and Settings\Админ\Рабочий стол\DSC04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929198"/>
            <a:ext cx="2751692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19" name="Рисунок 1" descr="C:\Users\насих\Music\Desktop\Гл аве мензелинский район семейные фермы\шереметьев И.А\DSC069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929198"/>
            <a:ext cx="2745919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0" name="Рисунок 3" descr="C:\Documents and Settings\Админ\Рабочий стол\DSC047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932245"/>
            <a:ext cx="2571736" cy="192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G:\урошников\ферма\DSC047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929198"/>
            <a:ext cx="2857520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E:\SDC12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880" y="0"/>
            <a:ext cx="9326880" cy="69951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Муллахметов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Р.Р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E:\SDC12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880" y="0"/>
            <a:ext cx="9326880" cy="6995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IMG_0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714356"/>
            <a:ext cx="5143536" cy="353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5330" name="Picture 2" descr="E:\IMG_0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071810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5331" name="Picture 3" descr="E:\IMG_0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14752"/>
            <a:ext cx="3857620" cy="2893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Миннегараева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Н.Н.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67544" y="302295"/>
            <a:ext cx="8566487" cy="6787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atin typeface="+mj-lt"/>
              </a:rPr>
              <a:t>Территория Парка:</a:t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	</a:t>
            </a:r>
            <a:endParaRPr lang="ru-RU" dirty="0">
              <a:latin typeface="+mj-lt"/>
            </a:endParaRPr>
          </a:p>
        </p:txBody>
      </p:sp>
      <p:sp>
        <p:nvSpPr>
          <p:cNvPr id="7171" name="Текст 6"/>
          <p:cNvSpPr>
            <a:spLocks noGrp="1"/>
          </p:cNvSpPr>
          <p:nvPr>
            <p:ph type="body" sz="half" idx="2"/>
          </p:nvPr>
        </p:nvSpPr>
        <p:spPr>
          <a:xfrm>
            <a:off x="381000" y="5661248"/>
            <a:ext cx="8439472" cy="1008112"/>
          </a:xfrm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spcBef>
                <a:spcPct val="0"/>
              </a:spcBef>
            </a:pPr>
            <a:r>
              <a:rPr lang="ru-RU" sz="1700" b="1" dirty="0" smtClean="0">
                <a:latin typeface="Franklin Gothic Book" pitchFamily="34" charset="0"/>
              </a:rPr>
              <a:t>Территория планируемая под агропромышленный парк «Развитие» (далее Парк) находится на территории Мензелинского района вблизи села Верхний </a:t>
            </a:r>
            <a:r>
              <a:rPr lang="ru-RU" sz="1700" b="1" dirty="0" err="1" smtClean="0">
                <a:latin typeface="Franklin Gothic Book" pitchFamily="34" charset="0"/>
              </a:rPr>
              <a:t>Такермен</a:t>
            </a:r>
            <a:r>
              <a:rPr lang="ru-RU" sz="1700" b="1" dirty="0" smtClean="0">
                <a:latin typeface="Franklin Gothic Book" pitchFamily="34" charset="0"/>
              </a:rPr>
              <a:t>. Примыкает к федеральной трассе М7. </a:t>
            </a:r>
          </a:p>
          <a:p>
            <a:pPr marL="0" indent="0" algn="ctr" eaLnBrk="1" hangingPunct="1">
              <a:spcBef>
                <a:spcPct val="0"/>
              </a:spcBef>
            </a:pPr>
            <a:r>
              <a:rPr lang="ru-RU" sz="1700" b="1" dirty="0" smtClean="0">
                <a:latin typeface="Franklin Gothic Book" pitchFamily="34" charset="0"/>
              </a:rPr>
              <a:t>Общая площадь 23 Га.</a:t>
            </a:r>
          </a:p>
        </p:txBody>
      </p:sp>
      <p:pic>
        <p:nvPicPr>
          <p:cNvPr id="8" name="Picture 5" descr="C:\Documents and Settings\Admin\Мои документы\Предпринимательство\Промышленный парк\карта Я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57224" y="1071546"/>
            <a:ext cx="7547829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2771800" y="2420888"/>
            <a:ext cx="504056" cy="1152128"/>
          </a:xfrm>
          <a:prstGeom prst="line">
            <a:avLst/>
          </a:prstGeom>
          <a:ln w="762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357554" y="2428868"/>
            <a:ext cx="2016224" cy="288032"/>
          </a:xfrm>
          <a:prstGeom prst="curvedConnector3">
            <a:avLst>
              <a:gd name="adj1" fmla="val 50000"/>
            </a:avLst>
          </a:prstGeom>
          <a:ln w="762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771800" y="3573016"/>
            <a:ext cx="1440160" cy="144016"/>
          </a:xfrm>
          <a:prstGeom prst="line">
            <a:avLst/>
          </a:prstGeom>
          <a:ln w="762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139952" y="3717032"/>
            <a:ext cx="2160240" cy="360040"/>
          </a:xfrm>
          <a:prstGeom prst="line">
            <a:avLst/>
          </a:prstGeom>
          <a:ln w="762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5292000" y="2700000"/>
            <a:ext cx="1368152" cy="72008"/>
          </a:xfrm>
          <a:prstGeom prst="line">
            <a:avLst/>
          </a:prstGeom>
          <a:ln w="762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6300192" y="2708920"/>
            <a:ext cx="360040" cy="1368152"/>
          </a:xfrm>
          <a:prstGeom prst="line">
            <a:avLst/>
          </a:prstGeom>
          <a:ln w="762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7" descr="полоска серая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44562"/>
            <a:ext cx="9144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6" descr="лого2агро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5563"/>
            <a:ext cx="3384377" cy="88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063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:\Documents and Settings\Admin\Рабочий стол\0000000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9144000" cy="48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Схема размещения сервисного комплекса</a:t>
            </a:r>
            <a:br>
              <a:rPr lang="ru-RU" sz="3600" b="1" dirty="0" smtClean="0"/>
            </a:br>
            <a:r>
              <a:rPr lang="ru-RU" sz="3600" b="1" dirty="0" smtClean="0"/>
              <a:t> на трассе М-7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7394" name="Picture 2" descr="C:\Documents and Settings\Admin\Рабочий стол\Фото АЗС 1107 км\DSC02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6" y="1744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593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8419" name="Picture 3" descr="C:\Documents and Settings\Admin\Рабочий стол\Фото АЗС 1107 км\DSC02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52" r="9179" b="169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36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5346" name="Picture 2" descr="C:\Documents and Settings\Admin\Рабочий стол\Фото АЗС 1107 км\DSC02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0048" y="-43950"/>
            <a:ext cx="9214048" cy="69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167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6370" name="Picture 2" descr="C:\Documents and Settings\Admin\Рабочий стол\Фото АЗС 1107 км\DSC02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0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287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293096"/>
            <a:ext cx="7835374" cy="11430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Объем отгруженных товаров, выполненных работ и оказанных услуг: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г. –       2 075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2012г. –        2 338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500063" y="2357438"/>
            <a:ext cx="8229600" cy="13985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>
              <a:defRPr/>
            </a:pPr>
            <a:endParaRPr lang="ru-RU" sz="4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5C9C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44" name="Рисунок 10" descr="rtfla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589838" y="6481763"/>
            <a:ext cx="504825" cy="301625"/>
          </a:xfrm>
          <a:prstGeom prst="rect">
            <a:avLst/>
          </a:prstGeom>
          <a:noFill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CB27311-D73C-4FE3-B059-EC0BD21358DB}" type="slidenum">
              <a:rPr lang="ru-RU" sz="12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ru-RU" sz="1200">
              <a:latin typeface="+mn-lt"/>
            </a:endParaRPr>
          </a:p>
        </p:txBody>
      </p:sp>
      <p:pic>
        <p:nvPicPr>
          <p:cNvPr id="10250" name="Picture 4" descr="IMG_1914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5286388"/>
            <a:ext cx="2071702" cy="142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" descr="IMG_32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286388"/>
            <a:ext cx="2000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" descr="H:\Доклад\Самозанятость\IMG_29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714752"/>
            <a:ext cx="2000264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" descr="H:\Доклад\IMG_9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6" y="5286388"/>
            <a:ext cx="207170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2" descr="H:\Доклад\Ярмарка\IMG_16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642918"/>
            <a:ext cx="2000251" cy="135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2" descr="H:\Доклад\Самозанятость\IMG_29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2143116"/>
            <a:ext cx="2000264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IMG_86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2071702" cy="14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ФОТО-АРХИВ\нОВОЕ с Редакции\Рисунок2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5286388"/>
            <a:ext cx="2024054" cy="1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0114" name="Picture 2" descr="http://da100let.dn.ua/wp-content/uploads/2009/01/pic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14554"/>
            <a:ext cx="2000264" cy="2928957"/>
          </a:xfrm>
          <a:prstGeom prst="rect">
            <a:avLst/>
          </a:prstGeom>
          <a:noFill/>
        </p:spPr>
      </p:pic>
      <p:pic>
        <p:nvPicPr>
          <p:cNvPr id="90116" name="Picture 4" descr="http://7ly.ru/wp-content/uploads/2012/11/hle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2000240"/>
            <a:ext cx="4429156" cy="3201613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2643174" y="500042"/>
            <a:ext cx="4071966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147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374441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главы </a:t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итогах социально-экономического развития Мензелинского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год и задачах на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год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Мензелинск 2013 г.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2"/>
            <a:ext cx="8786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населения за пределами района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0119555"/>
              </p:ext>
            </p:extLst>
          </p:nvPr>
        </p:nvGraphicFramePr>
        <p:xfrm>
          <a:off x="142844" y="908719"/>
          <a:ext cx="8786874" cy="55587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05220"/>
                <a:gridCol w="2424332"/>
                <a:gridCol w="1357322"/>
              </a:tblGrid>
              <a:tr h="5552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предприятий</a:t>
                      </a:r>
                      <a:r>
                        <a:rPr lang="ru-RU" sz="18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регионов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 перемещения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работников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648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Автомобильный завод «КамАЗ»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Вахтовым  </a:t>
                      </a: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методом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815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Кондитерская фабрика ООО «Ласка»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Вахтовым  методом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835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Свинокомплекс   «Камский   бекон» </a:t>
                      </a:r>
                      <a:endParaRPr lang="en-US" sz="19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Вахтовым </a:t>
                      </a: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методом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   нефтяников    в    районах Западной     </a:t>
                      </a: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Сибири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Вахтовым  методом</a:t>
                      </a:r>
                      <a:r>
                        <a:rPr lang="ru-RU" sz="19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самостоятельно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610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532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Предприятия города </a:t>
                      </a:r>
                      <a:r>
                        <a:rPr lang="ru-RU" sz="19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Наб.Челны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Самостоятельно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807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Птицефабрика </a:t>
                      </a:r>
                      <a:r>
                        <a:rPr lang="ru-RU" sz="19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Актанышского</a:t>
                      </a: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самостоятельно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1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ФГУП «Охрана» г</a:t>
                      </a: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9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Наб.Челны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самостоятельно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92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Свободная</a:t>
                      </a:r>
                      <a:r>
                        <a:rPr lang="ru-RU" sz="19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экономическая зона </a:t>
                      </a:r>
                      <a:r>
                        <a:rPr lang="ru-RU" sz="1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Елабуги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самостоятельно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91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9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2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9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9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91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9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068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285728"/>
          <a:ext cx="8819935" cy="6306772"/>
        </p:xfrm>
        <a:graphic>
          <a:graphicData uri="http://schemas.openxmlformats.org/drawingml/2006/table">
            <a:tbl>
              <a:tblPr/>
              <a:tblGrid>
                <a:gridCol w="2481877"/>
                <a:gridCol w="1107577"/>
                <a:gridCol w="1107577"/>
                <a:gridCol w="1030726"/>
                <a:gridCol w="1030726"/>
                <a:gridCol w="1200745"/>
                <a:gridCol w="860707"/>
              </a:tblGrid>
              <a:tr h="118262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           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строительных организаций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выполненных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работ, млн. руб.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Средняя                                заработная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плата, руб.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Среднесписочная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численность, чел.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4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2012г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% к 2011 году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2012г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% к 2011 году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2012г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% к 2011 году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45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ОАО </a:t>
                      </a:r>
                      <a:r>
                        <a:rPr lang="ru-RU" sz="18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Кузембетьевский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РМЗ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105,6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18 100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108,8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154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ОАО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"Мензелинский Хлебозавод"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119,6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11 400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105,6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3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103,2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ООО ТПФ "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Изыскатель"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 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111,1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12 100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113,1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128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ОАО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«Мензелинское АТП»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 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12 245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106,2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118,0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ОАО "Агрохимсервис"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 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136,6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13 000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83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Малые компании обслуживающие нефтяную отрасль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132 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115,1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27 400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122,2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120,1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8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484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113,5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15 700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108,8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510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104,4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E:\РМЗ\DSC00078.JPG"/>
          <p:cNvPicPr>
            <a:picLocks noChangeAspect="1" noChangeArrowheads="1"/>
          </p:cNvPicPr>
          <p:nvPr/>
        </p:nvPicPr>
        <p:blipFill>
          <a:blip r:embed="rId2" cstate="print"/>
          <a:srcRect l="15625" t="7291" r="10156" b="5208"/>
          <a:stretch>
            <a:fillRect/>
          </a:stretch>
        </p:blipFill>
        <p:spPr bwMode="auto">
          <a:xfrm>
            <a:off x="142844" y="-13561"/>
            <a:ext cx="9001156" cy="6821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E:\РМЗ\DSC00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1490" y="0"/>
            <a:ext cx="94154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E:\РМЗ\DSC00083.JPG"/>
          <p:cNvPicPr>
            <a:picLocks noChangeAspect="1" noChangeArrowheads="1"/>
          </p:cNvPicPr>
          <p:nvPr/>
        </p:nvPicPr>
        <p:blipFill>
          <a:blip r:embed="rId2" cstate="print"/>
          <a:srcRect l="8257" r="12232"/>
          <a:stretch>
            <a:fillRect/>
          </a:stretch>
        </p:blipFill>
        <p:spPr bwMode="auto">
          <a:xfrm>
            <a:off x="0" y="0"/>
            <a:ext cx="80010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\Рабочий стол\Отдел экономики\karta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4" y="0"/>
            <a:ext cx="9126446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74638"/>
            <a:ext cx="7786742" cy="58259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География рынка сбыта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D:\Мои документы\Отдел экономики\Развлечения\Мои рисунки\Сборное\Минеральная\333CANON\IMG_3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amsung\Desktop\вода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8564" y="3018771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29" y="898129"/>
            <a:ext cx="8305800" cy="49989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Индекс промышленного производства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0858" y="2060848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1065" y="2495550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6486" y="1409700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8564" y="2019300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1563" y="2060848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455" y="2663765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7545" y="3586073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355" y="3579644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082" y="3579644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663" y="2429774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0375" y="2495550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1464" y="2500223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7475" y="3146698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5763" y="3052313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9504" y="3542732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3420" y="3586073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9080" y="3518060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3871" y="3581400"/>
            <a:ext cx="685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3143240" y="4214818"/>
            <a:ext cx="2153400" cy="488622"/>
          </a:xfrm>
          <a:prstGeom prst="rightArrow">
            <a:avLst>
              <a:gd name="adj1" fmla="val 50000"/>
              <a:gd name="adj2" fmla="val 394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2714612" y="3643314"/>
            <a:ext cx="3062022" cy="67553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8 %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82540" y="5752423"/>
            <a:ext cx="2573480" cy="864096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год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081824" y="5752423"/>
            <a:ext cx="2573480" cy="864096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50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Samsung\Desktop\вода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571999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C:\Users\Samsung\Desktop\вода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39589"/>
            <a:ext cx="4572000" cy="3318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5" name="Picture 7" descr="C:\Users\Samsung\Desktop\вода\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07572"/>
            <a:ext cx="4333904" cy="3250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6" name="Picture 8" descr="C:\Users\Samsung\Desktop\вода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1" y="0"/>
            <a:ext cx="4476749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374441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главы </a:t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итогах социально-экономического развития Мензелинского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год и задачах на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год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Мензелинск 2013 г.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4758" y="116632"/>
            <a:ext cx="80156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9882233"/>
              </p:ext>
            </p:extLst>
          </p:nvPr>
        </p:nvGraphicFramePr>
        <p:xfrm>
          <a:off x="214283" y="142852"/>
          <a:ext cx="8786875" cy="64353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904769"/>
                <a:gridCol w="1405905"/>
                <a:gridCol w="1476201"/>
              </a:tblGrid>
              <a:tr h="8250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предпринимательской  деятельности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предпринимателей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работающих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46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 парикмахера, ателье, ремонта обуви, фотоателье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</a:tr>
              <a:tr h="1006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Изготовление окон, дверей, мебели, металлических изделий, ковка металла, заборов,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поребрики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брусчатки, </a:t>
                      </a: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 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работы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</a:tr>
              <a:tr h="4455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Оптово-розничная торговля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</a:tr>
              <a:tr h="4480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автомашин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</a:tr>
              <a:tr h="7435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Бухгалтерские, юридические  </a:t>
                      </a: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реэлторские  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ритуальные услуги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Устройство и эксплуатация системы водо-теплоснабжения, </a:t>
                      </a: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теплошумоизоляция 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</a:tr>
              <a:tr h="7441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бытовой техники, оргтехники, реставрация подушек, мебели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</a:tr>
              <a:tr h="3809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Туристические агентства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bg2"/>
                    </a:solidFill>
                  </a:tcPr>
                </a:tc>
              </a:tr>
              <a:tr h="3809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178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ajida\общие документы - для обмена\Соколовский\IMG_04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75" y="0"/>
            <a:ext cx="9066574" cy="67386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9002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737" y="0"/>
            <a:ext cx="915545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2093" y="174540"/>
            <a:ext cx="4140137" cy="3161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2093" y="3625499"/>
            <a:ext cx="4140137" cy="30488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4250160" cy="31292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839" y="3571876"/>
            <a:ext cx="4250161" cy="3118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7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парикмахерские</a:t>
            </a:r>
            <a:endParaRPr lang="ru-RU" dirty="0"/>
          </a:p>
        </p:txBody>
      </p:sp>
      <p:pic>
        <p:nvPicPr>
          <p:cNvPr id="7170" name="Picture 2" descr="G:\отчеты 2012\ФОТО предприниматели\В альбом\DSCN01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87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G:\отчеты 2012\ФОТО предприниматели\В альбом\DSCN01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139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692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374441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главы </a:t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итогах социально-экономического развития Мензелинского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год и задачах на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год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Мензелинск 2013 г.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305800" cy="373302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Инвестиции в основной капитал: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год –       520  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2012 год –       598 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7969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Промышленные площадки,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созданные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базах ликвидированных предприятий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5414985"/>
              </p:ext>
            </p:extLst>
          </p:nvPr>
        </p:nvGraphicFramePr>
        <p:xfrm>
          <a:off x="0" y="1268760"/>
          <a:ext cx="9072594" cy="5323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0165"/>
                <a:gridCol w="1475646"/>
                <a:gridCol w="1668799"/>
                <a:gridCol w="1815077"/>
                <a:gridCol w="1814519"/>
                <a:gridCol w="798388"/>
              </a:tblGrid>
              <a:tr h="874356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b="1" kern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ликвидиров</a:t>
                      </a:r>
                      <a:r>
                        <a:rPr lang="ru-RU" sz="14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предприятий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МУРБ                               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МСО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Сельхозтехника  МТС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Татсельхоз-монтаж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43856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рабочих до ликвидации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270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1070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03278">
                <a:tc>
                  <a:txBody>
                    <a:bodyPr/>
                    <a:lstStyle/>
                    <a:p>
                      <a:pPr algn="ctr"/>
                      <a:endParaRPr lang="ru-RU" sz="1600" b="1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Созданные 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Производства  на территориях ликвидированных предприятий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ООО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«Лига», ООО ТПФ</a:t>
                      </a:r>
                      <a:r>
                        <a:rPr lang="en-US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Изыскатель, Строительная база, </a:t>
                      </a:r>
                      <a:r>
                        <a:rPr lang="ru-RU" sz="1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ШиномонтажПарикмахерская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 Ателье, Розничная торговля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Цех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производству мебели, Цех по производству блоков, СТО, Пункт приема металла, ООО ТПФ «Изыскатель» «</a:t>
                      </a:r>
                      <a:r>
                        <a:rPr lang="ru-RU" sz="1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Оздун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», </a:t>
                      </a:r>
                    </a:p>
                    <a:p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ИП </a:t>
                      </a:r>
                      <a:r>
                        <a:rPr lang="ru-RU" sz="1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Хабриев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Металлосервис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Промсервис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»,  ООО ЧОП «Защита-САФ», ИП Юдин Е.А., ИП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Мустаев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Р.А.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НПО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Технолит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», ООО «</a:t>
                      </a:r>
                      <a:r>
                        <a:rPr lang="ru-RU" sz="1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СервисМонтаж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Интеграция», Гостиница, ресторан «Кызыл </a:t>
                      </a:r>
                      <a:r>
                        <a:rPr lang="ru-RU" sz="1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Бозау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65172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рабочих мест в 2012 году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ФОТО-АРХИВ\Мензелинск\IMG_54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97126" y="-154781"/>
            <a:ext cx="11541126" cy="865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03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ФОТО-АРХИВ\Мензелинск\P8150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48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94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ФОТО-АРХИВ\IMG_56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8563" y="-898525"/>
            <a:ext cx="11541126" cy="865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9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\\Урошникова\сажиде\во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78925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ФОТО-АРХИВ\Мензелинск\IMG_71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73713" y="-2687638"/>
            <a:ext cx="15605126" cy="1040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56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ФОТО-АРХИВ\Мензелинск\Рисунок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7" y="-2287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G:\отчеты 2012\Лебяжье\База рыбака-охотника\IMGA0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343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Общие документы - для обмена\отчеты 2012\Лебяжье\База рыбака-охотника\IMGA02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42" b="23892"/>
          <a:stretch/>
        </p:blipFill>
        <p:spPr bwMode="auto">
          <a:xfrm>
            <a:off x="251520" y="0"/>
            <a:ext cx="8496944" cy="386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Общие документы - для обмена\отчеты 2012\Лебяжье\База рыбака-охотника\IMGA0214.JPG"/>
          <p:cNvPicPr>
            <a:picLocks noChangeAspect="1" noChangeArrowheads="1"/>
          </p:cNvPicPr>
          <p:nvPr/>
        </p:nvPicPr>
        <p:blipFill>
          <a:blip r:embed="rId3" cstate="print">
            <a:lum bright="-17000" contrast="1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68" y="3573016"/>
            <a:ext cx="4419532" cy="32792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Общие документы - для обмена\отчеты 2012\Лебяжье\База рыбака-охотника\IMGA0215.JPG"/>
          <p:cNvPicPr>
            <a:picLocks noChangeAspect="1" noChangeArrowheads="1"/>
          </p:cNvPicPr>
          <p:nvPr/>
        </p:nvPicPr>
        <p:blipFill>
          <a:blip r:embed="rId4" cstate="print">
            <a:lum bright="-2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13" y="3573016"/>
            <a:ext cx="4555388" cy="32792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7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Общие документы - для обмена\отчеты 2012\Лебяжье\База рыбака-охотника\IMGA0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704"/>
          <a:stretch>
            <a:fillRect/>
          </a:stretch>
        </p:blipFill>
        <p:spPr bwMode="auto">
          <a:xfrm>
            <a:off x="0" y="-1"/>
            <a:ext cx="915698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470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1.gstatic.com/images?q=tbn:ANd9GcQb9k16DwCLnDO5Lns26PRfp5QHE7A8GIkBbf68WD757VxI0Z3S3GSZj7Y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6053" y="541886"/>
            <a:ext cx="1169628" cy="111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1.gstatic.com/images?q=tbn:ANd9GcTpSzN9gzYsVhvbCp7U4LJ8efjnQ3h0p9k4nhu1EerR8tuZ1R9_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785926"/>
            <a:ext cx="4337747" cy="38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788275"/>
            <a:ext cx="8305800" cy="64294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Ввод жилья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237584"/>
            <a:ext cx="2573480" cy="926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2011 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76056" y="5237584"/>
            <a:ext cx="3168352" cy="926976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2012 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83568" y="2348880"/>
            <a:ext cx="3062022" cy="67553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12,2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кв. м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15567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17,6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кв. м</a:t>
            </a:r>
          </a:p>
        </p:txBody>
      </p:sp>
      <p:pic>
        <p:nvPicPr>
          <p:cNvPr id="11" name="Picture 2" descr="http://artgrafica.net/uploads/posts/2010-04/1271975763_iwqzve2kb1ujljh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27584" y="3356992"/>
            <a:ext cx="2448272" cy="174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Общие документы - для обмена\отчеты 2012\Лебяжье\База рыбака-охотника\IMGA0220.JPG"/>
          <p:cNvPicPr>
            <a:picLocks noChangeAspect="1" noChangeArrowheads="1"/>
          </p:cNvPicPr>
          <p:nvPr/>
        </p:nvPicPr>
        <p:blipFill>
          <a:blip r:embed="rId2" cstate="print">
            <a:lum bright="-12000" contrast="-3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66" b="13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277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4880293"/>
              </p:ext>
            </p:extLst>
          </p:nvPr>
        </p:nvGraphicFramePr>
        <p:xfrm>
          <a:off x="571472" y="357166"/>
          <a:ext cx="8072494" cy="578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34065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/>
        </p:nvGraphicFramePr>
        <p:xfrm>
          <a:off x="571472" y="1214422"/>
          <a:ext cx="7929618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Доля субъектов малого предпринимательства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6644937"/>
              </p:ext>
            </p:extLst>
          </p:nvPr>
        </p:nvGraphicFramePr>
        <p:xfrm>
          <a:off x="251520" y="980731"/>
          <a:ext cx="8640960" cy="561661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072026"/>
                <a:gridCol w="2568934"/>
              </a:tblGrid>
              <a:tr h="7195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района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01.01.2013г</a:t>
                      </a: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95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Актанышский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995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Мензелинский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995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Тукаевский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995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Муслюмовский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995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г. Набережные Челны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995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Сармановский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995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Республика Татарстан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28728" y="142852"/>
            <a:ext cx="6500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 безработицы</a:t>
            </a:r>
          </a:p>
        </p:txBody>
      </p:sp>
    </p:spTree>
    <p:extLst>
      <p:ext uri="{BB962C8B-B14F-4D97-AF65-F5344CB8AC3E}">
        <p14:creationId xmlns:p14="http://schemas.microsoft.com/office/powerpoint/2010/main" xmlns="" val="37392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7070"/>
            <a:ext cx="8640960" cy="56207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Республиканские и федеральные программы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8242579"/>
              </p:ext>
            </p:extLst>
          </p:nvPr>
        </p:nvGraphicFramePr>
        <p:xfrm>
          <a:off x="179512" y="870458"/>
          <a:ext cx="8821644" cy="58446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321182"/>
                <a:gridCol w="857256"/>
                <a:gridCol w="1000132"/>
                <a:gridCol w="1643074"/>
              </a:tblGrid>
              <a:tr h="377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lang="ru-RU" sz="1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51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жильем ветеранов  ВОВ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8,90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912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ипотека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73,00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967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Капитальный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МКД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домов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19,72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51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Переселение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граждан из аварийного жилого фонда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16,25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51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Капитальный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школ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21,49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Текущий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</a:t>
                      </a:r>
                      <a:r>
                        <a:rPr lang="ru-RU" sz="16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ФАПов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0,90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60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</a:t>
                      </a:r>
                      <a:r>
                        <a:rPr lang="ru-RU" sz="16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ФАПов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4,42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051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сельских клубов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10,54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19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детских садов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мест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10,35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«Чистая вода»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2,70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326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ФЦП «Социальное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развитие села до 2013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5,21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51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содержание дорог района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44,70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51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бюджетных учреждений </a:t>
                      </a:r>
                      <a:r>
                        <a:rPr lang="ru-RU" sz="16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г.Мензелинск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38,33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51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"Доступная среда"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6,20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6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262,70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517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Дорожное строительство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650,0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517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по району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913,0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214290"/>
          <a:ext cx="8786875" cy="6229292"/>
        </p:xfrm>
        <a:graphic>
          <a:graphicData uri="http://schemas.openxmlformats.org/drawingml/2006/table">
            <a:tbl>
              <a:tblPr/>
              <a:tblGrid>
                <a:gridCol w="2399303"/>
                <a:gridCol w="1000591"/>
                <a:gridCol w="1100700"/>
                <a:gridCol w="1143008"/>
                <a:gridCol w="1071570"/>
                <a:gridCol w="1071112"/>
                <a:gridCol w="1000591"/>
              </a:tblGrid>
              <a:tr h="128588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           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строительных организаций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Объем выполненных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работ, млн.руб.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Средняя                                заработная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плата, руб.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Среднесписочная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численность, чел.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0674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2012 год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 к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2011году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2012 год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 к 2011 году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2012 год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 2011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году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"Лига"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100,8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11 700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132,9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107,5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"Конаш"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 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68,3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10 000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74,1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104,0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"</a:t>
                      </a:r>
                      <a:r>
                        <a:rPr lang="ru-RU" sz="20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Электроком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109,2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10 500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112,2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177,8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"Монолит"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 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162,6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8 000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101,0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100,0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6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ПМК "Мелиорация"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194,7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20 000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150,1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177,0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"Гарант Плюс"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 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108,1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14 100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127,2</a:t>
                      </a:r>
                      <a:endParaRPr lang="ru-RU" sz="1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95,7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ИТОГО: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210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114,1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13 900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118,7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187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116,7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050" marR="1905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0388" name="Picture 4" descr="Изображение2007 мебель0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00391" name="Oval 7"/>
          <p:cNvSpPr>
            <a:spLocks noChangeArrowheads="1"/>
          </p:cNvSpPr>
          <p:nvPr/>
        </p:nvSpPr>
        <p:spPr bwMode="auto">
          <a:xfrm>
            <a:off x="8840788" y="6453188"/>
            <a:ext cx="303212" cy="293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/>
              <a:t>110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71800" y="5153896"/>
            <a:ext cx="8229600" cy="1477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Продукция </a:t>
            </a:r>
          </a:p>
          <a:p>
            <a:pPr algn="ctr">
              <a:buFont typeface="Wingdings" pitchFamily="2" charset="2"/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ООО «Лига»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1412" name="Picture 4" descr="Изображение 2007мебель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01415" name="Oval 7"/>
          <p:cNvSpPr>
            <a:spLocks noChangeArrowheads="1"/>
          </p:cNvSpPr>
          <p:nvPr/>
        </p:nvSpPr>
        <p:spPr bwMode="auto">
          <a:xfrm>
            <a:off x="8840788" y="6453188"/>
            <a:ext cx="303212" cy="293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/>
              <a:t>111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2436" name="Picture 4" descr="Изображение 2007мебель 0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02439" name="Oval 7"/>
          <p:cNvSpPr>
            <a:spLocks noChangeArrowheads="1"/>
          </p:cNvSpPr>
          <p:nvPr/>
        </p:nvSpPr>
        <p:spPr bwMode="auto">
          <a:xfrm>
            <a:off x="8840788" y="6453188"/>
            <a:ext cx="303212" cy="293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/>
              <a:t>112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3460" name="Picture 4" descr="Изображение 2007мебель 0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03463" name="Oval 7"/>
          <p:cNvSpPr>
            <a:spLocks noChangeArrowheads="1"/>
          </p:cNvSpPr>
          <p:nvPr/>
        </p:nvSpPr>
        <p:spPr bwMode="auto">
          <a:xfrm>
            <a:off x="8840788" y="6453188"/>
            <a:ext cx="303212" cy="293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/>
              <a:t>113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496944" cy="79208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Среднемесячная заработная плата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3298" name="Picture 2" descr="http://t2.gstatic.com/images?q=tbn:ANd9GcR101pEFSpI1cdkyaCusg7pPuqqW9xh6Q5gWpxUTMg09MPJOeWGQ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27984" y="2420888"/>
            <a:ext cx="4248472" cy="330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3300" name="Picture 4" descr="http://im8-tub-ru.yandex.net/i?id=98374074-30-72&amp;n=21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39552" y="2996952"/>
            <a:ext cx="3413568" cy="343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99592" y="5687783"/>
            <a:ext cx="2573480" cy="926976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2011 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436096" y="5687783"/>
            <a:ext cx="2573480" cy="926976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2012 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61907" y="2060848"/>
            <a:ext cx="3062022" cy="67553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11 532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191825" y="1764044"/>
            <a:ext cx="3062022" cy="67553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13 895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0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3700" name="Picture 4" descr="Изображение 2007мебель 0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13703" name="Oval 7"/>
          <p:cNvSpPr>
            <a:spLocks noChangeArrowheads="1"/>
          </p:cNvSpPr>
          <p:nvPr/>
        </p:nvSpPr>
        <p:spPr bwMode="auto">
          <a:xfrm>
            <a:off x="8840788" y="6453188"/>
            <a:ext cx="303212" cy="293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/>
              <a:t>114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2676" name="Picture 4" descr="Изображение 2007мебель 0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7084541"/>
          </a:xfrm>
          <a:noFill/>
          <a:ln/>
        </p:spPr>
      </p:pic>
      <p:sp>
        <p:nvSpPr>
          <p:cNvPr id="412679" name="Oval 7"/>
          <p:cNvSpPr>
            <a:spLocks noChangeArrowheads="1"/>
          </p:cNvSpPr>
          <p:nvPr/>
        </p:nvSpPr>
        <p:spPr bwMode="auto">
          <a:xfrm>
            <a:off x="8840788" y="6453188"/>
            <a:ext cx="303212" cy="293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/>
              <a:t>116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5508" name="Picture 4" descr="Изображение 2007мебель 0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4763"/>
          <a:stretch>
            <a:fillRect/>
          </a:stretch>
        </p:blipFill>
        <p:spPr>
          <a:xfrm>
            <a:off x="0" y="0"/>
            <a:ext cx="9993620" cy="6858000"/>
          </a:xfrm>
          <a:noFill/>
          <a:ln/>
        </p:spPr>
      </p:pic>
      <p:sp>
        <p:nvSpPr>
          <p:cNvPr id="405511" name="Oval 7"/>
          <p:cNvSpPr>
            <a:spLocks noChangeArrowheads="1"/>
          </p:cNvSpPr>
          <p:nvPr/>
        </p:nvSpPr>
        <p:spPr bwMode="auto">
          <a:xfrm>
            <a:off x="8840788" y="6453188"/>
            <a:ext cx="303212" cy="293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/>
              <a:t>115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374441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главы </a:t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итогах социально-экономического развития Мензелинского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год и задачах на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год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Мензелинск 2013 г.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Фото 3\DSCF5899.JPG"/>
          <p:cNvPicPr>
            <a:picLocks noChangeAspect="1" noChangeArrowheads="1"/>
          </p:cNvPicPr>
          <p:nvPr/>
        </p:nvPicPr>
        <p:blipFill>
          <a:blip r:embed="rId2" cstate="screen">
            <a:lum bright="-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Фото 3\DSCF5898.JPG"/>
          <p:cNvPicPr>
            <a:picLocks noChangeAspect="1" noChangeArrowheads="1"/>
          </p:cNvPicPr>
          <p:nvPr/>
        </p:nvPicPr>
        <p:blipFill>
          <a:blip r:embed="rId2" cstate="screen">
            <a:lum bright="-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12" y="0"/>
            <a:ext cx="9001188" cy="67508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f_1618996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374441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главы </a:t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итогах социально-экономического развития Мензелинского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год и задачах на 20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год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9" name="Picture 3" descr="D:\Мои документы\Мензелинск\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2498" y="5301208"/>
            <a:ext cx="1232461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763688" y="6165304"/>
            <a:ext cx="5112568" cy="6882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Мензелинск 2013 г.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23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Капитальный ремонт МКД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9017056"/>
              </p:ext>
            </p:extLst>
          </p:nvPr>
        </p:nvGraphicFramePr>
        <p:xfrm>
          <a:off x="214282" y="1142984"/>
          <a:ext cx="8786874" cy="487742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10650"/>
                <a:gridCol w="968243"/>
                <a:gridCol w="1249914"/>
                <a:gridCol w="1056265"/>
                <a:gridCol w="1144287"/>
                <a:gridCol w="1271565"/>
                <a:gridCol w="1785950"/>
              </a:tblGrid>
              <a:tr h="3737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ремонта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домов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сумму, млн.руб.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2000" b="1" kern="1200" baseline="0" dirty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0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РФ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РТ</a:t>
                      </a:r>
                      <a:endParaRPr lang="ru-RU" sz="2000" b="1" kern="12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</a:t>
                      </a:r>
                      <a:endParaRPr lang="ru-RU" sz="2000" b="1" kern="120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собственников</a:t>
                      </a:r>
                      <a:endParaRPr lang="ru-RU" sz="19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35,70</a:t>
                      </a:r>
                      <a:endParaRPr lang="ru-RU" sz="2400" b="1" baseline="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17,70</a:t>
                      </a:r>
                      <a:endParaRPr lang="ru-RU" sz="2400" b="1" baseline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2400" b="1" baseline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65,90</a:t>
                      </a:r>
                      <a:endParaRPr lang="ru-RU" sz="2400" b="1" baseline="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31,90</a:t>
                      </a:r>
                      <a:endParaRPr lang="ru-RU" sz="2400" b="1" baseline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400" b="1" baseline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27,34</a:t>
                      </a:r>
                      <a:endParaRPr lang="ru-RU" sz="2400" b="1" baseline="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2,81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12,17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6,07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2400" b="1" baseline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34,13</a:t>
                      </a:r>
                      <a:endParaRPr lang="ru-RU" sz="2400" b="1" baseline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1,47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18,06</a:t>
                      </a:r>
                      <a:endParaRPr lang="ru-RU" sz="2400" b="1" baseline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8,29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19,73</a:t>
                      </a:r>
                      <a:endParaRPr lang="ru-RU" sz="2400" b="1" baseline="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6,08</a:t>
                      </a:r>
                      <a:endParaRPr lang="ru-RU" sz="2400" b="1" baseline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24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2400" b="1" baseline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182,8</a:t>
                      </a:r>
                      <a:endParaRPr lang="ru-RU" sz="2400" b="1" baseline="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53,85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68,77</a:t>
                      </a:r>
                      <a:endParaRPr lang="ru-RU" sz="2400" b="1" baseline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31,10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29,00</a:t>
                      </a:r>
                      <a:endParaRPr lang="ru-RU" sz="2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23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baseline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2000" b="1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000" b="1" baseline="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29,5%</a:t>
                      </a:r>
                      <a:endParaRPr lang="ru-RU" sz="2000" b="1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37,6%</a:t>
                      </a:r>
                      <a:endParaRPr lang="ru-RU" sz="2000" b="1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17,0%</a:t>
                      </a:r>
                      <a:endParaRPr lang="ru-RU" sz="2000" b="1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15,9%</a:t>
                      </a:r>
                      <a:endParaRPr lang="ru-RU" sz="2000" b="1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http://t1.gstatic.com/images?q=tbn:ANd9GcTIAFOtA1GZkRy0IvPyXIiQsx8_O1tq-G2DK-Qr4bIhjeXbFadz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14884"/>
            <a:ext cx="2811164" cy="1905002"/>
          </a:xfrm>
          <a:prstGeom prst="rect">
            <a:avLst/>
          </a:prstGeom>
          <a:noFill/>
        </p:spPr>
      </p:pic>
      <p:pic>
        <p:nvPicPr>
          <p:cNvPr id="137222" name="Picture 6" descr="http://t0.gstatic.com/images?q=tbn:ANd9GcTGbUtHQlCTKe5OpzjgFIznmi2ivJC_49zRz8v_MbZY6VR1N3bq5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4714884"/>
            <a:ext cx="2428892" cy="1943115"/>
          </a:xfrm>
          <a:prstGeom prst="rect">
            <a:avLst/>
          </a:prstGeom>
          <a:noFill/>
        </p:spPr>
      </p:pic>
      <p:pic>
        <p:nvPicPr>
          <p:cNvPr id="137224" name="Picture 8" descr="http://t1.gstatic.com/images?q=tbn:ANd9GcTmpdklsfsx3ghYbkFDHL4po7d6oKc16hkwFYUfKPZ0gULZCHeFY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428868"/>
            <a:ext cx="2466975" cy="1847851"/>
          </a:xfrm>
          <a:prstGeom prst="rect">
            <a:avLst/>
          </a:prstGeom>
          <a:noFill/>
        </p:spPr>
      </p:pic>
      <p:pic>
        <p:nvPicPr>
          <p:cNvPr id="137232" name="Picture 16" descr="http://t2.gstatic.com/images?q=tbn:ANd9GcQBCVcDC0Fi9-fpCakkjPj1IzeQ_WhRfdj3L3Ef2xAGJx9rluY2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7166"/>
            <a:ext cx="2466975" cy="1847851"/>
          </a:xfrm>
          <a:prstGeom prst="rect">
            <a:avLst/>
          </a:prstGeom>
          <a:noFill/>
        </p:spPr>
      </p:pic>
      <p:pic>
        <p:nvPicPr>
          <p:cNvPr id="137240" name="Picture 24" descr="http://t3.gstatic.com/images?q=tbn:ANd9GcSdoJboQimPyhiECu-bAwrZi_3zGNKc2tkVFvVhSd-ykMHF9ixA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28604"/>
            <a:ext cx="2628900" cy="1743076"/>
          </a:xfrm>
          <a:prstGeom prst="rect">
            <a:avLst/>
          </a:prstGeom>
          <a:noFill/>
        </p:spPr>
      </p:pic>
      <p:pic>
        <p:nvPicPr>
          <p:cNvPr id="137226" name="Picture 10" descr="http://t3.gstatic.com/images?q=tbn:ANd9GcTJNHio7-QhIuLpXkfujC1SBcxjXpMXNYlj2pd4Ei-nq6asAkcReQ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214686"/>
            <a:ext cx="1428759" cy="1261374"/>
          </a:xfrm>
          <a:prstGeom prst="rect">
            <a:avLst/>
          </a:prstGeom>
          <a:noFill/>
        </p:spPr>
      </p:pic>
      <p:pic>
        <p:nvPicPr>
          <p:cNvPr id="137230" name="Picture 14" descr="http://t1.gstatic.com/images?q=tbn:ANd9GcTg4IF_pasxyr6fNt2cnM7gXNZk4dyiqxfLCr70r2_Nmc-x175Fz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2285992"/>
            <a:ext cx="1449055" cy="1071570"/>
          </a:xfrm>
          <a:prstGeom prst="rect">
            <a:avLst/>
          </a:prstGeom>
          <a:noFill/>
        </p:spPr>
      </p:pic>
      <p:pic>
        <p:nvPicPr>
          <p:cNvPr id="15" name="Picture 2" descr="http://www.pronashgorod.ru/wp-content/uploads/2012/06/%D0%B6%D0%BA%D1%8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2428868"/>
            <a:ext cx="2214578" cy="1869366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85728"/>
            <a:ext cx="2805567" cy="195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P101004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4282" y="2500306"/>
            <a:ext cx="2571768" cy="1928826"/>
          </a:xfrm>
          <a:prstGeom prst="rect">
            <a:avLst/>
          </a:prstGeom>
          <a:noFill/>
          <a:ln/>
        </p:spPr>
      </p:pic>
      <p:pic>
        <p:nvPicPr>
          <p:cNvPr id="18" name="Picture 2" descr="E:\8.сбор и утилизация мусора\IMG_4105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643446"/>
            <a:ext cx="2686035" cy="2014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тарифов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1" y="1357298"/>
          <a:ext cx="8572562" cy="45720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71769"/>
                <a:gridCol w="785818"/>
                <a:gridCol w="1071570"/>
                <a:gridCol w="1071570"/>
                <a:gridCol w="1071570"/>
                <a:gridCol w="1000132"/>
                <a:gridCol w="1000133"/>
              </a:tblGrid>
              <a:tr h="928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услуги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 Ед. </a:t>
                      </a:r>
                      <a:r>
                        <a:rPr lang="ru-RU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 2009 г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 2010 г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2011 г 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2012 г 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 % роста 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 2009 г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00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Газоснабжение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куб.м.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2,31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  <a:endParaRPr lang="ru-RU" sz="2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latin typeface="Times New Roman" pitchFamily="18" charset="0"/>
                          <a:cs typeface="Times New Roman" pitchFamily="18" charset="0"/>
                        </a:rPr>
                        <a:t>3,49</a:t>
                      </a:r>
                      <a:endParaRPr lang="ru-RU" sz="2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4,01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174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0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Электроснабжение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кВт/ч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2,04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latin typeface="Times New Roman" pitchFamily="18" charset="0"/>
                          <a:cs typeface="Times New Roman" pitchFamily="18" charset="0"/>
                        </a:rPr>
                        <a:t>2,23</a:t>
                      </a:r>
                      <a:endParaRPr lang="ru-RU" sz="2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latin typeface="Times New Roman" pitchFamily="18" charset="0"/>
                          <a:cs typeface="Times New Roman" pitchFamily="18" charset="0"/>
                        </a:rPr>
                        <a:t>2,43</a:t>
                      </a:r>
                      <a:endParaRPr lang="ru-RU" sz="2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2,57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71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Водоснабжение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куб.м.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22,08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>
                          <a:latin typeface="Times New Roman" pitchFamily="18" charset="0"/>
                          <a:cs typeface="Times New Roman" pitchFamily="18" charset="0"/>
                        </a:rPr>
                        <a:t>23,4</a:t>
                      </a:r>
                      <a:endParaRPr lang="ru-RU" sz="21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latin typeface="Times New Roman" pitchFamily="18" charset="0"/>
                          <a:cs typeface="Times New Roman" pitchFamily="18" charset="0"/>
                        </a:rPr>
                        <a:t>25,96</a:t>
                      </a:r>
                      <a:endParaRPr lang="ru-RU" sz="2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26,13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Водоотведение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куб.м.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25,51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latin typeface="Times New Roman" pitchFamily="18" charset="0"/>
                          <a:cs typeface="Times New Roman" pitchFamily="18" charset="0"/>
                        </a:rPr>
                        <a:t>26,96</a:t>
                      </a:r>
                      <a:endParaRPr lang="ru-RU" sz="2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latin typeface="Times New Roman" pitchFamily="18" charset="0"/>
                          <a:cs typeface="Times New Roman" pitchFamily="18" charset="0"/>
                        </a:rPr>
                        <a:t>27,7</a:t>
                      </a:r>
                      <a:endParaRPr lang="ru-RU" sz="2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27,7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Теплоснабжение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Гкал.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1438,21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>
                          <a:latin typeface="Times New Roman" pitchFamily="18" charset="0"/>
                          <a:cs typeface="Times New Roman" pitchFamily="18" charset="0"/>
                        </a:rPr>
                        <a:t>1582,03</a:t>
                      </a:r>
                      <a:endParaRPr lang="ru-RU" sz="21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latin typeface="Times New Roman" pitchFamily="18" charset="0"/>
                          <a:cs typeface="Times New Roman" pitchFamily="18" charset="0"/>
                        </a:rPr>
                        <a:t>1526,09</a:t>
                      </a:r>
                      <a:endParaRPr lang="ru-RU" sz="2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1531,3</a:t>
                      </a:r>
                      <a:endParaRPr lang="ru-RU" sz="2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500063" y="2357438"/>
            <a:ext cx="8229600" cy="13985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 indent="-484188">
              <a:defRPr/>
            </a:pPr>
            <a:endParaRPr lang="ru-RU" sz="4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5C9C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44" name="Рисунок 10" descr="rtfla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589838" y="6481763"/>
            <a:ext cx="504825" cy="301625"/>
          </a:xfrm>
          <a:prstGeom prst="rect">
            <a:avLst/>
          </a:prstGeom>
          <a:noFill/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CB27311-D73C-4FE3-B059-EC0BD21358DB}" type="slidenum">
              <a:rPr lang="ru-RU" sz="12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1200" dirty="0">
              <a:latin typeface="+mn-lt"/>
            </a:endParaRPr>
          </a:p>
        </p:txBody>
      </p:sp>
      <p:pic>
        <p:nvPicPr>
          <p:cNvPr id="10250" name="Picture 4" descr="IMG_1914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5286388"/>
            <a:ext cx="2071702" cy="142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" descr="IMG_32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286388"/>
            <a:ext cx="2000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" descr="H:\Доклад\Самозанятость\IMG_29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714752"/>
            <a:ext cx="2000264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" descr="H:\Доклад\IMG_9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6" y="5286388"/>
            <a:ext cx="207170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2" descr="H:\Доклад\Ярмарка\IMG_16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642918"/>
            <a:ext cx="2000251" cy="135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2" descr="H:\Доклад\Самозанятость\IMG_29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2143116"/>
            <a:ext cx="2000264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IMG_86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2071702" cy="14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ФОТО-АРХИВ\нОВОЕ с Редакции\Рисунок2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5286388"/>
            <a:ext cx="2024054" cy="1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0114" name="Picture 2" descr="http://da100let.dn.ua/wp-content/uploads/2009/01/pic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14554"/>
            <a:ext cx="2000264" cy="2928957"/>
          </a:xfrm>
          <a:prstGeom prst="rect">
            <a:avLst/>
          </a:prstGeom>
          <a:noFill/>
        </p:spPr>
      </p:pic>
      <p:pic>
        <p:nvPicPr>
          <p:cNvPr id="90116" name="Picture 4" descr="http://7ly.ru/wp-content/uploads/2012/11/hle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2000240"/>
            <a:ext cx="4429156" cy="3201613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2643174" y="500042"/>
            <a:ext cx="4071966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147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3"/>
            <a:ext cx="87868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Тарифы на жилищно-коммунальные услуги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2499100"/>
              </p:ext>
            </p:extLst>
          </p:nvPr>
        </p:nvGraphicFramePr>
        <p:xfrm>
          <a:off x="214282" y="857231"/>
          <a:ext cx="8786874" cy="582044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43536"/>
                <a:gridCol w="857256"/>
                <a:gridCol w="1000132"/>
                <a:gridCol w="1785950"/>
              </a:tblGrid>
              <a:tr h="618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r>
                        <a:rPr lang="ru-RU" sz="16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 год</a:t>
                      </a:r>
                      <a:endParaRPr lang="ru-RU" sz="1400" b="1" baseline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 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тарифов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2012г к  2011, </a:t>
                      </a:r>
                      <a:r>
                        <a:rPr lang="ru-RU" sz="16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120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жилого здания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15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0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жилым фондом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15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866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жилого здания и благоустройство территории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15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2,12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866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Текущий ремонт и содержание внутридомовых водопроводно-канализационных сетей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15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1,41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866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Текущий ремонт и содержание внутридомовых  сетей центрального отопления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15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1,29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866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Текущий ремонт и содержание внутридомовых  сетей газоснабжения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15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866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Текущий ремонт и содержание внутридомовых  сетей электроснабжения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15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0,78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53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Вывоз ТБО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с1чел.в мес.</a:t>
                      </a:r>
                      <a:endParaRPr lang="ru-RU" sz="15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21,82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69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Базовая ставка по найму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sz="15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3,72</a:t>
                      </a:r>
                      <a:endParaRPr lang="ru-RU" sz="20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972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177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Сравнительная оплата жильцами МКД за теплоснабжение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9037656"/>
              </p:ext>
            </p:extLst>
          </p:nvPr>
        </p:nvGraphicFramePr>
        <p:xfrm>
          <a:off x="428596" y="1714488"/>
          <a:ext cx="8501120" cy="370142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71700"/>
                <a:gridCol w="1428762"/>
                <a:gridCol w="1785950"/>
                <a:gridCol w="1143008"/>
                <a:gridCol w="2071700"/>
              </a:tblGrid>
              <a:tr h="74485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Площадь </a:t>
                      </a:r>
                      <a:r>
                        <a:rPr lang="ru-RU" sz="1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кв.м</a:t>
                      </a:r>
                      <a:r>
                        <a:rPr lang="ru-RU" sz="1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Оплата за центральное отопление </a:t>
                      </a:r>
                    </a:p>
                    <a:p>
                      <a:pPr algn="ctr" fontAlgn="ctr"/>
                      <a:r>
                        <a:rPr lang="ru-RU" sz="1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2009 г., руб.</a:t>
                      </a:r>
                      <a:r>
                        <a:rPr lang="en-US" sz="1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900" b="1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Оплата после установки</a:t>
                      </a:r>
                      <a:r>
                        <a:rPr lang="ru-RU" sz="19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</a:t>
                      </a:r>
                      <a:r>
                        <a:rPr lang="ru-RU" sz="1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вухконтурных котлов  </a:t>
                      </a:r>
                    </a:p>
                    <a:p>
                      <a:pPr algn="ctr" fontAlgn="ctr"/>
                      <a:r>
                        <a:rPr lang="ru-RU" sz="1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2012 г. , руб. 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7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т.ч</a:t>
                      </a:r>
                      <a:r>
                        <a:rPr lang="ru-RU" sz="1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. лизинговый платеж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44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комнатная квартира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27,12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9034,2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12255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8900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44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2-х комнатная квартира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20806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15546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11290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44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3-х комнатная квартира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23408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17350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12721</a:t>
                      </a:r>
                      <a:r>
                        <a:rPr lang="ru-RU" sz="2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:\город\Новая папка\100_1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</p:txBody>
      </p:sp>
      <p:pic>
        <p:nvPicPr>
          <p:cNvPr id="41987" name="Picture 2" descr="H:\город\Новая папка\100_1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F:\благоустройство\центр горо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 descr="\\Sajida\ФОТО-АРХИВ\1.цветники\100_8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</p:txBody>
      </p:sp>
      <p:pic>
        <p:nvPicPr>
          <p:cNvPr id="44035" name="Picture 2" descr="D:\ФОТО-АРХИВ\альбом для ММЗ - 30.04.09\Фото Буклет\100_8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533400"/>
            <a:ext cx="10240963" cy="76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2" descr="\\Sajida\ФОТО-АРХИВ\1.цветники\100_1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73" y="114279"/>
            <a:ext cx="8991627" cy="6743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</p:txBody>
      </p:sp>
      <p:pic>
        <p:nvPicPr>
          <p:cNvPr id="45059" name="Picture 2" descr="H:\город\Новая папка\100_1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:\город\Новая папка\100_19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3938</TotalTime>
  <Words>2417</Words>
  <Application>Microsoft Office PowerPoint</Application>
  <PresentationFormat>Экран (4:3)</PresentationFormat>
  <Paragraphs>1110</Paragraphs>
  <Slides>150</Slides>
  <Notes>2</Notes>
  <HiddenSlides>1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150</vt:i4>
      </vt:variant>
    </vt:vector>
  </HeadingPairs>
  <TitlesOfParts>
    <vt:vector size="153" baseType="lpstr">
      <vt:lpstr>Поток</vt:lpstr>
      <vt:lpstr>Тема Office</vt:lpstr>
      <vt:lpstr>Слайд</vt:lpstr>
      <vt:lpstr>Просьба отключить  сотовые телефоны!</vt:lpstr>
      <vt:lpstr>Слайд 2</vt:lpstr>
      <vt:lpstr>Отчет главы  «Об итогах социально-экономического развития Мензелинского  муниципального района  за 2012 год и задачах на 2013 год»</vt:lpstr>
      <vt:lpstr>Объем отгруженных товаров, выполненных работ и оказанных услуг:   2011 г. –       2 075 тыс.руб. 2012г. –        2 338 тыс.руб.</vt:lpstr>
      <vt:lpstr>Индекс промышленного производства</vt:lpstr>
      <vt:lpstr>Инвестиции в основной капитал:  2011 год –       520  млн. руб. 2012 год –       598 млн. руб.</vt:lpstr>
      <vt:lpstr>2011 год</vt:lpstr>
      <vt:lpstr>Среднемесячная заработная плата</vt:lpstr>
      <vt:lpstr>   Сельское хозяйство района</vt:lpstr>
      <vt:lpstr>Слайд 10</vt:lpstr>
      <vt:lpstr>Производство продукции</vt:lpstr>
      <vt:lpstr>Слайд 12</vt:lpstr>
      <vt:lpstr>Слайд 13</vt:lpstr>
      <vt:lpstr>Слайд 14</vt:lpstr>
      <vt:lpstr>КФХ «Давлетов»</vt:lpstr>
      <vt:lpstr>Слайд 16</vt:lpstr>
      <vt:lpstr>Слайд 17</vt:lpstr>
      <vt:lpstr>Слайд 18</vt:lpstr>
      <vt:lpstr>Слайд 19</vt:lpstr>
      <vt:lpstr>ПТИЧНИК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Кфх Шереметьев </vt:lpstr>
      <vt:lpstr>Слайд 30</vt:lpstr>
      <vt:lpstr>КФХ Муллахметов Р.Р.</vt:lpstr>
      <vt:lpstr>Слайд 32</vt:lpstr>
      <vt:lpstr>КФХ Миннегараева Н.Н.</vt:lpstr>
      <vt:lpstr>    Территория Парка:  </vt:lpstr>
      <vt:lpstr>Схема размещения сервисного комплекса  на трассе М-7</vt:lpstr>
      <vt:lpstr>Слайд 36</vt:lpstr>
      <vt:lpstr>Слайд 37</vt:lpstr>
      <vt:lpstr>Слайд 38</vt:lpstr>
      <vt:lpstr>Слайд 39</vt:lpstr>
      <vt:lpstr>   Сельское хозяйство района</vt:lpstr>
      <vt:lpstr>Отчет главы  «Об итогах социально-экономического развития Мензелинского  муниципального района  за 2012 год и задачах на 2013 год»</vt:lpstr>
      <vt:lpstr>Слайд 42</vt:lpstr>
      <vt:lpstr>Слайд 43</vt:lpstr>
      <vt:lpstr>Слайд 44</vt:lpstr>
      <vt:lpstr>Слайд 45</vt:lpstr>
      <vt:lpstr>Слайд 46</vt:lpstr>
      <vt:lpstr>География рынка сбыта</vt:lpstr>
      <vt:lpstr>Слайд 48</vt:lpstr>
      <vt:lpstr>Слайд 49</vt:lpstr>
      <vt:lpstr>Слайд 50</vt:lpstr>
      <vt:lpstr>Отчет главы  «Об итогах социально-экономического развития Мензелинского  муниципального района  за 2012 год и задачах на 2013 год»</vt:lpstr>
      <vt:lpstr>Слайд 52</vt:lpstr>
      <vt:lpstr>Слайд 53</vt:lpstr>
      <vt:lpstr>Слайд 54</vt:lpstr>
      <vt:lpstr>Слайд 55</vt:lpstr>
      <vt:lpstr>Слайд 56</vt:lpstr>
      <vt:lpstr>парикмахерские</vt:lpstr>
      <vt:lpstr>Слайд 58</vt:lpstr>
      <vt:lpstr>Отчет главы  «Об итогах социально-экономического развития Мензелинского  муниципального района  за 2012 год и задачах на 2013 год»</vt:lpstr>
      <vt:lpstr>Промышленные площадки,  созданные на базах ликвидированных предприятий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Доля субъектов малого предпринимательства</vt:lpstr>
      <vt:lpstr>Слайд 73</vt:lpstr>
      <vt:lpstr>Республиканские и федеральные программы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Отчет главы  «Об итогах социально-экономического развития Мензелинского  муниципального района  за 2012 год и задачах на 2013 год»</vt:lpstr>
      <vt:lpstr>Слайд 84</vt:lpstr>
      <vt:lpstr>Слайд 85</vt:lpstr>
      <vt:lpstr>Отчет главы  «Об итогах социально-экономического развития Мензелинского  муниципального района  за 2012 год и задачах на 2013 год»</vt:lpstr>
      <vt:lpstr>Капитальный ремонт МКД</vt:lpstr>
      <vt:lpstr>Слайд 88</vt:lpstr>
      <vt:lpstr>Динамика тарифов </vt:lpstr>
      <vt:lpstr>Слайд 90</vt:lpstr>
      <vt:lpstr>Сравнительная оплата жильцами МКД за теплоснабжение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Капитальный ремонт  учреждений образования района</vt:lpstr>
      <vt:lpstr>Фото ремонта СОШ</vt:lpstr>
      <vt:lpstr>Слайд 106</vt:lpstr>
      <vt:lpstr>Слайд 107</vt:lpstr>
      <vt:lpstr>Слайд 108</vt:lpstr>
      <vt:lpstr>Слайд 109</vt:lpstr>
      <vt:lpstr>Возрастная структура  детей дошкольного возраста </vt:lpstr>
      <vt:lpstr>Слайд 111</vt:lpstr>
      <vt:lpstr>Загруженность спортивных объектов</vt:lpstr>
      <vt:lpstr>Ведомственные мероприятия</vt:lpstr>
      <vt:lpstr>Республиканские мероприятия</vt:lpstr>
      <vt:lpstr> Календарный план основных Республиканских мероприятий на 2013 год.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Достижения женской волейбольной команды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Динамика возрастной структуры населения</vt:lpstr>
      <vt:lpstr>Здравоохранение района  </vt:lpstr>
      <vt:lpstr>Слайд 141</vt:lpstr>
      <vt:lpstr>Слайд 142</vt:lpstr>
      <vt:lpstr>ФАП</vt:lpstr>
      <vt:lpstr>Слайд 144</vt:lpstr>
      <vt:lpstr>Здравоохранение района  </vt:lpstr>
      <vt:lpstr>Слайд 146</vt:lpstr>
      <vt:lpstr>Слайд 147</vt:lpstr>
      <vt:lpstr>Отчет главы  «Об итогах социально-экономического развития Мензелинского  муниципального района  за 2012 год и задачах на 2013 год»</vt:lpstr>
      <vt:lpstr>Слайд 149</vt:lpstr>
      <vt:lpstr>Слайд 150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Заседание Совета  Мензелинского муниципального района</dc:title>
  <cp:lastModifiedBy>Your User Name</cp:lastModifiedBy>
  <cp:revision>342</cp:revision>
  <dcterms:modified xsi:type="dcterms:W3CDTF">2013-02-24T17:06:14Z</dcterms:modified>
</cp:coreProperties>
</file>