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617" r:id="rId3"/>
    <p:sldId id="273" r:id="rId4"/>
    <p:sldId id="267" r:id="rId5"/>
    <p:sldId id="268" r:id="rId6"/>
    <p:sldId id="274" r:id="rId7"/>
    <p:sldId id="650" r:id="rId8"/>
    <p:sldId id="277" r:id="rId9"/>
    <p:sldId id="278" r:id="rId10"/>
    <p:sldId id="292" r:id="rId11"/>
    <p:sldId id="280" r:id="rId12"/>
    <p:sldId id="281" r:id="rId13"/>
    <p:sldId id="555" r:id="rId14"/>
    <p:sldId id="648" r:id="rId15"/>
    <p:sldId id="301" r:id="rId16"/>
    <p:sldId id="542" r:id="rId17"/>
    <p:sldId id="543" r:id="rId18"/>
    <p:sldId id="298" r:id="rId19"/>
    <p:sldId id="297" r:id="rId20"/>
    <p:sldId id="300" r:id="rId21"/>
    <p:sldId id="299" r:id="rId22"/>
    <p:sldId id="635" r:id="rId23"/>
    <p:sldId id="558" r:id="rId24"/>
    <p:sldId id="618" r:id="rId25"/>
    <p:sldId id="559" r:id="rId26"/>
    <p:sldId id="594" r:id="rId27"/>
    <p:sldId id="561" r:id="rId28"/>
    <p:sldId id="560" r:id="rId29"/>
    <p:sldId id="592" r:id="rId30"/>
    <p:sldId id="562" r:id="rId31"/>
    <p:sldId id="538" r:id="rId32"/>
    <p:sldId id="563" r:id="rId33"/>
    <p:sldId id="619" r:id="rId34"/>
    <p:sldId id="631" r:id="rId35"/>
    <p:sldId id="533" r:id="rId36"/>
    <p:sldId id="566" r:id="rId37"/>
    <p:sldId id="643" r:id="rId38"/>
    <p:sldId id="651" r:id="rId39"/>
    <p:sldId id="522" r:id="rId40"/>
    <p:sldId id="644" r:id="rId41"/>
    <p:sldId id="646" r:id="rId42"/>
    <p:sldId id="567" r:id="rId43"/>
    <p:sldId id="568" r:id="rId44"/>
    <p:sldId id="537" r:id="rId45"/>
    <p:sldId id="638" r:id="rId46"/>
    <p:sldId id="571" r:id="rId47"/>
    <p:sldId id="394" r:id="rId48"/>
    <p:sldId id="570" r:id="rId49"/>
    <p:sldId id="640" r:id="rId50"/>
    <p:sldId id="395" r:id="rId51"/>
    <p:sldId id="495" r:id="rId52"/>
    <p:sldId id="497" r:id="rId53"/>
    <p:sldId id="496" r:id="rId54"/>
    <p:sldId id="652" r:id="rId55"/>
    <p:sldId id="402" r:id="rId56"/>
    <p:sldId id="403" r:id="rId57"/>
    <p:sldId id="404" r:id="rId58"/>
    <p:sldId id="653" r:id="rId59"/>
    <p:sldId id="406" r:id="rId60"/>
    <p:sldId id="405" r:id="rId61"/>
    <p:sldId id="582" r:id="rId62"/>
    <p:sldId id="503" r:id="rId63"/>
    <p:sldId id="572" r:id="rId64"/>
    <p:sldId id="583" r:id="rId65"/>
    <p:sldId id="584" r:id="rId66"/>
    <p:sldId id="585" r:id="rId67"/>
    <p:sldId id="654" r:id="rId68"/>
    <p:sldId id="655" r:id="rId69"/>
    <p:sldId id="620" r:id="rId70"/>
    <p:sldId id="621" r:id="rId71"/>
    <p:sldId id="622" r:id="rId72"/>
    <p:sldId id="657" r:id="rId73"/>
    <p:sldId id="492" r:id="rId74"/>
    <p:sldId id="409" r:id="rId75"/>
    <p:sldId id="411" r:id="rId76"/>
    <p:sldId id="412" r:id="rId77"/>
    <p:sldId id="410" r:id="rId78"/>
    <p:sldId id="494" r:id="rId79"/>
    <p:sldId id="596" r:id="rId80"/>
    <p:sldId id="597" r:id="rId81"/>
    <p:sldId id="598" r:id="rId82"/>
    <p:sldId id="603" r:id="rId83"/>
    <p:sldId id="600" r:id="rId84"/>
    <p:sldId id="601" r:id="rId85"/>
    <p:sldId id="602" r:id="rId86"/>
    <p:sldId id="641" r:id="rId87"/>
    <p:sldId id="606" r:id="rId88"/>
    <p:sldId id="608" r:id="rId89"/>
    <p:sldId id="609" r:id="rId90"/>
    <p:sldId id="611" r:id="rId91"/>
    <p:sldId id="498" r:id="rId92"/>
    <p:sldId id="427" r:id="rId93"/>
    <p:sldId id="428" r:id="rId94"/>
    <p:sldId id="500" r:id="rId95"/>
    <p:sldId id="507" r:id="rId96"/>
    <p:sldId id="431" r:id="rId97"/>
    <p:sldId id="478" r:id="rId98"/>
    <p:sldId id="480" r:id="rId99"/>
    <p:sldId id="479" r:id="rId100"/>
    <p:sldId id="665" r:id="rId101"/>
    <p:sldId id="439" r:id="rId102"/>
    <p:sldId id="441" r:id="rId103"/>
    <p:sldId id="436" r:id="rId104"/>
    <p:sldId id="440" r:id="rId105"/>
    <p:sldId id="443" r:id="rId106"/>
    <p:sldId id="444" r:id="rId107"/>
    <p:sldId id="448" r:id="rId108"/>
    <p:sldId id="484" r:id="rId109"/>
    <p:sldId id="449" r:id="rId110"/>
    <p:sldId id="485" r:id="rId111"/>
    <p:sldId id="486" r:id="rId112"/>
    <p:sldId id="514" r:id="rId113"/>
    <p:sldId id="666" r:id="rId114"/>
    <p:sldId id="450" r:id="rId115"/>
    <p:sldId id="488" r:id="rId116"/>
    <p:sldId id="453" r:id="rId117"/>
    <p:sldId id="454" r:id="rId118"/>
    <p:sldId id="489" r:id="rId119"/>
    <p:sldId id="615" r:id="rId120"/>
    <p:sldId id="633" r:id="rId121"/>
    <p:sldId id="616" r:id="rId122"/>
    <p:sldId id="658" r:id="rId123"/>
    <p:sldId id="659" r:id="rId124"/>
    <p:sldId id="661" r:id="rId125"/>
    <p:sldId id="668" r:id="rId126"/>
    <p:sldId id="669" r:id="rId127"/>
    <p:sldId id="664" r:id="rId128"/>
    <p:sldId id="667" r:id="rId129"/>
    <p:sldId id="663" r:id="rId130"/>
    <p:sldId id="662" r:id="rId131"/>
    <p:sldId id="660" r:id="rId132"/>
    <p:sldId id="642" r:id="rId1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5" autoAdjust="0"/>
    <p:restoredTop sz="94718" autoAdjust="0"/>
  </p:normalViewPr>
  <p:slideViewPr>
    <p:cSldViewPr>
      <p:cViewPr>
        <p:scale>
          <a:sx n="65" d="100"/>
          <a:sy n="65" d="100"/>
        </p:scale>
        <p:origin x="-66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88" y="16381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всего</c:v>
                </c:pt>
              </c:strCache>
            </c:strRef>
          </c:tx>
          <c:dLbls>
            <c:dLbl>
              <c:idx val="0"/>
              <c:layout>
                <c:manualLayout>
                  <c:x val="-1.8544274455261993E-3"/>
                  <c:y val="0.20105820105820121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0.1728392284297797"/>
                </c:manualLayout>
              </c:layout>
              <c:showVal val="1"/>
            </c:dLbl>
            <c:dLbl>
              <c:idx val="2"/>
              <c:layout>
                <c:manualLayout>
                  <c:x val="3.7088548910524043E-3"/>
                  <c:y val="0.23633156966490287"/>
                </c:manualLayout>
              </c:layout>
              <c:showVal val="1"/>
            </c:dLbl>
            <c:dLbl>
              <c:idx val="3"/>
              <c:layout>
                <c:manualLayout>
                  <c:x val="6.799488751988503E-17"/>
                  <c:y val="0.23633156966490287"/>
                </c:manualLayout>
              </c:layout>
              <c:showVal val="1"/>
            </c:dLbl>
            <c:dLbl>
              <c:idx val="4"/>
              <c:layout>
                <c:manualLayout>
                  <c:x val="-3.7088548910524043E-3"/>
                  <c:y val="0.12698412698412692"/>
                </c:manualLayout>
              </c:layout>
              <c:showVal val="1"/>
            </c:dLbl>
            <c:delete val="1"/>
          </c:dLbls>
          <c:cat>
            <c:numRef>
              <c:f>Лист1!$B$1:$F$1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329</c:v>
                </c:pt>
                <c:pt idx="1">
                  <c:v>306</c:v>
                </c:pt>
                <c:pt idx="2">
                  <c:v>338</c:v>
                </c:pt>
                <c:pt idx="3">
                  <c:v>329</c:v>
                </c:pt>
                <c:pt idx="4">
                  <c:v>267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тяжкие, и особо тяжкие</c:v>
                </c:pt>
              </c:strCache>
            </c:strRef>
          </c:tx>
          <c:dLbls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Val val="1"/>
          </c:dLbls>
          <c:cat>
            <c:numRef>
              <c:f>Лист1!$B$1:$F$1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50</c:v>
                </c:pt>
                <c:pt idx="1">
                  <c:v>59</c:v>
                </c:pt>
                <c:pt idx="2">
                  <c:v>52</c:v>
                </c:pt>
                <c:pt idx="3">
                  <c:v>47</c:v>
                </c:pt>
                <c:pt idx="4">
                  <c:v>37</c:v>
                </c:pt>
              </c:numCache>
            </c:numRef>
          </c:val>
        </c:ser>
        <c:gapWidth val="28"/>
        <c:overlap val="55"/>
        <c:axId val="61094144"/>
        <c:axId val="61403136"/>
      </c:barChart>
      <c:catAx>
        <c:axId val="6109414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1403136"/>
        <c:crosses val="autoZero"/>
        <c:auto val="1"/>
        <c:lblAlgn val="ctr"/>
        <c:lblOffset val="100"/>
      </c:catAx>
      <c:valAx>
        <c:axId val="6140313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109414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ru-RU"/>
          </a:p>
        </c:txPr>
      </c:legendEntry>
      <c:layout>
        <c:manualLayout>
          <c:xMode val="edge"/>
          <c:yMode val="edge"/>
          <c:x val="0.80331124652064978"/>
          <c:y val="0.45472228651733465"/>
          <c:w val="0.16344586598916919"/>
          <c:h val="0.37599943849665368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5A76B3-FDC6-42AB-B918-4E2D6C031115}" type="doc">
      <dgm:prSet loTypeId="urn:microsoft.com/office/officeart/2005/8/layout/radial6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03BDF22-A8F6-4F39-B680-EAB66EBCA2ED}">
      <dgm:prSet phldrT="[Текст]" custT="1"/>
      <dgm:spPr/>
      <dgm:t>
        <a:bodyPr/>
        <a:lstStyle/>
        <a:p>
          <a:pPr algn="ctr"/>
          <a:r>
            <a:rPr lang="ru-RU" sz="1800" dirty="0" smtClean="0">
              <a:latin typeface="Verdana" pitchFamily="34" charset="0"/>
            </a:rPr>
            <a:t>Производство мяса, муки, хлеба</a:t>
          </a:r>
          <a:endParaRPr lang="ru-RU" sz="1800" dirty="0">
            <a:latin typeface="Verdana" pitchFamily="34" charset="0"/>
          </a:endParaRPr>
        </a:p>
      </dgm:t>
    </dgm:pt>
    <dgm:pt modelId="{3958EF48-CA54-47C1-AB2C-E44EA86139B1}" type="parTrans" cxnId="{2D7985AF-715F-4878-BB79-B8F49EF0C679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8A109199-7783-4FE5-AF34-0C36BBE0CF3F}" type="sibTrans" cxnId="{2D7985AF-715F-4878-BB79-B8F49EF0C679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0F67B3B8-ECDD-464C-B883-4422E624325E}">
      <dgm:prSet phldrT="[Текст]" custT="1"/>
      <dgm:spPr/>
      <dgm:t>
        <a:bodyPr/>
        <a:lstStyle/>
        <a:p>
          <a:pPr algn="ctr"/>
          <a:r>
            <a:rPr lang="ru-RU" sz="1800" dirty="0" smtClean="0">
              <a:latin typeface="Verdana" pitchFamily="34" charset="0"/>
            </a:rPr>
            <a:t>Мельничный комплекс (</a:t>
          </a:r>
          <a:r>
            <a:rPr lang="ru-RU" sz="1400" dirty="0" smtClean="0">
              <a:latin typeface="Verdana" pitchFamily="34" charset="0"/>
            </a:rPr>
            <a:t>приобретенный в рамках «Лизинг-Грант»</a:t>
          </a:r>
          <a:endParaRPr lang="ru-RU" sz="1400" dirty="0">
            <a:latin typeface="Verdana" pitchFamily="34" charset="0"/>
          </a:endParaRPr>
        </a:p>
      </dgm:t>
    </dgm:pt>
    <dgm:pt modelId="{196C3919-743F-4E26-B096-51EBD3DD81F9}" type="parTrans" cxnId="{DF9D0C9D-1B86-4BE8-9906-85BE256A7FE8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8891FF87-D8AD-4D76-B748-081707B87C16}" type="sibTrans" cxnId="{DF9D0C9D-1B86-4BE8-9906-85BE256A7FE8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45E16B26-F8B1-4EF4-8357-2A4C001D4157}">
      <dgm:prSet phldrT="[Текст]" custT="1"/>
      <dgm:spPr/>
      <dgm:t>
        <a:bodyPr/>
        <a:lstStyle/>
        <a:p>
          <a:pPr algn="ctr"/>
          <a:r>
            <a:rPr lang="ru-RU" sz="1800" baseline="0" dirty="0" smtClean="0">
              <a:latin typeface="Verdana" pitchFamily="34" charset="0"/>
            </a:rPr>
            <a:t>Пекарня </a:t>
          </a:r>
          <a:r>
            <a:rPr lang="ru-RU" sz="1400" baseline="0" dirty="0" smtClean="0">
              <a:latin typeface="Verdana" pitchFamily="34" charset="0"/>
            </a:rPr>
            <a:t>(приобретенная в рамках «Лизинг-Грант»</a:t>
          </a:r>
        </a:p>
      </dgm:t>
    </dgm:pt>
    <dgm:pt modelId="{E1B834D8-1C34-4906-8B1A-6EA1BC905627}" type="parTrans" cxnId="{E4B7A5A2-67E6-454E-B132-5698B0453314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E06EDBCE-1EA5-40BB-9980-A18B678E7CA1}" type="sibTrans" cxnId="{E4B7A5A2-67E6-454E-B132-5698B0453314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6D27CFEA-A52C-40C0-8B02-F077639D8639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Verdana" pitchFamily="34" charset="0"/>
            </a:rPr>
            <a:t>Реализация продукции в собственных магазинах</a:t>
          </a:r>
          <a:endParaRPr lang="ru-RU" sz="1600" dirty="0">
            <a:latin typeface="Verdana" pitchFamily="34" charset="0"/>
          </a:endParaRPr>
        </a:p>
      </dgm:t>
    </dgm:pt>
    <dgm:pt modelId="{29673310-0C9B-436B-B8C7-323ABCCFECEF}" type="parTrans" cxnId="{D619E4C1-49E9-43B9-B359-319588EA9C90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A6604136-C7F9-4BE4-8080-3F495468515B}" type="sibTrans" cxnId="{D619E4C1-49E9-43B9-B359-319588EA9C90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D5B3D714-E5CC-4D98-B44D-4473D8393D8F}">
      <dgm:prSet phldrT="[Текст]" custT="1"/>
      <dgm:spPr/>
      <dgm:t>
        <a:bodyPr/>
        <a:lstStyle/>
        <a:p>
          <a:pPr algn="ctr"/>
          <a:r>
            <a:rPr lang="ru-RU" sz="1800" dirty="0" smtClean="0">
              <a:latin typeface="Verdana" pitchFamily="34" charset="0"/>
            </a:rPr>
            <a:t>Выращивание зерновых</a:t>
          </a:r>
          <a:endParaRPr lang="ru-RU" sz="1800" dirty="0">
            <a:latin typeface="Verdana" pitchFamily="34" charset="0"/>
          </a:endParaRPr>
        </a:p>
      </dgm:t>
    </dgm:pt>
    <dgm:pt modelId="{3053793D-7CDE-4387-84F7-68017D3E188F}" type="parTrans" cxnId="{98B5E201-A12A-4ACC-8B5B-C7F008D7DA58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48FE892C-25ED-4922-ABFA-F63E3A167DAC}" type="sibTrans" cxnId="{98B5E201-A12A-4ACC-8B5B-C7F008D7DA58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842601DD-A7AC-4689-89BB-74E3A13B93BA}">
      <dgm:prSet phldrT="[Текст]" custT="1"/>
      <dgm:spPr/>
      <dgm:t>
        <a:bodyPr/>
        <a:lstStyle/>
        <a:p>
          <a:r>
            <a:rPr lang="ru-RU" sz="1800" dirty="0" smtClean="0">
              <a:latin typeface="Verdana" pitchFamily="34" charset="0"/>
            </a:rPr>
            <a:t>Откорм молодняка КРС</a:t>
          </a:r>
          <a:endParaRPr lang="ru-RU" sz="1800" dirty="0">
            <a:latin typeface="Verdana" pitchFamily="34" charset="0"/>
          </a:endParaRPr>
        </a:p>
      </dgm:t>
    </dgm:pt>
    <dgm:pt modelId="{2183F319-3943-436D-9F11-29C3C250ACE7}" type="parTrans" cxnId="{3E9D4598-71D7-403F-B789-27954CCA2A96}">
      <dgm:prSet/>
      <dgm:spPr/>
      <dgm:t>
        <a:bodyPr/>
        <a:lstStyle/>
        <a:p>
          <a:endParaRPr lang="ru-RU"/>
        </a:p>
      </dgm:t>
    </dgm:pt>
    <dgm:pt modelId="{C4451E00-B965-45D3-B842-F0358543DE91}" type="sibTrans" cxnId="{3E9D4598-71D7-403F-B789-27954CCA2A96}">
      <dgm:prSet/>
      <dgm:spPr/>
      <dgm:t>
        <a:bodyPr/>
        <a:lstStyle/>
        <a:p>
          <a:endParaRPr lang="ru-RU"/>
        </a:p>
      </dgm:t>
    </dgm:pt>
    <dgm:pt modelId="{50351004-1E49-4E1C-A137-E5135D3DB099}" type="pres">
      <dgm:prSet presAssocID="{AE5A76B3-FDC6-42AB-B918-4E2D6C03111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D5A43A-B10B-4ED8-9914-AC01E698A61A}" type="pres">
      <dgm:prSet presAssocID="{F03BDF22-A8F6-4F39-B680-EAB66EBCA2ED}" presName="centerShape" presStyleLbl="node0" presStyleIdx="0" presStyleCnt="1" custScaleX="137746" custScaleY="72312" custLinFactNeighborX="3832" custLinFactNeighborY="-4764"/>
      <dgm:spPr/>
      <dgm:t>
        <a:bodyPr/>
        <a:lstStyle/>
        <a:p>
          <a:endParaRPr lang="ru-RU"/>
        </a:p>
      </dgm:t>
    </dgm:pt>
    <dgm:pt modelId="{C8BA26AE-0905-4CE0-8B8A-6F769674F53D}" type="pres">
      <dgm:prSet presAssocID="{0F67B3B8-ECDD-464C-B883-4422E624325E}" presName="node" presStyleLbl="node1" presStyleIdx="0" presStyleCnt="5" custScaleX="212860" custScaleY="125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4347B-0968-4004-837D-C9499FF4C47E}" type="pres">
      <dgm:prSet presAssocID="{0F67B3B8-ECDD-464C-B883-4422E624325E}" presName="dummy" presStyleCnt="0"/>
      <dgm:spPr/>
      <dgm:t>
        <a:bodyPr/>
        <a:lstStyle/>
        <a:p>
          <a:endParaRPr lang="ru-RU"/>
        </a:p>
      </dgm:t>
    </dgm:pt>
    <dgm:pt modelId="{C6FD23F6-DE04-4E16-95B6-914B9CA46319}" type="pres">
      <dgm:prSet presAssocID="{8891FF87-D8AD-4D76-B748-081707B87C16}" presName="sibTrans" presStyleLbl="sibTrans2D1" presStyleIdx="0" presStyleCnt="5" custScaleX="83142" custLinFactNeighborX="-9078" custLinFactNeighborY="-418"/>
      <dgm:spPr/>
      <dgm:t>
        <a:bodyPr/>
        <a:lstStyle/>
        <a:p>
          <a:endParaRPr lang="ru-RU"/>
        </a:p>
      </dgm:t>
    </dgm:pt>
    <dgm:pt modelId="{B29DF9FB-5FE9-4E75-AFBD-EA4BDD0A0B8E}" type="pres">
      <dgm:prSet presAssocID="{842601DD-A7AC-4689-89BB-74E3A13B93BA}" presName="node" presStyleLbl="node1" presStyleIdx="1" presStyleCnt="5" custScaleX="185241" custScaleY="76602" custRadScaleRad="141560" custRadScaleInc="38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40568-A2AE-4481-8CBD-41BBF5DFA0CE}" type="pres">
      <dgm:prSet presAssocID="{842601DD-A7AC-4689-89BB-74E3A13B93BA}" presName="dummy" presStyleCnt="0"/>
      <dgm:spPr/>
      <dgm:t>
        <a:bodyPr/>
        <a:lstStyle/>
        <a:p>
          <a:endParaRPr lang="ru-RU"/>
        </a:p>
      </dgm:t>
    </dgm:pt>
    <dgm:pt modelId="{54CD7D0A-F5F7-4542-B7FA-73F315256374}" type="pres">
      <dgm:prSet presAssocID="{C4451E00-B965-45D3-B842-F0358543DE91}" presName="sibTrans" presStyleLbl="sibTrans2D1" presStyleIdx="1" presStyleCnt="5" custLinFactNeighborX="3827" custLinFactNeighborY="7902"/>
      <dgm:spPr/>
      <dgm:t>
        <a:bodyPr/>
        <a:lstStyle/>
        <a:p>
          <a:endParaRPr lang="ru-RU"/>
        </a:p>
      </dgm:t>
    </dgm:pt>
    <dgm:pt modelId="{38D6DFE4-EA3B-4835-A8F8-B4DF1352317D}" type="pres">
      <dgm:prSet presAssocID="{45E16B26-F8B1-4EF4-8357-2A4C001D4157}" presName="node" presStyleLbl="node1" presStyleIdx="2" presStyleCnt="5" custScaleX="126091" custScaleY="125163" custRadScaleRad="105434" custRadScaleInc="-72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8C1E56-616C-4484-95E5-64630BBED6BE}" type="pres">
      <dgm:prSet presAssocID="{45E16B26-F8B1-4EF4-8357-2A4C001D4157}" presName="dummy" presStyleCnt="0"/>
      <dgm:spPr/>
      <dgm:t>
        <a:bodyPr/>
        <a:lstStyle/>
        <a:p>
          <a:endParaRPr lang="ru-RU"/>
        </a:p>
      </dgm:t>
    </dgm:pt>
    <dgm:pt modelId="{DF76EA39-A8BF-49BF-9901-EF6C5084EC03}" type="pres">
      <dgm:prSet presAssocID="{E06EDBCE-1EA5-40BB-9980-A18B678E7CA1}" presName="sibTrans" presStyleLbl="sibTrans2D1" presStyleIdx="2" presStyleCnt="5" custLinFactNeighborX="-5131" custLinFactNeighborY="-3592"/>
      <dgm:spPr/>
      <dgm:t>
        <a:bodyPr/>
        <a:lstStyle/>
        <a:p>
          <a:endParaRPr lang="ru-RU"/>
        </a:p>
      </dgm:t>
    </dgm:pt>
    <dgm:pt modelId="{733AFE03-64B8-4F81-BC8C-26AD56777304}" type="pres">
      <dgm:prSet presAssocID="{6D27CFEA-A52C-40C0-8B02-F077639D8639}" presName="node" presStyleLbl="node1" presStyleIdx="3" presStyleCnt="5" custScaleX="152820" custScaleY="104178" custRadScaleRad="80371" custRadScaleInc="44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5EA90-3489-43B6-80E8-3CC6CD480B4A}" type="pres">
      <dgm:prSet presAssocID="{6D27CFEA-A52C-40C0-8B02-F077639D8639}" presName="dummy" presStyleCnt="0"/>
      <dgm:spPr/>
      <dgm:t>
        <a:bodyPr/>
        <a:lstStyle/>
        <a:p>
          <a:endParaRPr lang="ru-RU"/>
        </a:p>
      </dgm:t>
    </dgm:pt>
    <dgm:pt modelId="{104B3698-CA9F-4DC2-A32C-F001C00F0D19}" type="pres">
      <dgm:prSet presAssocID="{A6604136-C7F9-4BE4-8080-3F495468515B}" presName="sibTrans" presStyleLbl="sibTrans2D1" presStyleIdx="3" presStyleCnt="5" custLinFactNeighborX="6670" custLinFactNeighborY="-5644"/>
      <dgm:spPr/>
      <dgm:t>
        <a:bodyPr/>
        <a:lstStyle/>
        <a:p>
          <a:endParaRPr lang="ru-RU"/>
        </a:p>
      </dgm:t>
    </dgm:pt>
    <dgm:pt modelId="{803D1D86-E018-4A47-8F25-53934D08C658}" type="pres">
      <dgm:prSet presAssocID="{D5B3D714-E5CC-4D98-B44D-4473D8393D8F}" presName="node" presStyleLbl="node1" presStyleIdx="4" presStyleCnt="5" custScaleX="187645" custScaleY="62524" custRadScaleRad="133215" custRadScaleInc="-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A3C8D-D978-4648-8E23-72376B00F880}" type="pres">
      <dgm:prSet presAssocID="{D5B3D714-E5CC-4D98-B44D-4473D8393D8F}" presName="dummy" presStyleCnt="0"/>
      <dgm:spPr/>
      <dgm:t>
        <a:bodyPr/>
        <a:lstStyle/>
        <a:p>
          <a:endParaRPr lang="ru-RU"/>
        </a:p>
      </dgm:t>
    </dgm:pt>
    <dgm:pt modelId="{C1E308D0-2181-489A-A9B7-9DD74DC863A6}" type="pres">
      <dgm:prSet presAssocID="{48FE892C-25ED-4922-ABFA-F63E3A167DAC}" presName="sibTrans" presStyleLbl="sibTrans2D1" presStyleIdx="4" presStyleCnt="5" custLinFactNeighborX="3827" custLinFactNeighborY="7902"/>
      <dgm:spPr/>
      <dgm:t>
        <a:bodyPr/>
        <a:lstStyle/>
        <a:p>
          <a:endParaRPr lang="ru-RU"/>
        </a:p>
      </dgm:t>
    </dgm:pt>
  </dgm:ptLst>
  <dgm:cxnLst>
    <dgm:cxn modelId="{E14CA260-E9B4-4ED5-8AD2-3C6B5C530BED}" type="presOf" srcId="{F03BDF22-A8F6-4F39-B680-EAB66EBCA2ED}" destId="{DDD5A43A-B10B-4ED8-9914-AC01E698A61A}" srcOrd="0" destOrd="0" presId="urn:microsoft.com/office/officeart/2005/8/layout/radial6"/>
    <dgm:cxn modelId="{3F560968-9DFF-4C2E-9E6D-E2C1984EC091}" type="presOf" srcId="{6D27CFEA-A52C-40C0-8B02-F077639D8639}" destId="{733AFE03-64B8-4F81-BC8C-26AD56777304}" srcOrd="0" destOrd="0" presId="urn:microsoft.com/office/officeart/2005/8/layout/radial6"/>
    <dgm:cxn modelId="{6BE50CF3-BAAC-4687-9606-0237718F05C1}" type="presOf" srcId="{0F67B3B8-ECDD-464C-B883-4422E624325E}" destId="{C8BA26AE-0905-4CE0-8B8A-6F769674F53D}" srcOrd="0" destOrd="0" presId="urn:microsoft.com/office/officeart/2005/8/layout/radial6"/>
    <dgm:cxn modelId="{B726CA9C-8047-4864-8AC8-AC5C0038E1C9}" type="presOf" srcId="{A6604136-C7F9-4BE4-8080-3F495468515B}" destId="{104B3698-CA9F-4DC2-A32C-F001C00F0D19}" srcOrd="0" destOrd="0" presId="urn:microsoft.com/office/officeart/2005/8/layout/radial6"/>
    <dgm:cxn modelId="{74E65A57-56C1-4A9E-9993-9174F2F4BB4F}" type="presOf" srcId="{E06EDBCE-1EA5-40BB-9980-A18B678E7CA1}" destId="{DF76EA39-A8BF-49BF-9901-EF6C5084EC03}" srcOrd="0" destOrd="0" presId="urn:microsoft.com/office/officeart/2005/8/layout/radial6"/>
    <dgm:cxn modelId="{6014BAEC-B182-4CA0-927A-9EC2AB84AA09}" type="presOf" srcId="{45E16B26-F8B1-4EF4-8357-2A4C001D4157}" destId="{38D6DFE4-EA3B-4835-A8F8-B4DF1352317D}" srcOrd="0" destOrd="0" presId="urn:microsoft.com/office/officeart/2005/8/layout/radial6"/>
    <dgm:cxn modelId="{2D7985AF-715F-4878-BB79-B8F49EF0C679}" srcId="{AE5A76B3-FDC6-42AB-B918-4E2D6C031115}" destId="{F03BDF22-A8F6-4F39-B680-EAB66EBCA2ED}" srcOrd="0" destOrd="0" parTransId="{3958EF48-CA54-47C1-AB2C-E44EA86139B1}" sibTransId="{8A109199-7783-4FE5-AF34-0C36BBE0CF3F}"/>
    <dgm:cxn modelId="{CD3F5954-A0A8-4417-8233-55DCD3DDD4F8}" type="presOf" srcId="{AE5A76B3-FDC6-42AB-B918-4E2D6C031115}" destId="{50351004-1E49-4E1C-A137-E5135D3DB099}" srcOrd="0" destOrd="0" presId="urn:microsoft.com/office/officeart/2005/8/layout/radial6"/>
    <dgm:cxn modelId="{E4B7A5A2-67E6-454E-B132-5698B0453314}" srcId="{F03BDF22-A8F6-4F39-B680-EAB66EBCA2ED}" destId="{45E16B26-F8B1-4EF4-8357-2A4C001D4157}" srcOrd="2" destOrd="0" parTransId="{E1B834D8-1C34-4906-8B1A-6EA1BC905627}" sibTransId="{E06EDBCE-1EA5-40BB-9980-A18B678E7CA1}"/>
    <dgm:cxn modelId="{34EDBB6E-BC18-42CA-842C-B767C4660113}" type="presOf" srcId="{C4451E00-B965-45D3-B842-F0358543DE91}" destId="{54CD7D0A-F5F7-4542-B7FA-73F315256374}" srcOrd="0" destOrd="0" presId="urn:microsoft.com/office/officeart/2005/8/layout/radial6"/>
    <dgm:cxn modelId="{3E9D4598-71D7-403F-B789-27954CCA2A96}" srcId="{F03BDF22-A8F6-4F39-B680-EAB66EBCA2ED}" destId="{842601DD-A7AC-4689-89BB-74E3A13B93BA}" srcOrd="1" destOrd="0" parTransId="{2183F319-3943-436D-9F11-29C3C250ACE7}" sibTransId="{C4451E00-B965-45D3-B842-F0358543DE91}"/>
    <dgm:cxn modelId="{5A68FF98-4B4A-4DCD-9D19-A2F09C4D5C32}" type="presOf" srcId="{48FE892C-25ED-4922-ABFA-F63E3A167DAC}" destId="{C1E308D0-2181-489A-A9B7-9DD74DC863A6}" srcOrd="0" destOrd="0" presId="urn:microsoft.com/office/officeart/2005/8/layout/radial6"/>
    <dgm:cxn modelId="{6EEFED7D-2B9E-4EE8-9355-73CEFD291E24}" type="presOf" srcId="{8891FF87-D8AD-4D76-B748-081707B87C16}" destId="{C6FD23F6-DE04-4E16-95B6-914B9CA46319}" srcOrd="0" destOrd="0" presId="urn:microsoft.com/office/officeart/2005/8/layout/radial6"/>
    <dgm:cxn modelId="{DF9D0C9D-1B86-4BE8-9906-85BE256A7FE8}" srcId="{F03BDF22-A8F6-4F39-B680-EAB66EBCA2ED}" destId="{0F67B3B8-ECDD-464C-B883-4422E624325E}" srcOrd="0" destOrd="0" parTransId="{196C3919-743F-4E26-B096-51EBD3DD81F9}" sibTransId="{8891FF87-D8AD-4D76-B748-081707B87C16}"/>
    <dgm:cxn modelId="{6EA9E4D0-7990-483F-8DB3-51ADA8A7D8B6}" type="presOf" srcId="{D5B3D714-E5CC-4D98-B44D-4473D8393D8F}" destId="{803D1D86-E018-4A47-8F25-53934D08C658}" srcOrd="0" destOrd="0" presId="urn:microsoft.com/office/officeart/2005/8/layout/radial6"/>
    <dgm:cxn modelId="{D619E4C1-49E9-43B9-B359-319588EA9C90}" srcId="{F03BDF22-A8F6-4F39-B680-EAB66EBCA2ED}" destId="{6D27CFEA-A52C-40C0-8B02-F077639D8639}" srcOrd="3" destOrd="0" parTransId="{29673310-0C9B-436B-B8C7-323ABCCFECEF}" sibTransId="{A6604136-C7F9-4BE4-8080-3F495468515B}"/>
    <dgm:cxn modelId="{98B5E201-A12A-4ACC-8B5B-C7F008D7DA58}" srcId="{F03BDF22-A8F6-4F39-B680-EAB66EBCA2ED}" destId="{D5B3D714-E5CC-4D98-B44D-4473D8393D8F}" srcOrd="4" destOrd="0" parTransId="{3053793D-7CDE-4387-84F7-68017D3E188F}" sibTransId="{48FE892C-25ED-4922-ABFA-F63E3A167DAC}"/>
    <dgm:cxn modelId="{5D415EFF-87F3-4EB5-930C-E667BBE79407}" type="presOf" srcId="{842601DD-A7AC-4689-89BB-74E3A13B93BA}" destId="{B29DF9FB-5FE9-4E75-AFBD-EA4BDD0A0B8E}" srcOrd="0" destOrd="0" presId="urn:microsoft.com/office/officeart/2005/8/layout/radial6"/>
    <dgm:cxn modelId="{80F8F04D-ACA2-4726-BA69-CE289BEA39C9}" type="presParOf" srcId="{50351004-1E49-4E1C-A137-E5135D3DB099}" destId="{DDD5A43A-B10B-4ED8-9914-AC01E698A61A}" srcOrd="0" destOrd="0" presId="urn:microsoft.com/office/officeart/2005/8/layout/radial6"/>
    <dgm:cxn modelId="{BBE7A538-534F-4EB9-87D3-981001EC3ABD}" type="presParOf" srcId="{50351004-1E49-4E1C-A137-E5135D3DB099}" destId="{C8BA26AE-0905-4CE0-8B8A-6F769674F53D}" srcOrd="1" destOrd="0" presId="urn:microsoft.com/office/officeart/2005/8/layout/radial6"/>
    <dgm:cxn modelId="{A2FB0019-358E-47BE-9BD0-20483F21DA11}" type="presParOf" srcId="{50351004-1E49-4E1C-A137-E5135D3DB099}" destId="{FF54347B-0968-4004-837D-C9499FF4C47E}" srcOrd="2" destOrd="0" presId="urn:microsoft.com/office/officeart/2005/8/layout/radial6"/>
    <dgm:cxn modelId="{B10697C8-C4D5-4DA7-8685-5794DBC73EAF}" type="presParOf" srcId="{50351004-1E49-4E1C-A137-E5135D3DB099}" destId="{C6FD23F6-DE04-4E16-95B6-914B9CA46319}" srcOrd="3" destOrd="0" presId="urn:microsoft.com/office/officeart/2005/8/layout/radial6"/>
    <dgm:cxn modelId="{A69DB6D6-FEF6-4E5C-B23F-3858919B1217}" type="presParOf" srcId="{50351004-1E49-4E1C-A137-E5135D3DB099}" destId="{B29DF9FB-5FE9-4E75-AFBD-EA4BDD0A0B8E}" srcOrd="4" destOrd="0" presId="urn:microsoft.com/office/officeart/2005/8/layout/radial6"/>
    <dgm:cxn modelId="{FDB65EDA-90B8-47D0-9462-21F61EE11E12}" type="presParOf" srcId="{50351004-1E49-4E1C-A137-E5135D3DB099}" destId="{6BC40568-A2AE-4481-8CBD-41BBF5DFA0CE}" srcOrd="5" destOrd="0" presId="urn:microsoft.com/office/officeart/2005/8/layout/radial6"/>
    <dgm:cxn modelId="{2268F6F5-4C1B-478D-A6CA-F9D091368349}" type="presParOf" srcId="{50351004-1E49-4E1C-A137-E5135D3DB099}" destId="{54CD7D0A-F5F7-4542-B7FA-73F315256374}" srcOrd="6" destOrd="0" presId="urn:microsoft.com/office/officeart/2005/8/layout/radial6"/>
    <dgm:cxn modelId="{7D89D1F1-5BB3-4558-9D46-80231DD8DE5A}" type="presParOf" srcId="{50351004-1E49-4E1C-A137-E5135D3DB099}" destId="{38D6DFE4-EA3B-4835-A8F8-B4DF1352317D}" srcOrd="7" destOrd="0" presId="urn:microsoft.com/office/officeart/2005/8/layout/radial6"/>
    <dgm:cxn modelId="{BEFC0792-1AF7-44E3-8E8F-D54068DE0018}" type="presParOf" srcId="{50351004-1E49-4E1C-A137-E5135D3DB099}" destId="{AA8C1E56-616C-4484-95E5-64630BBED6BE}" srcOrd="8" destOrd="0" presId="urn:microsoft.com/office/officeart/2005/8/layout/radial6"/>
    <dgm:cxn modelId="{52B4580F-F739-4F4F-AA93-DE1B2CA0574E}" type="presParOf" srcId="{50351004-1E49-4E1C-A137-E5135D3DB099}" destId="{DF76EA39-A8BF-49BF-9901-EF6C5084EC03}" srcOrd="9" destOrd="0" presId="urn:microsoft.com/office/officeart/2005/8/layout/radial6"/>
    <dgm:cxn modelId="{F47EC4A9-DC18-46D5-B97E-0E3286E66236}" type="presParOf" srcId="{50351004-1E49-4E1C-A137-E5135D3DB099}" destId="{733AFE03-64B8-4F81-BC8C-26AD56777304}" srcOrd="10" destOrd="0" presId="urn:microsoft.com/office/officeart/2005/8/layout/radial6"/>
    <dgm:cxn modelId="{F2ACC48A-42D1-4E0A-B8DD-7BD8694E94E2}" type="presParOf" srcId="{50351004-1E49-4E1C-A137-E5135D3DB099}" destId="{6E55EA90-3489-43B6-80E8-3CC6CD480B4A}" srcOrd="11" destOrd="0" presId="urn:microsoft.com/office/officeart/2005/8/layout/radial6"/>
    <dgm:cxn modelId="{60528CAD-F1FE-430E-B8A4-EC0AD87E352F}" type="presParOf" srcId="{50351004-1E49-4E1C-A137-E5135D3DB099}" destId="{104B3698-CA9F-4DC2-A32C-F001C00F0D19}" srcOrd="12" destOrd="0" presId="urn:microsoft.com/office/officeart/2005/8/layout/radial6"/>
    <dgm:cxn modelId="{0A71634E-E99F-4C9F-9109-3EC992BBA66E}" type="presParOf" srcId="{50351004-1E49-4E1C-A137-E5135D3DB099}" destId="{803D1D86-E018-4A47-8F25-53934D08C658}" srcOrd="13" destOrd="0" presId="urn:microsoft.com/office/officeart/2005/8/layout/radial6"/>
    <dgm:cxn modelId="{CC92A14D-9169-42D8-A05F-89E9BA4DF45C}" type="presParOf" srcId="{50351004-1E49-4E1C-A137-E5135D3DB099}" destId="{59FA3C8D-D978-4648-8E23-72376B00F880}" srcOrd="14" destOrd="0" presId="urn:microsoft.com/office/officeart/2005/8/layout/radial6"/>
    <dgm:cxn modelId="{E8CE8EE5-EAC7-4088-B739-C9136FD57CF5}" type="presParOf" srcId="{50351004-1E49-4E1C-A137-E5135D3DB099}" destId="{C1E308D0-2181-489A-A9B7-9DD74DC863A6}" srcOrd="15" destOrd="0" presId="urn:microsoft.com/office/officeart/2005/8/layout/radial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308D0-2181-489A-A9B7-9DD74DC863A6}">
      <dsp:nvSpPr>
        <dsp:cNvPr id="0" name=""/>
        <dsp:cNvSpPr/>
      </dsp:nvSpPr>
      <dsp:spPr>
        <a:xfrm>
          <a:off x="1493631" y="833658"/>
          <a:ext cx="4056725" cy="4056725"/>
        </a:xfrm>
        <a:prstGeom prst="blockArc">
          <a:avLst>
            <a:gd name="adj1" fmla="val 12046768"/>
            <a:gd name="adj2" fmla="val 17363578"/>
            <a:gd name="adj3" fmla="val 4639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4B3698-CA9F-4DC2-A32C-F001C00F0D19}">
      <dsp:nvSpPr>
        <dsp:cNvPr id="0" name=""/>
        <dsp:cNvSpPr/>
      </dsp:nvSpPr>
      <dsp:spPr>
        <a:xfrm>
          <a:off x="1737611" y="-388484"/>
          <a:ext cx="4056725" cy="4056725"/>
        </a:xfrm>
        <a:prstGeom prst="blockArc">
          <a:avLst>
            <a:gd name="adj1" fmla="val 6508110"/>
            <a:gd name="adj2" fmla="val 10852565"/>
            <a:gd name="adj3" fmla="val 4639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76EA39-A8BF-49BF-9901-EF6C5084EC03}">
      <dsp:nvSpPr>
        <dsp:cNvPr id="0" name=""/>
        <dsp:cNvSpPr/>
      </dsp:nvSpPr>
      <dsp:spPr>
        <a:xfrm>
          <a:off x="2121532" y="268428"/>
          <a:ext cx="4056725" cy="4056725"/>
        </a:xfrm>
        <a:prstGeom prst="blockArc">
          <a:avLst>
            <a:gd name="adj1" fmla="val 2833709"/>
            <a:gd name="adj2" fmla="val 8326774"/>
            <a:gd name="adj3" fmla="val 4639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D7D0A-F5F7-4542-B7FA-73F315256374}">
      <dsp:nvSpPr>
        <dsp:cNvPr id="0" name=""/>
        <dsp:cNvSpPr/>
      </dsp:nvSpPr>
      <dsp:spPr>
        <a:xfrm>
          <a:off x="2944609" y="416844"/>
          <a:ext cx="4056725" cy="4056725"/>
        </a:xfrm>
        <a:prstGeom prst="blockArc">
          <a:avLst>
            <a:gd name="adj1" fmla="val 175051"/>
            <a:gd name="adj2" fmla="val 3806646"/>
            <a:gd name="adj3" fmla="val 4639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FD23F6-DE04-4E16-95B6-914B9CA46319}">
      <dsp:nvSpPr>
        <dsp:cNvPr id="0" name=""/>
        <dsp:cNvSpPr/>
      </dsp:nvSpPr>
      <dsp:spPr>
        <a:xfrm>
          <a:off x="2777135" y="436666"/>
          <a:ext cx="3372842" cy="4056725"/>
        </a:xfrm>
        <a:prstGeom prst="blockArc">
          <a:avLst>
            <a:gd name="adj1" fmla="val 14757480"/>
            <a:gd name="adj2" fmla="val 21153703"/>
            <a:gd name="adj3" fmla="val 463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D5A43A-B10B-4ED8-9914-AC01E698A61A}">
      <dsp:nvSpPr>
        <dsp:cNvPr id="0" name=""/>
        <dsp:cNvSpPr/>
      </dsp:nvSpPr>
      <dsp:spPr>
        <a:xfrm>
          <a:off x="2890498" y="1789997"/>
          <a:ext cx="2571954" cy="135018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Verdana" pitchFamily="34" charset="0"/>
            </a:rPr>
            <a:t>Производство мяса, муки, хлеба</a:t>
          </a:r>
          <a:endParaRPr lang="ru-RU" sz="1800" kern="1200" dirty="0">
            <a:latin typeface="Verdana" pitchFamily="34" charset="0"/>
          </a:endParaRPr>
        </a:p>
      </dsp:txBody>
      <dsp:txXfrm>
        <a:off x="3267152" y="1987728"/>
        <a:ext cx="1818646" cy="954727"/>
      </dsp:txXfrm>
    </dsp:sp>
    <dsp:sp modelId="{C8BA26AE-0905-4CE0-8B8A-6F769674F53D}">
      <dsp:nvSpPr>
        <dsp:cNvPr id="0" name=""/>
        <dsp:cNvSpPr/>
      </dsp:nvSpPr>
      <dsp:spPr>
        <a:xfrm>
          <a:off x="2633566" y="-145515"/>
          <a:ext cx="2782123" cy="163615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Verdana" pitchFamily="34" charset="0"/>
            </a:rPr>
            <a:t>Мельничный комплекс (</a:t>
          </a:r>
          <a:r>
            <a:rPr lang="ru-RU" sz="1400" kern="1200" dirty="0" smtClean="0">
              <a:latin typeface="Verdana" pitchFamily="34" charset="0"/>
            </a:rPr>
            <a:t>приобретенный в рамках «Лизинг-Грант»</a:t>
          </a:r>
          <a:endParaRPr lang="ru-RU" sz="1400" kern="1200" dirty="0">
            <a:latin typeface="Verdana" pitchFamily="34" charset="0"/>
          </a:endParaRPr>
        </a:p>
      </dsp:txBody>
      <dsp:txXfrm>
        <a:off x="3040998" y="94094"/>
        <a:ext cx="1967259" cy="1156936"/>
      </dsp:txXfrm>
    </dsp:sp>
    <dsp:sp modelId="{B29DF9FB-5FE9-4E75-AFBD-EA4BDD0A0B8E}">
      <dsp:nvSpPr>
        <dsp:cNvPr id="0" name=""/>
        <dsp:cNvSpPr/>
      </dsp:nvSpPr>
      <dsp:spPr>
        <a:xfrm>
          <a:off x="5585894" y="1724888"/>
          <a:ext cx="2421137" cy="1001203"/>
        </a:xfrm>
        <a:prstGeom prst="ellipse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Verdana" pitchFamily="34" charset="0"/>
            </a:rPr>
            <a:t>Откорм молодняка КРС</a:t>
          </a:r>
          <a:endParaRPr lang="ru-RU" sz="1800" kern="1200" dirty="0">
            <a:latin typeface="Verdana" pitchFamily="34" charset="0"/>
          </a:endParaRPr>
        </a:p>
      </dsp:txBody>
      <dsp:txXfrm>
        <a:off x="5940461" y="1871511"/>
        <a:ext cx="1712003" cy="707957"/>
      </dsp:txXfrm>
    </dsp:sp>
    <dsp:sp modelId="{38D6DFE4-EA3B-4835-A8F8-B4DF1352317D}">
      <dsp:nvSpPr>
        <dsp:cNvPr id="0" name=""/>
        <dsp:cNvSpPr/>
      </dsp:nvSpPr>
      <dsp:spPr>
        <a:xfrm>
          <a:off x="4879489" y="3078971"/>
          <a:ext cx="1648034" cy="1635905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latin typeface="Verdana" pitchFamily="34" charset="0"/>
            </a:rPr>
            <a:t>Пекарня </a:t>
          </a:r>
          <a:r>
            <a:rPr lang="ru-RU" sz="1400" kern="1200" baseline="0" dirty="0" smtClean="0">
              <a:latin typeface="Verdana" pitchFamily="34" charset="0"/>
            </a:rPr>
            <a:t>(приобретенная в рамках «Лизинг-Грант»</a:t>
          </a:r>
        </a:p>
      </dsp:txBody>
      <dsp:txXfrm>
        <a:off x="5120838" y="3318544"/>
        <a:ext cx="1165336" cy="1156759"/>
      </dsp:txXfrm>
    </dsp:sp>
    <dsp:sp modelId="{733AFE03-64B8-4F81-BC8C-26AD56777304}">
      <dsp:nvSpPr>
        <dsp:cNvPr id="0" name=""/>
        <dsp:cNvSpPr/>
      </dsp:nvSpPr>
      <dsp:spPr>
        <a:xfrm>
          <a:off x="1869050" y="3067294"/>
          <a:ext cx="1997388" cy="1361627"/>
        </a:xfrm>
        <a:prstGeom prst="ellipse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Verdana" pitchFamily="34" charset="0"/>
            </a:rPr>
            <a:t>Реализация продукции в собственных магазинах</a:t>
          </a:r>
          <a:endParaRPr lang="ru-RU" sz="1600" kern="1200" dirty="0">
            <a:latin typeface="Verdana" pitchFamily="34" charset="0"/>
          </a:endParaRPr>
        </a:p>
      </dsp:txBody>
      <dsp:txXfrm>
        <a:off x="2161561" y="3266700"/>
        <a:ext cx="1412366" cy="962815"/>
      </dsp:txXfrm>
    </dsp:sp>
    <dsp:sp modelId="{803D1D86-E018-4A47-8F25-53934D08C658}">
      <dsp:nvSpPr>
        <dsp:cNvPr id="0" name=""/>
        <dsp:cNvSpPr/>
      </dsp:nvSpPr>
      <dsp:spPr>
        <a:xfrm>
          <a:off x="288032" y="1429944"/>
          <a:ext cx="2452558" cy="817201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Verdana" pitchFamily="34" charset="0"/>
            </a:rPr>
            <a:t>Выращивание зерновых</a:t>
          </a:r>
          <a:endParaRPr lang="ru-RU" sz="1800" kern="1200" dirty="0">
            <a:latin typeface="Verdana" pitchFamily="34" charset="0"/>
          </a:endParaRPr>
        </a:p>
      </dsp:txBody>
      <dsp:txXfrm>
        <a:off x="647201" y="1549620"/>
        <a:ext cx="1734220" cy="577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9D1E5-4D6F-4E5A-A9F4-6F4624ACC9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1205516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7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rmz.menzelinsk.ru/catalog-mpp.php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http://www.menzelvoda.ru/i_photo/max/2.jpg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ЗОНАЛЬНОЕ СОВЕЩАНИЕ6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43042" y="2000240"/>
            <a:ext cx="7500958" cy="2928958"/>
          </a:xfrm>
        </p:spPr>
        <p:txBody>
          <a:bodyPr>
            <a:normAutofit/>
          </a:bodyPr>
          <a:lstStyle/>
          <a:p>
            <a:pPr>
              <a:tabLst>
                <a:tab pos="1881188" algn="l"/>
              </a:tabLst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ЗАСЕДАНИЕ СОВЕТА МЕНЗЕЛИНСКОГО МУНИЦИПАЛЬНОГО </a:t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РАЙОНА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08673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6540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Показатели по животноводству</a:t>
            </a: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89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71472" y="857232"/>
          <a:ext cx="8358246" cy="5035089"/>
        </p:xfrm>
        <a:graphic>
          <a:graphicData uri="http://schemas.openxmlformats.org/drawingml/2006/table">
            <a:tbl>
              <a:tblPr/>
              <a:tblGrid>
                <a:gridCol w="2643207"/>
                <a:gridCol w="1357321"/>
                <a:gridCol w="857256"/>
                <a:gridCol w="928694"/>
                <a:gridCol w="858588"/>
                <a:gridCol w="856590"/>
                <a:gridCol w="856590"/>
              </a:tblGrid>
              <a:tr h="100943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Сельхозформирования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Поголовье КРС,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 гол.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Производство молока, </a:t>
                      </a:r>
                      <a:endParaRPr lang="ru-RU" sz="18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тыс.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Производство скота и птицы, в тыс.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29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2011г.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% к 2010г.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2011г.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% к 2010г.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2011г.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% к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2010г.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Агрофирмы «ВАМИН»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8 463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153,1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А/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"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Мензелинские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зори"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2 709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68,5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3,3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113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"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Заиковский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1 400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33,6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1,9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А/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"Омет"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76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"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Туган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як"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ПХ и КФХ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1 908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141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139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9,8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14 635,0</a:t>
                      </a:r>
                      <a:endParaRPr lang="ru-RU" sz="2000" b="1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266,4</a:t>
                      </a:r>
                      <a:endParaRPr lang="ru-RU" sz="2000" b="1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26,1</a:t>
                      </a:r>
                      <a:endParaRPr lang="ru-RU" sz="2000" b="1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,7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449" marR="6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500063" y="2357438"/>
            <a:ext cx="8229600" cy="13985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>
              <a:defRPr/>
            </a:pPr>
            <a:endParaRPr lang="ru-RU" sz="4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FF5C9C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7589838" y="6481763"/>
            <a:ext cx="504825" cy="301625"/>
          </a:xfrm>
          <a:prstGeom prst="rect">
            <a:avLst/>
          </a:prstGeom>
          <a:noFill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303A43F-BB67-4CAE-AA7C-6AEB9E68FCD3}" type="slidenum">
              <a:rPr lang="ru-RU" sz="12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100</a:t>
            </a:fld>
            <a:endParaRPr lang="ru-RU" sz="1200">
              <a:latin typeface="+mn-lt"/>
            </a:endParaRPr>
          </a:p>
        </p:txBody>
      </p:sp>
      <p:sp>
        <p:nvSpPr>
          <p:cNvPr id="136200" name="Rectangle 8"/>
          <p:cNvSpPr>
            <a:spLocks/>
          </p:cNvSpPr>
          <p:nvPr/>
        </p:nvSpPr>
        <p:spPr bwMode="auto">
          <a:xfrm>
            <a:off x="2310264" y="2228329"/>
            <a:ext cx="4214813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итогах социально-экономического развития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Мензелинского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и о задачах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6201" name="Picture 16" descr="100_16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81" y="232876"/>
            <a:ext cx="2567881" cy="192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2" name="Picture 4" descr="IMG_37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46" y="4361474"/>
            <a:ext cx="2698601" cy="1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6" name="Picture 2" descr="H:\город\Ледовый 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" y="232876"/>
            <a:ext cx="2455406" cy="193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7" name="Picture 15" descr="IMG_82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58" y="2357438"/>
            <a:ext cx="2324326" cy="17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8" name="Picture 2" descr="H:\город\IMG_68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69" y="232876"/>
            <a:ext cx="2698602" cy="193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D:\ФОТО-АРХИВ\САБАНТУЙ\Сабантуй 2009\IMG_82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" y="2479385"/>
            <a:ext cx="2349733" cy="17906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:\ФОТО-АРХИВ\СПОРТ\IMG_38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" y="4361474"/>
            <a:ext cx="2508244" cy="188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:\фото спорт\DSC0352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3887" y="4361474"/>
            <a:ext cx="2555776" cy="1916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9619751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amsung\Desktop\ОДМСиТ\IMG_1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537013"/>
            <a:ext cx="4427983" cy="33209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C:\Users\Samsung\Desktop\ОДМСиТ\IMG_2683.JPG"/>
          <p:cNvPicPr>
            <a:picLocks noChangeAspect="1" noChangeArrowheads="1"/>
          </p:cNvPicPr>
          <p:nvPr/>
        </p:nvPicPr>
        <p:blipFill>
          <a:blip r:embed="rId3" cstate="print"/>
          <a:srcRect r="10156"/>
          <a:stretch>
            <a:fillRect/>
          </a:stretch>
        </p:blipFill>
        <p:spPr bwMode="auto">
          <a:xfrm>
            <a:off x="4548508" y="66174"/>
            <a:ext cx="4506355" cy="33454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C:\Users\Samsung\Desktop\ОДМСиТ\IMG_1947.JPG"/>
          <p:cNvPicPr>
            <a:picLocks noChangeAspect="1" noChangeArrowheads="1"/>
          </p:cNvPicPr>
          <p:nvPr/>
        </p:nvPicPr>
        <p:blipFill>
          <a:blip r:embed="rId4" cstate="print"/>
          <a:srcRect l="8594"/>
          <a:stretch>
            <a:fillRect/>
          </a:stretch>
        </p:blipFill>
        <p:spPr bwMode="auto">
          <a:xfrm>
            <a:off x="4548508" y="3504666"/>
            <a:ext cx="4595492" cy="33533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E:\фото спорт\IMG_18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3" y="35705"/>
            <a:ext cx="4379980" cy="32849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88098910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amsung\Desktop\ОДМСиТ\IMG_2551.JPG"/>
          <p:cNvPicPr>
            <a:picLocks noChangeAspect="1" noChangeArrowheads="1"/>
          </p:cNvPicPr>
          <p:nvPr/>
        </p:nvPicPr>
        <p:blipFill>
          <a:blip r:embed="rId2" cstate="print"/>
          <a:srcRect r="7813"/>
          <a:stretch>
            <a:fillRect/>
          </a:stretch>
        </p:blipFill>
        <p:spPr bwMode="auto">
          <a:xfrm>
            <a:off x="-334698" y="0"/>
            <a:ext cx="9478698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542926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Соревнования ФСБ (Федеральной Службы </a:t>
            </a:r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безопасности)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amsung\Desktop\ОДМСиТ\DSC046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ФСБ</a:t>
            </a:r>
            <a:endParaRPr lang="ru-RU" dirty="0"/>
          </a:p>
        </p:txBody>
      </p:sp>
      <p:pic>
        <p:nvPicPr>
          <p:cNvPr id="5122" name="Picture 2" descr="E:\фото спорт\IMG_8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1520" y="0"/>
            <a:ext cx="987552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8346526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Samsung\Desktop\ОДМСиТ\IMG_9656.jpg"/>
          <p:cNvPicPr>
            <a:picLocks noChangeAspect="1" noChangeArrowheads="1"/>
          </p:cNvPicPr>
          <p:nvPr/>
        </p:nvPicPr>
        <p:blipFill>
          <a:blip r:embed="rId2" cstate="print"/>
          <a:srcRect l="6250" r="3125"/>
          <a:stretch>
            <a:fillRect/>
          </a:stretch>
        </p:blipFill>
        <p:spPr bwMode="auto">
          <a:xfrm>
            <a:off x="0" y="0"/>
            <a:ext cx="9318044" cy="6858000"/>
          </a:xfrm>
          <a:prstGeom prst="rect">
            <a:avLst/>
          </a:prstGeom>
          <a:noFill/>
        </p:spPr>
      </p:pic>
      <p:pic>
        <p:nvPicPr>
          <p:cNvPr id="3" name="Picture 2" descr="C:\Users\Samsung\Desktop\ОДМСиТ\IMG_9657.jpg"/>
          <p:cNvPicPr>
            <a:picLocks noChangeAspect="1" noChangeArrowheads="1"/>
          </p:cNvPicPr>
          <p:nvPr/>
        </p:nvPicPr>
        <p:blipFill>
          <a:blip r:embed="rId3" cstate="print"/>
          <a:srcRect l="6782" b="860"/>
          <a:stretch>
            <a:fillRect/>
          </a:stretch>
        </p:blipFill>
        <p:spPr bwMode="auto">
          <a:xfrm>
            <a:off x="6544973" y="182466"/>
            <a:ext cx="2490297" cy="187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Samsung\Desktop\ОДМСиТ\IMG_9565.jpg"/>
          <p:cNvPicPr>
            <a:picLocks noChangeAspect="1" noChangeArrowheads="1"/>
          </p:cNvPicPr>
          <p:nvPr/>
        </p:nvPicPr>
        <p:blipFill>
          <a:blip r:embed="rId4" cstate="print"/>
          <a:srcRect t="2782" r="9375"/>
          <a:stretch>
            <a:fillRect/>
          </a:stretch>
        </p:blipFill>
        <p:spPr bwMode="auto">
          <a:xfrm>
            <a:off x="2747339" y="0"/>
            <a:ext cx="3823366" cy="2862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Samsung\Desktop\ОДМСиТ\IMG_9578.jpg"/>
          <p:cNvPicPr>
            <a:picLocks noChangeAspect="1" noChangeArrowheads="1"/>
          </p:cNvPicPr>
          <p:nvPr/>
        </p:nvPicPr>
        <p:blipFill>
          <a:blip r:embed="rId5" cstate="print"/>
          <a:srcRect t="2782" r="10156"/>
          <a:stretch>
            <a:fillRect/>
          </a:stretch>
        </p:blipFill>
        <p:spPr bwMode="auto">
          <a:xfrm>
            <a:off x="186223" y="197094"/>
            <a:ext cx="2496233" cy="186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517286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amsung\Desktop\ОДМСиТ\IMG_9523.jpg"/>
          <p:cNvPicPr>
            <a:picLocks noChangeAspect="1" noChangeArrowheads="1"/>
          </p:cNvPicPr>
          <p:nvPr/>
        </p:nvPicPr>
        <p:blipFill>
          <a:blip r:embed="rId2" cstate="print"/>
          <a:srcRect l="10156" b="439"/>
          <a:stretch>
            <a:fillRect/>
          </a:stretch>
        </p:blipFill>
        <p:spPr bwMode="auto">
          <a:xfrm>
            <a:off x="4716016" y="3391175"/>
            <a:ext cx="4427984" cy="346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Samsung\Desktop\ОДМСиТ\IMG_9383.jpg"/>
          <p:cNvPicPr>
            <a:picLocks noChangeAspect="1" noChangeArrowheads="1"/>
          </p:cNvPicPr>
          <p:nvPr/>
        </p:nvPicPr>
        <p:blipFill>
          <a:blip r:embed="rId3" cstate="print"/>
          <a:srcRect l="6250" r="2344"/>
          <a:stretch>
            <a:fillRect/>
          </a:stretch>
        </p:blipFill>
        <p:spPr bwMode="auto">
          <a:xfrm>
            <a:off x="107503" y="3357562"/>
            <a:ext cx="4689583" cy="342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03" name="Picture 3" descr="E:\IMG_9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86314" cy="34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04" name="Picture 4" descr="E:\IMG_95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5871" y="0"/>
            <a:ext cx="437812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0705410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Samsung\Desktop\ОДМСиТ\IMG_9924.JPG"/>
          <p:cNvPicPr>
            <a:picLocks noChangeAspect="1" noChangeArrowheads="1"/>
          </p:cNvPicPr>
          <p:nvPr/>
        </p:nvPicPr>
        <p:blipFill>
          <a:blip r:embed="rId2" cstate="print"/>
          <a:srcRect l="12500"/>
          <a:stretch>
            <a:fillRect/>
          </a:stretch>
        </p:blipFill>
        <p:spPr bwMode="auto">
          <a:xfrm>
            <a:off x="0" y="0"/>
            <a:ext cx="9144000" cy="6970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05320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фото спорт\DSCF1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1222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 др. районах</a:t>
            </a:r>
            <a:endParaRPr lang="ru-RU" dirty="0"/>
          </a:p>
        </p:txBody>
      </p:sp>
      <p:pic>
        <p:nvPicPr>
          <p:cNvPr id="8194" name="Picture 2" descr="E:\фото спорт\DSC03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46036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Валовая продукция за 2008-2011 г.г.</a:t>
            </a: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0033" y="1000105"/>
          <a:ext cx="8286809" cy="5115518"/>
        </p:xfrm>
        <a:graphic>
          <a:graphicData uri="http://schemas.openxmlformats.org/drawingml/2006/table">
            <a:tbl>
              <a:tblPr/>
              <a:tblGrid>
                <a:gridCol w="3071835"/>
                <a:gridCol w="1122544"/>
                <a:gridCol w="894994"/>
                <a:gridCol w="894994"/>
                <a:gridCol w="1151221"/>
                <a:gridCol w="1151221"/>
              </a:tblGrid>
              <a:tr h="72864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Сельхозформирования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Валовая продукция,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млн. руб.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ВП 2011 года в расчете на: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20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работника, в тыс. руб.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271">
                <a:tc>
                  <a:txBody>
                    <a:bodyPr/>
                    <a:lstStyle/>
                    <a:p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2008г.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2009г.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2011г.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га пашни, в тыс. руб.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7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Агрофирмы «ВАМИН»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374,7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316,9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544,3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17,1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753,9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А/ф "Мензелинские зори"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300,8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245,0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481,3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1 230,9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"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Заиковский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56,5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87,2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23,9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1 147,4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 по сельхозорганизациям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844,0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636,8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1 120,0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933,3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Подсобные хозяйства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29,7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53,0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44,6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1 036,0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КФХ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185,9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246,0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287,4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33,8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2 415,3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1 059,6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935,8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1 452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17,0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1 066,0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фото спорт\DSC03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Admin\Рабочий стол\фото Сажиде\DSC02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603"/>
            <a:ext cx="9144000" cy="68591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 descr="C:\Documents and Settings\Admin\Рабочий стол\фото Сажиде\P1060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983" cy="6741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493956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2624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48175" y="0"/>
            <a:ext cx="9492175" cy="685800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Samsung\Desktop\ОДМСиТ\IMG_5033.jpg"/>
          <p:cNvPicPr>
            <a:picLocks noChangeAspect="1" noChangeArrowheads="1"/>
          </p:cNvPicPr>
          <p:nvPr/>
        </p:nvPicPr>
        <p:blipFill>
          <a:blip r:embed="rId2" cstate="print"/>
          <a:srcRect l="3125" r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94004014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фото спорт\DSC06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msung\Desktop\ОДМСиТ\DSC04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3573015"/>
            <a:ext cx="4359581" cy="3269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Samsung\Desktop\ОДМСиТ\DSC08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196"/>
            <a:ext cx="4448780" cy="3336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Samsung\Desktop\ОДМСиТ\DSC00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989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Samsung\Desktop\ОДМСиТ\DSC086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44051"/>
            <a:ext cx="4359581" cy="3269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amsung\Desktop\ОДМСиТ\IMG_5005.jpg"/>
          <p:cNvPicPr>
            <a:picLocks noChangeAspect="1" noChangeArrowheads="1"/>
          </p:cNvPicPr>
          <p:nvPr/>
        </p:nvPicPr>
        <p:blipFill>
          <a:blip r:embed="rId2" cstate="print"/>
          <a:srcRect l="4018" r="3567"/>
          <a:stretch>
            <a:fillRect/>
          </a:stretch>
        </p:blipFill>
        <p:spPr bwMode="auto">
          <a:xfrm>
            <a:off x="90031" y="49290"/>
            <a:ext cx="4481969" cy="3206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Samsung\Desktop\ОДМСиТ\IMG_5001.jpg"/>
          <p:cNvPicPr>
            <a:picLocks noChangeAspect="1" noChangeArrowheads="1"/>
          </p:cNvPicPr>
          <p:nvPr/>
        </p:nvPicPr>
        <p:blipFill>
          <a:blip r:embed="rId3" cstate="print"/>
          <a:srcRect l="3125" r="3906"/>
          <a:stretch>
            <a:fillRect/>
          </a:stretch>
        </p:blipFill>
        <p:spPr bwMode="auto">
          <a:xfrm>
            <a:off x="2000232" y="3286124"/>
            <a:ext cx="4404837" cy="3348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Samsung\Desktop\ОДМСиТ\DSC08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504" y="0"/>
            <a:ext cx="4464496" cy="3348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волейбол</a:t>
            </a:r>
            <a:endParaRPr lang="ru-RU" dirty="0"/>
          </a:p>
        </p:txBody>
      </p:sp>
      <p:pic>
        <p:nvPicPr>
          <p:cNvPr id="14338" name="Picture 2" descr="C:\Documents and Settings\Admin\Рабочий стол\фото Сажиде\DSC04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" y="26656"/>
            <a:ext cx="9108460" cy="6831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500063" y="2357438"/>
            <a:ext cx="8229600" cy="13985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>
              <a:defRPr/>
            </a:pPr>
            <a:endParaRPr lang="ru-RU" sz="4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FF5C9C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7589838" y="6481763"/>
            <a:ext cx="504825" cy="301625"/>
          </a:xfrm>
          <a:prstGeom prst="rect">
            <a:avLst/>
          </a:prstGeom>
          <a:noFill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303A43F-BB67-4CAE-AA7C-6AEB9E68FCD3}" type="slidenum">
              <a:rPr lang="ru-RU" sz="12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119</a:t>
            </a:fld>
            <a:endParaRPr lang="ru-RU" sz="1200">
              <a:latin typeface="+mn-lt"/>
            </a:endParaRPr>
          </a:p>
        </p:txBody>
      </p:sp>
      <p:sp>
        <p:nvSpPr>
          <p:cNvPr id="136200" name="Rectangle 8"/>
          <p:cNvSpPr>
            <a:spLocks/>
          </p:cNvSpPr>
          <p:nvPr/>
        </p:nvSpPr>
        <p:spPr bwMode="auto">
          <a:xfrm>
            <a:off x="2310264" y="2228329"/>
            <a:ext cx="4214813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итогах социально-экономического развития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Мензелинского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и о задачах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6201" name="Picture 16" descr="100_16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81" y="232876"/>
            <a:ext cx="2567881" cy="192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2" name="Picture 4" descr="IMG_37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46" y="4361474"/>
            <a:ext cx="2698601" cy="1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6" name="Picture 2" descr="H:\город\Ледовый 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" y="232876"/>
            <a:ext cx="2455406" cy="193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7" name="Picture 15" descr="IMG_82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58" y="2357438"/>
            <a:ext cx="2324326" cy="17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8" name="Picture 2" descr="H:\город\IMG_68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69" y="232876"/>
            <a:ext cx="2698602" cy="193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D:\ФОТО-АРХИВ\САБАНТУЙ\Сабантуй 2009\IMG_82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" y="2479385"/>
            <a:ext cx="2349733" cy="17906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:\ФОТО-АРХИВ\СПОРТ\IMG_38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" y="4361474"/>
            <a:ext cx="2508244" cy="188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:\фото спорт\DSC0352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3887" y="4361474"/>
            <a:ext cx="2555776" cy="1916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961975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74638"/>
            <a:ext cx="7543824" cy="6540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Денежная выручка в 2011 году</a:t>
            </a: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0" y="1142984"/>
          <a:ext cx="8501123" cy="4857785"/>
        </p:xfrm>
        <a:graphic>
          <a:graphicData uri="http://schemas.openxmlformats.org/drawingml/2006/table">
            <a:tbl>
              <a:tblPr/>
              <a:tblGrid>
                <a:gridCol w="2774648"/>
                <a:gridCol w="823211"/>
                <a:gridCol w="1060210"/>
                <a:gridCol w="1169916"/>
                <a:gridCol w="1336569"/>
                <a:gridCol w="1336569"/>
              </a:tblGrid>
              <a:tr h="67730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Сельхозформирования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Денежная выручка, в млн. руб.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ДВ 2011 года в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расчете на: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7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2008г.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2009г.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2011г.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га пашни, в тыс. руб.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работника, в тыс. руб.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Агрофирма «ВАМИН»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188,0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173,7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289,5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9,1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400,9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А/ф "Мензелинские зори"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161,9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197,3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223,5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6,7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571,7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ООО "Заиковский"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54,6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34,1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48,8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13,4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642,6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Итого по сельхозорганизациям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443,2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425,5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567,4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8,1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472,9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Подсобные хозяйства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23,2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26,3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34,3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796,8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КФХ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113,0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132,8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180,3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21,2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1515,1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579,4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584,6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782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9,2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574,2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/>
          <p:nvPr/>
        </p:nvGraphicFramePr>
        <p:xfrm>
          <a:off x="357158" y="1214422"/>
          <a:ext cx="8786842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42976" y="285729"/>
            <a:ext cx="7715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Динамика преступности по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Мензелинскому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району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064896" cy="374441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итогах социально-экономического развития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Мензелинского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и о задачах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Мензелинск 2012 г.</a:t>
            </a:r>
            <a:endParaRPr lang="ru-RU" sz="24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23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фото спорт\IMG_9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8309" cy="70723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Admin\Рабочий стол\фото для дк\IMG_1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59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7768451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Documents and Settings\Admin\Рабочий стол\фото для дк\IMG_1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1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4163859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ll Users\Документы\Сажиде\форум\Изображение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6219" y="0"/>
            <a:ext cx="937021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All Users\Документы\Сажиде\форум\Изображение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6219" y="0"/>
            <a:ext cx="937021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Documents and Settings\Admin\Рабочий стол\фото для дк\IMG_1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" y="22773"/>
            <a:ext cx="9113638" cy="6835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31049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ll Users\Документы\Сажиде\форум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6219" y="0"/>
            <a:ext cx="937021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Admin\Рабочий стол\фото для дк\IMG_17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33" r="15175" b="7590"/>
          <a:stretch/>
        </p:blipFill>
        <p:spPr bwMode="auto">
          <a:xfrm>
            <a:off x="9244" y="-18074"/>
            <a:ext cx="9134756" cy="6876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247890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972452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 о долгах по заработной плате по предприятиям АПК,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1714488"/>
          <a:ext cx="8715436" cy="3867307"/>
        </p:xfrm>
        <a:graphic>
          <a:graphicData uri="http://schemas.openxmlformats.org/drawingml/2006/table">
            <a:tbl>
              <a:tblPr/>
              <a:tblGrid>
                <a:gridCol w="2322878"/>
                <a:gridCol w="1523808"/>
                <a:gridCol w="1653888"/>
                <a:gridCol w="1653888"/>
                <a:gridCol w="1560974"/>
              </a:tblGrid>
              <a:tr h="626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01.10.2011 г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01.11.2011 г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01.12.2011 г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01.01.2012 г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2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Агрофирма "ВАМИН"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4 301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6 160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3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"</a:t>
                      </a:r>
                      <a:r>
                        <a:rPr lang="ru-RU" sz="2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Мензелинские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зори"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5 134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2 819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1 255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6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9 435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8 979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1 255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Admin\Рабочий стол\фото для дк\IMG_1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6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14308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фото спорт\IMG_9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444" y="0"/>
            <a:ext cx="985844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ЗОНАЛЬНОЕ СОВЕЩАНИЕ6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43042" y="2000240"/>
            <a:ext cx="7500958" cy="2928958"/>
          </a:xfrm>
        </p:spPr>
        <p:txBody>
          <a:bodyPr>
            <a:normAutofit/>
          </a:bodyPr>
          <a:lstStyle/>
          <a:p>
            <a:pPr>
              <a:tabLst>
                <a:tab pos="1881188" algn="l"/>
              </a:tabLst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ЗАСЕДАНИЕ СОВЕТА МЕНЗЕЛИНСКОГО МУНИЦИПАЛЬНОГО </a:t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РАЙОНА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0867394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064896" cy="374441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итогах социально-экономического развития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Мензелинского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и о задачах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Мензелинск 2012 г.</a:t>
            </a:r>
            <a:endParaRPr lang="ru-RU" sz="24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23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14290"/>
            <a:ext cx="8786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КФХ «Давлетов»</a:t>
            </a:r>
          </a:p>
        </p:txBody>
      </p:sp>
      <p:pic>
        <p:nvPicPr>
          <p:cNvPr id="68612" name="Picture 4" descr="J:\1 Фото мелиорация\фото с диска\DSC03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976955"/>
            <a:ext cx="4429124" cy="302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 descr="J:\1 Фото мелиорация\фото с диска\DSC0385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97095" y="4014068"/>
            <a:ext cx="8764537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3" name="Picture 5" descr="J:\1 Фото мелиорация\фото с диска\DSC03851.JPG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</a:blip>
          <a:srcRect/>
          <a:stretch>
            <a:fillRect/>
          </a:stretch>
        </p:blipFill>
        <p:spPr bwMode="auto">
          <a:xfrm flipH="1">
            <a:off x="90599" y="1071546"/>
            <a:ext cx="449698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C1D42A-1F35-4023-B2FA-C8878D590AF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404313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57166"/>
            <a:ext cx="9144000" cy="642942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КФХ «Давлетов»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10873" cy="100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1214422"/>
          <a:ext cx="8572560" cy="4928347"/>
        </p:xfrm>
        <a:graphic>
          <a:graphicData uri="http://schemas.openxmlformats.org/drawingml/2006/table">
            <a:tbl>
              <a:tblPr/>
              <a:tblGrid>
                <a:gridCol w="7022584"/>
                <a:gridCol w="1549976"/>
              </a:tblGrid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ПОКАЗАТЕЛЕЙ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 год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8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Площадь пашни, га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420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6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работников, чел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9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Среднемесячная заработная плата, руб.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15000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8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Урожайность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картофеля/га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250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7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Денежная выручка от реализации продукции, тыс.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21 200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7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Денежная выручка в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расчете 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1 га пашни, тыс.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50,4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инвестиций в основной капитал,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руб.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31,1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6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Получено бюджетных средств всего, млн. руб.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13,5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6" descr="J:\1 Фото мелиорация\фото полив и др\от тукаевского уэоос\Давлетов\DSC02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063" y="928670"/>
            <a:ext cx="9204063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КФХ «Давлетов»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71" t="12443" r="8134" b="9798"/>
          <a:stretch/>
        </p:blipFill>
        <p:spPr bwMode="auto">
          <a:xfrm rot="369839">
            <a:off x="-822065" y="-1108545"/>
            <a:ext cx="10854490" cy="8771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924865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14290"/>
            <a:ext cx="8786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КФХ «Давлетов»</a:t>
            </a:r>
          </a:p>
        </p:txBody>
      </p:sp>
      <p:pic>
        <p:nvPicPr>
          <p:cNvPr id="25604" name="Picture 3" descr="J:\1 Фото мелиорация\фото с диска\DSC03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46"/>
            <a:ext cx="621506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J:\1 Фото мелиорация\фото полив и др\от тукаевского уэоос\Давлетов\DSC02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071546"/>
            <a:ext cx="3429022" cy="2702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9" name="Picture 9" descr="J:\1 Фото мелиорация\фото полив и др\от тукаевского уэоос\Давлетов\DSC02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857628"/>
            <a:ext cx="3397738" cy="2861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ACB7-ABD9-48B3-8CD4-11528DFB375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989427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064896" cy="374441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итогах социально-экономического развития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Мензелинского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и о задачах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Мензелинск 2012 г.</a:t>
            </a:r>
            <a:endParaRPr lang="ru-RU" sz="24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23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57188" y="285728"/>
            <a:ext cx="8786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КФХ «Давлетов»</a:t>
            </a:r>
          </a:p>
        </p:txBody>
      </p:sp>
      <p:pic>
        <p:nvPicPr>
          <p:cNvPr id="25602" name="Picture 6" descr="C:\Users\Sergey\Desktop\с МСХ\с диска\DSC03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857760"/>
            <a:ext cx="3000396" cy="1842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3" descr="C:\Users\Sergey\Desktop\с МСХ\орошение картофеля3\DSC07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8016" y="4857760"/>
            <a:ext cx="3071834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J:\1 Фото мелиорация\фото с диска\DSC037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42984"/>
            <a:ext cx="5650646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5" name="Picture 2" descr="J:\1 Фото мелиорация\фото с диска\DSC038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104900"/>
            <a:ext cx="2732087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J:\1 Фото мелиорация\фото с диска\DSC037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2911" y="1895463"/>
            <a:ext cx="1530814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4" name="Picture 2" descr="J:\1 Фото мелиорация\фото с диска\DSC038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873000"/>
            <a:ext cx="250033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F4B24-7CEC-4802-9ECF-F4D49A16E742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9226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85728"/>
            <a:ext cx="8786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КФХ «Давлетов»</a:t>
            </a:r>
          </a:p>
        </p:txBody>
      </p:sp>
      <p:pic>
        <p:nvPicPr>
          <p:cNvPr id="12" name="Picture 11" descr="J:\1 Фото мелиорация\фото полив и др\от тукаевского уэоос\Давлетов\DSC02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514353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8" descr="J:\1 Фото мелиорация\фото полив и др\от тукаевского уэоос\Давлетов\DSC02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1331" y="3286124"/>
            <a:ext cx="4605511" cy="336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75F45-8C45-45A7-920C-5B3041D33AC5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25602" name="Picture 6" descr="C:\Users\Sergey\Desktop\с МСХ\с диска\DSC03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599" y="1142983"/>
            <a:ext cx="3881924" cy="214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2608359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315913"/>
            <a:ext cx="9144000" cy="5635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0" y="-214313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Метод цепочек : КФХ «Ильнур» – глава </a:t>
            </a:r>
            <a:r>
              <a:rPr lang="ru-RU" sz="2400" b="1" dirty="0" err="1">
                <a:solidFill>
                  <a:srgbClr val="C00000"/>
                </a:solidFill>
                <a:latin typeface="Bookman Old Style" pitchFamily="18" charset="0"/>
              </a:rPr>
              <a:t>Бизянов</a:t>
            </a:r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 Я.М.</a:t>
            </a:r>
          </a:p>
        </p:txBody>
      </p:sp>
      <p:graphicFrame>
        <p:nvGraphicFramePr>
          <p:cNvPr id="6" name="Содержимое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7519362"/>
              </p:ext>
            </p:extLst>
          </p:nvPr>
        </p:nvGraphicFramePr>
        <p:xfrm>
          <a:off x="395536" y="918933"/>
          <a:ext cx="8033546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3" name="Picture 2" descr="http://www.nlk.ru/images/boar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4" y="406463"/>
            <a:ext cx="2555776" cy="17071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http://www.bonix.com.ua/img/photos/8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67" y="3785427"/>
            <a:ext cx="2158166" cy="20608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10" descr="http://www.maestria.ucoz.ru/Fotoizobrag/kreativnaja_mebel_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6540"/>
            <a:ext cx="2627784" cy="17274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Стрелка влево 13"/>
          <p:cNvSpPr/>
          <p:nvPr/>
        </p:nvSpPr>
        <p:spPr>
          <a:xfrm>
            <a:off x="251520" y="5805264"/>
            <a:ext cx="1857388" cy="571504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9" name="Picture 2" descr="http://www.nlk.ru/images/boar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049" y="5344605"/>
            <a:ext cx="2145901" cy="14928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0" name="Picture 2" descr="http://www.nlk.ru/images/boar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8" y="3816854"/>
            <a:ext cx="2182151" cy="17003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85926043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40485"/>
            <a:ext cx="1185612" cy="1474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19" name="Рисунок 132" descr="C:\Documents and Settings\Admin\Рабочий стол\Фото самозанятость\Гимаев\халиуллин илсур\IMG_8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907" y="2564904"/>
            <a:ext cx="3197241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162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45" y="269523"/>
            <a:ext cx="4076517" cy="2799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1630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4626077" cy="2733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274638"/>
            <a:ext cx="8286776" cy="6540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Денежная выручка за 2007-2011 г.г., </a:t>
            </a:r>
            <a:r>
              <a:rPr lang="ru-RU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млн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руб</a:t>
            </a:r>
            <a:endParaRPr lang="ru-RU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0" y="1071546"/>
          <a:ext cx="8572528" cy="5149434"/>
        </p:xfrm>
        <a:graphic>
          <a:graphicData uri="http://schemas.openxmlformats.org/drawingml/2006/table">
            <a:tbl>
              <a:tblPr/>
              <a:tblGrid>
                <a:gridCol w="2928990"/>
                <a:gridCol w="1142944"/>
                <a:gridCol w="928694"/>
                <a:gridCol w="1214446"/>
                <a:gridCol w="1071570"/>
                <a:gridCol w="1285884"/>
              </a:tblGrid>
              <a:tr h="975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Сельхозформирования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2007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г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2008 г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2009 г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2010 г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2011 г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7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ВАМИН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119,3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173,7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150,9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289,5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2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А/ф "Мензелинские зори"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161,9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197,3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104,8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223,5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7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ООО "Заиковский"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34,7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54,6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34,1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41,2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48,8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3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Итого по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сельхозорганизациям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267,1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443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425,5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309,2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567,4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7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Подсобные хозяйства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16,7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23,2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26,3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16,3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34,3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КФХ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95,2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113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132,8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177,6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180,3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7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ИТОГО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379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579,2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584,6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503,1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782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КФХ Шереметьев</a:t>
            </a:r>
            <a:endParaRPr lang="ru-RU" dirty="0"/>
          </a:p>
        </p:txBody>
      </p:sp>
      <p:pic>
        <p:nvPicPr>
          <p:cNvPr id="110593" name="Picture 1" descr="C:\Documents and Settings\Админ\Рабочий стол\рабочая\101MSDCF\DSC07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Documents and Settings\Админ\Рабочий стол\DSC04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ru-RU" sz="3600" b="1" dirty="0" smtClean="0">
              <a:latin typeface="Times New Roman" pitchFamily="18" charset="0"/>
            </a:endParaRP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Админ\Рабочий стол\DSC069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ocuments and Settings\Админ\Рабочий стол\DSC069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0770" name="Picture 2" descr="C:\Documents and Settings\Админ\Рабочий стол\рабочая\101MSDCF\DSC07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0771" name="Picture 3" descr="C:\Documents and Settings\Админ\Рабочий стол\рабочая\101MSDCF\DSC07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500437"/>
            <a:ext cx="4476750" cy="3357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0773" name="Picture 5" descr="C:\Documents and Settings\Админ\Рабочий стол\рабочая\101MSDCF\DSC074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29124" cy="3321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 descr="C:\Documents and Settings\Админ\Рабочий стол\рабочая\101MSDCF\DSC07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E:\Гостехнадзор Фото\IMG_1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064896" cy="4000528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итогах социально-экономического развития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Мензелинского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и о задачах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99"/>
                </a:solidFill>
                <a:latin typeface="Arial" charset="0"/>
              </a:rPr>
              <a:t>.</a:t>
            </a:r>
            <a:endParaRPr lang="ru-RU" sz="3600" b="1" dirty="0"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Мензелинск 2012 г.</a:t>
            </a:r>
            <a:endParaRPr lang="ru-RU" sz="24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6080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74638"/>
            <a:ext cx="7543824" cy="65403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Динамика основных экономических показателей района</a:t>
            </a:r>
            <a:r>
              <a:rPr lang="ru-RU" sz="3600" dirty="0" smtClean="0"/>
              <a:t> </a:t>
            </a:r>
            <a:endParaRPr lang="ru-RU" sz="3600" b="1" dirty="0" smtClean="0">
              <a:solidFill>
                <a:srgbClr val="C00000"/>
              </a:solidFill>
            </a:endParaRP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8596" y="1214424"/>
          <a:ext cx="8429684" cy="4714907"/>
        </p:xfrm>
        <a:graphic>
          <a:graphicData uri="http://schemas.openxmlformats.org/drawingml/2006/table">
            <a:tbl>
              <a:tblPr/>
              <a:tblGrid>
                <a:gridCol w="2045176"/>
                <a:gridCol w="1169534"/>
                <a:gridCol w="1000132"/>
                <a:gridCol w="1071570"/>
                <a:gridCol w="973606"/>
                <a:gridCol w="1084833"/>
                <a:gridCol w="1084833"/>
              </a:tblGrid>
              <a:tr h="974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Ед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изм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2007г.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2008г.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2009г.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2010г.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2011г.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7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 произведенной продукции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717,5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1 167,6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795,9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746,0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7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Индекс промышленного производства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7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Среднемесячная заработная плата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Руб.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6 727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9 538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10 253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10 568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12 011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215370" cy="7254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Динамика объемов произведенной продукции промышленной отрасли,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1214424"/>
          <a:ext cx="8215372" cy="4835806"/>
        </p:xfrm>
        <a:graphic>
          <a:graphicData uri="http://schemas.openxmlformats.org/drawingml/2006/table">
            <a:tbl>
              <a:tblPr/>
              <a:tblGrid>
                <a:gridCol w="500066"/>
                <a:gridCol w="2834886"/>
                <a:gridCol w="976084"/>
                <a:gridCol w="976084"/>
                <a:gridCol w="976084"/>
                <a:gridCol w="976084"/>
                <a:gridCol w="976084"/>
              </a:tblGrid>
              <a:tr h="928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Предприятия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2007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2008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2009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Мензелинский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ЛВЗ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134,7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123,3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133,7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51,1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Мензелинский МСК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123,4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118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129,9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165,3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156,1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Кузембетьевский РМЗ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89,5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136,4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85,6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93,2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1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Мензелинский Хлебозавод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19,5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22,5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44,7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45,8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ТПФ Изыскатель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37,7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45,6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57,1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100,1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92,3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2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по отрасли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387,1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470,8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481,7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529,4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438,5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358378" cy="101122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 по высвобожденным из филиала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ОАО «ТАТСПИРТПРОМ»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Мензелинский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ЛВЗ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95536" y="1124744"/>
          <a:ext cx="8429684" cy="5101661"/>
        </p:xfrm>
        <a:graphic>
          <a:graphicData uri="http://schemas.openxmlformats.org/drawingml/2006/table">
            <a:tbl>
              <a:tblPr/>
              <a:tblGrid>
                <a:gridCol w="4108162"/>
                <a:gridCol w="1574386"/>
                <a:gridCol w="2747136"/>
              </a:tblGrid>
              <a:tr h="3374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Примечание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1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Высвобожденных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чел. Иногородние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т.ч.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Самостоятельно трудоустроенных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0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Пенсионеры </a:t>
                      </a:r>
                      <a:endParaRPr lang="ru-RU" sz="20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женщины в декретном отпуске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8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Обратились в центр занятости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Зарегистрированы в качестве безработных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трудоустроены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1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оформили самозанятость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1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направлены на обучение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состоят на учете в ЦЗН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района в программе «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Самозанятость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0034" y="1285862"/>
          <a:ext cx="8215371" cy="4643466"/>
        </p:xfrm>
        <a:graphic>
          <a:graphicData uri="http://schemas.openxmlformats.org/drawingml/2006/table">
            <a:tbl>
              <a:tblPr/>
              <a:tblGrid>
                <a:gridCol w="3215682"/>
                <a:gridCol w="2629870"/>
                <a:gridCol w="2369819"/>
              </a:tblGrid>
              <a:tr h="1366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Количество,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чел.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Сумма,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млн. руб.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2009 год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594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34,9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2010 год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496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29,2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 год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141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8,3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1 231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72,4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74638"/>
            <a:ext cx="7543824" cy="654032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экономические показатели ОАО "</a:t>
            </a:r>
            <a:r>
              <a:rPr lang="ru-RU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Кузембетьевский</a:t>
            </a:r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РМЗ". </a:t>
            </a: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60" y="1071547"/>
          <a:ext cx="8501120" cy="4929222"/>
        </p:xfrm>
        <a:graphic>
          <a:graphicData uri="http://schemas.openxmlformats.org/drawingml/2006/table">
            <a:tbl>
              <a:tblPr/>
              <a:tblGrid>
                <a:gridCol w="2062508"/>
                <a:gridCol w="968482"/>
                <a:gridCol w="1094026"/>
                <a:gridCol w="1094026"/>
                <a:gridCol w="1094026"/>
                <a:gridCol w="1094026"/>
                <a:gridCol w="1094026"/>
              </a:tblGrid>
              <a:tr h="1018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Ед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изм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2007г.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2008г.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2009г.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2010г.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2011г.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Среднемесячная заработная плата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руб.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9 200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12 200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13 540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14 310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16 700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Среднесписочная численность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Объем произведенной продукции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               руб.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2" descr="PICT02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6" y="0"/>
            <a:ext cx="91341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доп. к докладу\psm6pmin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0"/>
            <a:ext cx="3429024" cy="2994781"/>
          </a:xfrm>
          <a:prstGeom prst="rect">
            <a:avLst/>
          </a:prstGeom>
          <a:noFill/>
        </p:spPr>
      </p:pic>
      <p:pic>
        <p:nvPicPr>
          <p:cNvPr id="1027" name="Picture 3" descr="I:\доп. к докладу\psm6smi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0"/>
            <a:ext cx="3000396" cy="3488833"/>
          </a:xfrm>
          <a:prstGeom prst="rect">
            <a:avLst/>
          </a:prstGeom>
          <a:noFill/>
        </p:spPr>
      </p:pic>
      <p:pic>
        <p:nvPicPr>
          <p:cNvPr id="1028" name="Picture 4" descr="I:\доп. к докладу\psm10_p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28"/>
            <a:ext cx="4330730" cy="3143272"/>
          </a:xfrm>
          <a:prstGeom prst="rect">
            <a:avLst/>
          </a:prstGeom>
          <a:noFill/>
        </p:spPr>
      </p:pic>
      <p:pic>
        <p:nvPicPr>
          <p:cNvPr id="1029" name="Picture 5" descr="I:\доп. к докладу\psm25ma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2888934"/>
            <a:ext cx="4286248" cy="39690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rmz.menzelinsk.ru/img/prod/main/m_predperobrobotka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88487"/>
          </a:xfrm>
          <a:prstGeom prst="rect">
            <a:avLst/>
          </a:prstGeom>
          <a:noFill/>
        </p:spPr>
      </p:pic>
      <p:pic>
        <p:nvPicPr>
          <p:cNvPr id="5124" name="Picture 4" descr="УЗМ-30(стационарная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291"/>
            <a:ext cx="2314591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6" name="Picture 6" descr="БС-7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4714884"/>
            <a:ext cx="2411022" cy="19288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\Рабочий стол\Отдел экономики\karta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54" y="0"/>
            <a:ext cx="9126446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74638"/>
            <a:ext cx="6000792" cy="58259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География рынка сбыта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32071" cy="7858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91355621"/>
              </p:ext>
            </p:extLst>
          </p:nvPr>
        </p:nvGraphicFramePr>
        <p:xfrm>
          <a:off x="214283" y="1000108"/>
          <a:ext cx="8750205" cy="5098288"/>
        </p:xfrm>
        <a:graphic>
          <a:graphicData uri="http://schemas.openxmlformats.org/drawingml/2006/table">
            <a:tbl>
              <a:tblPr/>
              <a:tblGrid>
                <a:gridCol w="2589591"/>
                <a:gridCol w="1410277"/>
                <a:gridCol w="2491605"/>
                <a:gridCol w="2258732"/>
              </a:tblGrid>
              <a:tr h="3748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агрофирм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Привлечено инвестиций, млн. руб.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 них использовано инвестиций, млн. руб.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396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приобретение сельскохозяйственной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техники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строительство, реконструкцию животноводческих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ферм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5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А/ф 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Вамин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Мензеля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2 214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234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1 980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71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А/</a:t>
                      </a:r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"</a:t>
                      </a:r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Чулман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2 150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218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1 932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21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А/</a:t>
                      </a:r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"</a:t>
                      </a:r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Мензелинские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зори"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373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370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96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по инвесторам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4 737</a:t>
                      </a:r>
                      <a:endParaRPr lang="ru-RU" sz="3200" b="1" i="0" u="none" strike="noStrike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822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3 915</a:t>
                      </a:r>
                      <a:endParaRPr lang="ru-RU" sz="3200" b="1" i="0" u="none" strike="noStrike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142852"/>
            <a:ext cx="7543824" cy="7747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Инвестиции в основной капитал 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инвесторам за 2006-2011 г.г.</a:t>
            </a:r>
          </a:p>
        </p:txBody>
      </p:sp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Samsung\Desktop\вода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571999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C:\Users\Samsung\Desktop\вода\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39589"/>
            <a:ext cx="4572000" cy="3318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5" name="Picture 7" descr="C:\Users\Samsung\Desktop\вода\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07572"/>
            <a:ext cx="4333904" cy="3250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6" name="Picture 8" descr="C:\Users\Samsung\Desktop\вода\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7251" y="0"/>
            <a:ext cx="4476749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amsung\Desktop\вода\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2" descr="Фото: 2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-39024" y="0"/>
            <a:ext cx="9183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D:\Мои документы\Отдел экономики\Развлечения\Мои рисунки\Сборное\Минеральная\333CANON\IMG_3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32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74638"/>
            <a:ext cx="7543824" cy="654032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экономические показатели ООО ТПФ "Изыскатель" . </a:t>
            </a: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64525231"/>
              </p:ext>
            </p:extLst>
          </p:nvPr>
        </p:nvGraphicFramePr>
        <p:xfrm>
          <a:off x="357158" y="1071545"/>
          <a:ext cx="8501121" cy="5000662"/>
        </p:xfrm>
        <a:graphic>
          <a:graphicData uri="http://schemas.openxmlformats.org/drawingml/2006/table">
            <a:tbl>
              <a:tblPr/>
              <a:tblGrid>
                <a:gridCol w="2198618"/>
                <a:gridCol w="1008112"/>
                <a:gridCol w="1008112"/>
                <a:gridCol w="1080120"/>
                <a:gridCol w="1080120"/>
                <a:gridCol w="1080120"/>
                <a:gridCol w="1045919"/>
              </a:tblGrid>
              <a:tr h="8850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82" marR="8982" marT="8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Ед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изм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2007г.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2008г.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2009г.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2010г.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2011г.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Среднемесячная заработная плата</a:t>
                      </a:r>
                    </a:p>
                  </a:txBody>
                  <a:tcPr marL="8982" marR="8982" marT="8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руб.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6 000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8 250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9 500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11 200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11 700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Среднесписочная численность</a:t>
                      </a:r>
                    </a:p>
                  </a:txBody>
                  <a:tcPr marL="8982" marR="8982" marT="8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113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125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116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130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132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Объем произведенной продукции</a:t>
                      </a:r>
                    </a:p>
                  </a:txBody>
                  <a:tcPr marL="8982" marR="8982" marT="8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               руб.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37,7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45,6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57,1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100,1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92,3</a:t>
                      </a:r>
                    </a:p>
                  </a:txBody>
                  <a:tcPr marL="8982" marR="8982" marT="89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74638"/>
            <a:ext cx="7543824" cy="654032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Динамика объемов производимой продукции </a:t>
            </a:r>
            <a:r>
              <a:rPr lang="ru-RU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Мензелинским</a:t>
            </a:r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Хлебозаводом,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25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4035276"/>
              </p:ext>
            </p:extLst>
          </p:nvPr>
        </p:nvGraphicFramePr>
        <p:xfrm>
          <a:off x="214284" y="1340199"/>
          <a:ext cx="8822212" cy="4446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9604"/>
                <a:gridCol w="1152128"/>
                <a:gridCol w="1080120"/>
                <a:gridCol w="1119733"/>
                <a:gridCol w="1082994"/>
                <a:gridCol w="1037633"/>
              </a:tblGrid>
              <a:tr h="1779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продукции</a:t>
                      </a:r>
                      <a:endParaRPr lang="ru-RU" sz="2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4525" algn="l"/>
                        </a:tabLs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 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 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 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 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 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37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Хлебобулочные </a:t>
                      </a:r>
                      <a:r>
                        <a:rPr lang="ru-RU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изделия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18 554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19 688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21 652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32 972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34 532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Кондитерские </a:t>
                      </a:r>
                      <a:r>
                        <a:rPr lang="ru-RU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изделия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970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2 805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13 378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11 697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11 282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19 524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22 493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35 030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44 669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45 814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0560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064896" cy="4500594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итогах социально-экономического развития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Мензелинского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и о задачах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Мензелинск 2012 г.</a:t>
            </a:r>
            <a:endParaRPr lang="ru-RU" sz="24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6080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Отдел Строительства</a:t>
            </a:r>
          </a:p>
        </p:txBody>
      </p:sp>
      <p:pic>
        <p:nvPicPr>
          <p:cNvPr id="24578" name="Picture 2" descr="F:\g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426" t="2572" r="1306" b="11352"/>
          <a:stretch/>
        </p:blipFill>
        <p:spPr bwMode="auto">
          <a:xfrm>
            <a:off x="1115616" y="-3391"/>
            <a:ext cx="7867747" cy="6783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Строительство в Мензелинском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муниципальном районе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10873" cy="100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7543824" cy="428628"/>
          </a:xfrm>
        </p:spPr>
        <p:txBody>
          <a:bodyPr>
            <a:noAutofit/>
          </a:bodyPr>
          <a:lstStyle/>
          <a:p>
            <a:r>
              <a:rPr lang="tt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ъем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выполненных работ строительной отраслью района,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8" y="1000108"/>
          <a:ext cx="8572559" cy="5239510"/>
        </p:xfrm>
        <a:graphic>
          <a:graphicData uri="http://schemas.openxmlformats.org/drawingml/2006/table">
            <a:tbl>
              <a:tblPr/>
              <a:tblGrid>
                <a:gridCol w="574035"/>
                <a:gridCol w="2969241"/>
                <a:gridCol w="1055483"/>
                <a:gridCol w="1055483"/>
                <a:gridCol w="948083"/>
                <a:gridCol w="1021226"/>
                <a:gridCol w="949008"/>
              </a:tblGrid>
              <a:tr h="1000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2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2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Предприятия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2007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2008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2009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2010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"Лига" и СТК "Лига"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29,7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49,9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25,3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50,5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45,1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"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Конаш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7,8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11,7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16,6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9,2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25,2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"Монолит"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6,8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8,9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10,5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22,3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18,5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ПМК "Мелиорация"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16,8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25,4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11,6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22,3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30,3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"Гарант Плюс"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22,4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32,4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28,5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30,3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25,0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6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по отрасли</a:t>
                      </a:r>
                      <a:endParaRPr lang="ru-RU" sz="24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83,5</a:t>
                      </a:r>
                      <a:endParaRPr lang="ru-RU" sz="24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128,3</a:t>
                      </a:r>
                      <a:endParaRPr lang="ru-RU" sz="24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92,5</a:t>
                      </a:r>
                      <a:endParaRPr lang="ru-RU" sz="24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134,6</a:t>
                      </a:r>
                      <a:endParaRPr lang="ru-RU" sz="24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144,1</a:t>
                      </a:r>
                      <a:endParaRPr lang="ru-RU" sz="24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10873" cy="100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88640"/>
            <a:ext cx="7543824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Ввод жилья в 2011 году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98173208"/>
              </p:ext>
            </p:extLst>
          </p:nvPr>
        </p:nvGraphicFramePr>
        <p:xfrm>
          <a:off x="357158" y="1357299"/>
          <a:ext cx="8429684" cy="4286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4288"/>
                <a:gridCol w="3475396"/>
              </a:tblGrid>
              <a:tr h="2097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жилого фонда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введенная площадь жилья, в </a:t>
                      </a:r>
                      <a:r>
                        <a:rPr lang="ru-RU" sz="2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Ведомственное жилье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Индивидуальное жилье</a:t>
                      </a:r>
                      <a:endParaRPr lang="ru-RU" sz="24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11 975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ввод жилья за 2011 год</a:t>
                      </a:r>
                      <a:endParaRPr lang="ru-RU" sz="24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12 241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62018365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E:\Гостехнадзор Фото\IMG_1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29600" cy="464345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показатели реализации государственных программ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году по Мензелинскому муниципальному району</a:t>
            </a: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7" y="214290"/>
            <a:ext cx="373496" cy="464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45" y="857229"/>
          <a:ext cx="8715435" cy="5570145"/>
        </p:xfrm>
        <a:graphic>
          <a:graphicData uri="http://schemas.openxmlformats.org/drawingml/2006/table">
            <a:tbl>
              <a:tblPr/>
              <a:tblGrid>
                <a:gridCol w="3251027"/>
                <a:gridCol w="1963946"/>
                <a:gridCol w="785818"/>
                <a:gridCol w="642942"/>
                <a:gridCol w="934052"/>
                <a:gridCol w="1137650"/>
              </a:tblGrid>
              <a:tr h="339938"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программ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освоено 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рамках программ, 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том числе: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56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РФ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РТ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Местный бюджет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Прочие </a:t>
                      </a: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источники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244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Капитальный ремонт  МКД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34,1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1,4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18,1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6,3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8,3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88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Переселение граждан из аварийного жилищного фонда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16,7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9,7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5,8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258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Социальная ипотека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21,9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21,9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88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Обеспечение жильем молодых семей АПК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10,2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4,5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5,7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88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Обеспечение жильем  ветеранов ВОВ </a:t>
                      </a: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(7 домов)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6,6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6,6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938">
                <a:tc>
                  <a:txBody>
                    <a:bodyPr/>
                    <a:lstStyle/>
                    <a:p>
                      <a:pPr algn="l" fontAlgn="t"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Обеспечение жильем детей-сирот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8,7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8,7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938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Программа "Бэлэкэч"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10,4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10,4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938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 Строительство ФАПа в н.п. Урусово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4,1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1,8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2,3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938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Проект «Уютный дворик»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12,6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5,3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3,4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3,9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938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Водоснабжение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15,0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10,0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44">
                <a:tc>
                  <a:txBody>
                    <a:bodyPr/>
                    <a:lstStyle/>
                    <a:p>
                      <a:pPr algn="ctr" fontAlgn="t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 fontAlgn="t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140,3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24,0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88,2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15,9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12,2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8" marR="4058" marT="40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Евгений Алексеевич\Downloads\IMG_8797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24"/>
            <a:ext cx="5292080" cy="469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0" descr="C:\Users\Евгений Алексеевич\1608201162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397" y="2167775"/>
            <a:ext cx="5159603" cy="4679921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="" xmlns:p14="http://schemas.microsoft.com/office/powerpoint/2010/main" val="32778511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для доклада\нов\P111068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892" r="3352"/>
          <a:stretch/>
        </p:blipFill>
        <p:spPr bwMode="auto">
          <a:xfrm>
            <a:off x="0" y="0"/>
            <a:ext cx="5076056" cy="3037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428868"/>
            <a:ext cx="6286512" cy="438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574655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ФОТО\капр\SDC1733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30" t="56960" r="17346" b="1"/>
          <a:stretch/>
        </p:blipFill>
        <p:spPr bwMode="auto">
          <a:xfrm>
            <a:off x="3949080" y="28782"/>
            <a:ext cx="5194920" cy="3646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Picture 2" descr="C:\Users\Евгений Алексеевич\16082011622.jpg"/>
          <p:cNvPicPr/>
          <p:nvPr/>
        </p:nvPicPr>
        <p:blipFill rotWithShape="1">
          <a:blip r:embed="rId3" cstate="print">
            <a:lum bright="3000" contrast="-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547" r="6334"/>
          <a:stretch/>
        </p:blipFill>
        <p:spPr bwMode="auto">
          <a:xfrm>
            <a:off x="0" y="2564904"/>
            <a:ext cx="4932040" cy="428545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="" xmlns:p14="http://schemas.microsoft.com/office/powerpoint/2010/main" val="578635098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725525" cy="464347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Программа капитального </a:t>
            </a:r>
            <a: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ремонта 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МКД 2008-2011гг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282" y="1285860"/>
          <a:ext cx="8572561" cy="4714907"/>
        </p:xfrm>
        <a:graphic>
          <a:graphicData uri="http://schemas.openxmlformats.org/drawingml/2006/table">
            <a:tbl>
              <a:tblPr/>
              <a:tblGrid>
                <a:gridCol w="957203"/>
                <a:gridCol w="637297"/>
                <a:gridCol w="822270"/>
                <a:gridCol w="869377"/>
                <a:gridCol w="935423"/>
                <a:gridCol w="955571"/>
                <a:gridCol w="742888"/>
                <a:gridCol w="742888"/>
                <a:gridCol w="954822"/>
                <a:gridCol w="954822"/>
              </a:tblGrid>
              <a:tr h="350904">
                <a:tc rowSpan="2">
                  <a:txBody>
                    <a:bodyPr/>
                    <a:lstStyle/>
                    <a:p>
                      <a:pPr algn="l"/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 домов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Площадь охвата, тыс.кв. м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 </a:t>
                      </a:r>
                      <a:r>
                        <a:rPr lang="ru-RU" sz="1600" b="1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квартиршт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Числен.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проживающих чел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Кап.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ремонт на сумму,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в том числе: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916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бюджет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РФ,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бюджет РТ,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бюджет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МО,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руб.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635" marR="8635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Средства собственников </a:t>
                      </a:r>
                      <a:r>
                        <a:rPr lang="ru-RU" sz="1400" b="1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помещ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., млн. руб.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latin typeface="Times New Roman"/>
                          <a:ea typeface="Times New Roman"/>
                          <a:cs typeface="Times New Roman"/>
                        </a:rPr>
                        <a:t>2008 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29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32,3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752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1 709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35,7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17,7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8,1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5,9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635" marR="8635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latin typeface="Times New Roman"/>
                          <a:ea typeface="Times New Roman"/>
                          <a:cs typeface="Times New Roman"/>
                        </a:rPr>
                        <a:t>2009 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39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55,9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1 107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2 604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65,9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31,9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24,4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6,3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635" marR="8635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3,3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latin typeface="Times New Roman"/>
                          <a:ea typeface="Times New Roman"/>
                          <a:cs typeface="Times New Roman"/>
                        </a:rPr>
                        <a:t>2010 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9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7,4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181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375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27,5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2,8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12,1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6,3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635" marR="8635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6,1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latin typeface="Times New Roman"/>
                          <a:ea typeface="Times New Roman"/>
                          <a:cs typeface="Times New Roman"/>
                        </a:rPr>
                        <a:t>2011 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19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15,5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311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774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34,1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1,4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18,1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6,3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635" marR="8635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8,3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 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635" marR="8635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111,1 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2 351 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5 462 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163,3 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53,8 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62,7 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24,8 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635" marR="8635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21,7 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726">
                <a:tc>
                  <a:txBody>
                    <a:bodyPr/>
                    <a:lstStyle/>
                    <a:p>
                      <a:pPr algn="l"/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635" marR="8635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100%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32,9%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38,4%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latin typeface="Times New Roman"/>
                          <a:ea typeface="Times New Roman"/>
                          <a:cs typeface="Times New Roman"/>
                        </a:rPr>
                        <a:t>15,3%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635" marR="8635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latin typeface="Times New Roman"/>
                          <a:ea typeface="Times New Roman"/>
                          <a:cs typeface="Times New Roman"/>
                        </a:rPr>
                        <a:t>13,4%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18" marR="61018" marT="86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46878132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ru-RU" sz="3600" b="1" dirty="0" smtClean="0">
              <a:latin typeface="Times New Roman" pitchFamily="18" charset="0"/>
            </a:endParaRPr>
          </a:p>
        </p:txBody>
      </p:sp>
      <p:pic>
        <p:nvPicPr>
          <p:cNvPr id="7" name="Picture 2" descr="C:\Documents and Settings\Admin\Рабочий стол\для доклада\Новая папка\DSC000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28"/>
          <a:stretch/>
        </p:blipFill>
        <p:spPr bwMode="auto">
          <a:xfrm>
            <a:off x="1979712" y="44624"/>
            <a:ext cx="7048192" cy="4861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 descr="C:\Users\Евгений Алексеевич\0111201188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57" t="3916" b="26282"/>
          <a:stretch/>
        </p:blipFill>
        <p:spPr bwMode="auto">
          <a:xfrm>
            <a:off x="143410" y="3645024"/>
            <a:ext cx="4788630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Admin\Рабочий стол\для доклада\Новая папка\DSC0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2455"/>
            <a:ext cx="7438389" cy="5578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Documents and Settings\Admin\Рабочий стол\для доклада\нов\WP_000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38"/>
          <a:stretch/>
        </p:blipFill>
        <p:spPr bwMode="auto">
          <a:xfrm>
            <a:off x="21704" y="3746090"/>
            <a:ext cx="4550296" cy="3087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Admin\Рабочий стол\для доклада\Новая папка\DSC0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76" y="65186"/>
            <a:ext cx="7365405" cy="5524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C:\Documents and Settings\Admin\Рабочий стол\для доклада\Новая папка\DSC000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12" t="13485" r="15606" b="21857"/>
          <a:stretch/>
        </p:blipFill>
        <p:spPr bwMode="auto">
          <a:xfrm>
            <a:off x="107504" y="3796757"/>
            <a:ext cx="4170467" cy="2944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757473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Отдел Строительства</a:t>
            </a:r>
          </a:p>
        </p:txBody>
      </p:sp>
      <p:pic>
        <p:nvPicPr>
          <p:cNvPr id="24578" name="Picture 2" descr="F:\g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426" t="2572" r="1306" b="11352"/>
          <a:stretch/>
        </p:blipFill>
        <p:spPr bwMode="auto">
          <a:xfrm>
            <a:off x="1115616" y="-3391"/>
            <a:ext cx="7867747" cy="6783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Строительство в Мензелинском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муниципальном районе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Мензелинск\черная общага\DSC039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2" y="467061"/>
            <a:ext cx="8961858" cy="5974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7574737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E:\Гостехнадзор Фото\IMG_16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3474" flipH="1">
            <a:off x="3513707" y="448397"/>
            <a:ext cx="5286380" cy="4242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2" descr="E:\Гостехнадзор Фото\IMG_1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4930">
            <a:off x="-119405" y="2275779"/>
            <a:ext cx="5200861" cy="3750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Мензелинск\черная общага\DSC03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314814" cy="5861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8" name="Picture 2" descr="G:\Мензелинск\черная общага\DSC039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072"/>
          <a:stretch/>
        </p:blipFill>
        <p:spPr bwMode="auto">
          <a:xfrm>
            <a:off x="4717101" y="497469"/>
            <a:ext cx="4145280" cy="5840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871205079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Отдел Строительства</a:t>
            </a:r>
          </a:p>
        </p:txBody>
      </p:sp>
      <p:pic>
        <p:nvPicPr>
          <p:cNvPr id="24578" name="Picture 2" descr="F:\g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426" t="2572" r="1306" b="11352"/>
          <a:stretch/>
        </p:blipFill>
        <p:spPr bwMode="auto">
          <a:xfrm>
            <a:off x="1115616" y="-3391"/>
            <a:ext cx="7867747" cy="6783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Строительство в Мензелинском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муниципальном районе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81318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778" y="650164"/>
            <a:ext cx="8376710" cy="66631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программы «Социальная ипотека» 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Мензелинском муниципальном районе </a:t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период с 2005 -2011 год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01497612"/>
              </p:ext>
            </p:extLst>
          </p:nvPr>
        </p:nvGraphicFramePr>
        <p:xfrm>
          <a:off x="642910" y="1700808"/>
          <a:ext cx="7929618" cy="4145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4293963"/>
                <a:gridCol w="363565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годам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28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ru-RU" sz="28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sz="28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r>
                        <a:rPr lang="ru-RU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288837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064896" cy="374441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итогах социально-экономического развития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Мензелинского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и о задачах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Мензелинск 2012 г.</a:t>
            </a:r>
            <a:endParaRPr lang="ru-RU" sz="24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6080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74638"/>
            <a:ext cx="7543824" cy="6540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Выпадающие суммы района на 2012 год </a:t>
            </a: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62499716"/>
              </p:ext>
            </p:extLst>
          </p:nvPr>
        </p:nvGraphicFramePr>
        <p:xfrm>
          <a:off x="357158" y="1142982"/>
          <a:ext cx="8572561" cy="4938264"/>
        </p:xfrm>
        <a:graphic>
          <a:graphicData uri="http://schemas.openxmlformats.org/drawingml/2006/table">
            <a:tbl>
              <a:tblPr/>
              <a:tblGrid>
                <a:gridCol w="2786082"/>
                <a:gridCol w="1857388"/>
                <a:gridCol w="2138620"/>
                <a:gridCol w="1790471"/>
              </a:tblGrid>
              <a:tr h="5669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предприятий</a:t>
                      </a:r>
                    </a:p>
                  </a:txBody>
                  <a:tcPr marL="8912" marR="8912" marT="8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работающих</a:t>
                      </a:r>
                    </a:p>
                  </a:txBody>
                  <a:tcPr marL="8912" marR="8912" marT="8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Выпадающие суммы:</a:t>
                      </a:r>
                    </a:p>
                  </a:txBody>
                  <a:tcPr marL="8912" marR="8912" marT="8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28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налоги в местный бюджет, в млн.руб.</a:t>
                      </a:r>
                    </a:p>
                  </a:txBody>
                  <a:tcPr marL="8912" marR="8912" marT="8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объемов,                       в млн.руб.</a:t>
                      </a:r>
                    </a:p>
                  </a:txBody>
                  <a:tcPr marL="8912" marR="8912" marT="8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ЗАО "Пионер-2000"</a:t>
                      </a:r>
                    </a:p>
                  </a:txBody>
                  <a:tcPr marL="8912" marR="8912" marT="8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375</a:t>
                      </a:r>
                    </a:p>
                  </a:txBody>
                  <a:tcPr marL="8912" marR="8912" marT="8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10,9</a:t>
                      </a:r>
                    </a:p>
                  </a:txBody>
                  <a:tcPr marL="8912" marR="8912" marT="8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403,3</a:t>
                      </a:r>
                    </a:p>
                  </a:txBody>
                  <a:tcPr marL="8912" marR="8912" marT="8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ООО ТЭК "Поволжье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Регионгаз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</a:p>
                  </a:txBody>
                  <a:tcPr marL="8912" marR="8912" marT="8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8912" marR="8912" marT="8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11,8</a:t>
                      </a:r>
                    </a:p>
                  </a:txBody>
                  <a:tcPr marL="8912" marR="8912" marT="8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8912" marR="8912" marT="8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Мензелинский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ЛВЗ</a:t>
                      </a:r>
                    </a:p>
                  </a:txBody>
                  <a:tcPr marL="8912" marR="8912" marT="8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8912" marR="8912" marT="8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2,5</a:t>
                      </a:r>
                    </a:p>
                  </a:txBody>
                  <a:tcPr marL="8912" marR="8912" marT="8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134,0</a:t>
                      </a:r>
                    </a:p>
                  </a:txBody>
                  <a:tcPr marL="8912" marR="8912" marT="8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5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ИТОГО: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8912" marR="8912" marT="8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475</a:t>
                      </a:r>
                    </a:p>
                  </a:txBody>
                  <a:tcPr marL="8912" marR="8912" marT="8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25,2</a:t>
                      </a:r>
                    </a:p>
                  </a:txBody>
                  <a:tcPr marL="8912" marR="8912" marT="8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537,3</a:t>
                      </a:r>
                    </a:p>
                  </a:txBody>
                  <a:tcPr marL="8912" marR="8912" marT="8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747820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74638"/>
            <a:ext cx="7543824" cy="65403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Анализ людских ресурсов сельского населения Мензелинского района.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8" y="1214424"/>
          <a:ext cx="8143933" cy="4671510"/>
        </p:xfrm>
        <a:graphic>
          <a:graphicData uri="http://schemas.openxmlformats.org/drawingml/2006/table">
            <a:tbl>
              <a:tblPr/>
              <a:tblGrid>
                <a:gridCol w="3758738"/>
                <a:gridCol w="1331220"/>
                <a:gridCol w="1174606"/>
                <a:gridCol w="1017992"/>
                <a:gridCol w="861377"/>
              </a:tblGrid>
              <a:tr h="7858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45" marR="7645" marT="76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2008г.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2009г.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2010г.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2011г.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51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900" b="1" i="0" u="none" strike="noStrike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Проживают </a:t>
                      </a:r>
                      <a:r>
                        <a:rPr lang="ru-RU" sz="1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на селе всего:  </a:t>
                      </a:r>
                      <a:r>
                        <a:rPr lang="ru-RU" sz="1900" b="1" i="0" u="none" strike="noStrike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                           их </a:t>
                      </a:r>
                      <a:r>
                        <a:rPr lang="ru-RU" sz="1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них</a:t>
                      </a:r>
                    </a:p>
                  </a:txBody>
                  <a:tcPr marL="7645" marR="7645" marT="76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12 985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12 655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12 430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12 326</a:t>
                      </a:r>
                      <a:endParaRPr lang="ru-RU" sz="1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45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* дети до1  года</a:t>
                      </a:r>
                    </a:p>
                  </a:txBody>
                  <a:tcPr marL="7645" marR="7645" marT="76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98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108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113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45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* детсадовского </a:t>
                      </a: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возраста </a:t>
                      </a:r>
                    </a:p>
                    <a:p>
                      <a:pPr lvl="1" algn="l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</a:t>
                      </a:r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 1 до 7 лет)</a:t>
                      </a:r>
                    </a:p>
                  </a:txBody>
                  <a:tcPr marL="7645" marR="7645" marT="76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641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635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645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605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45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* школьного </a:t>
                      </a: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возраста</a:t>
                      </a:r>
                    </a:p>
                    <a:p>
                      <a:pPr lvl="1" algn="l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(от 7 до 17 лет)</a:t>
                      </a:r>
                    </a:p>
                  </a:txBody>
                  <a:tcPr marL="7645" marR="7645" marT="76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1 578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1 486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1 441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</a:t>
                      </a: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356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36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* трудоспособный </a:t>
                      </a: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возраст </a:t>
                      </a:r>
                    </a:p>
                    <a:p>
                      <a:pPr lvl="1" algn="l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 </a:t>
                      </a:r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 17 до 55(60) лет)</a:t>
                      </a:r>
                    </a:p>
                  </a:txBody>
                  <a:tcPr marL="7645" marR="7645" marT="76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6 330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6 206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6 098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</a:t>
                      </a: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058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45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* пенсионеры</a:t>
                      </a:r>
                    </a:p>
                  </a:txBody>
                  <a:tcPr marL="7645" marR="7645" marT="76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4 338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4 220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4 118</a:t>
                      </a: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</a:t>
                      </a: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194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45" marR="7645" marT="7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01014903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064896" cy="374441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итогах социально-экономического развития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Мензелинского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и о задачах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Мензелинск 2012 г.</a:t>
            </a:r>
            <a:endParaRPr lang="ru-RU" sz="24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23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Сажиде\Новое изображени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46"/>
            <a:ext cx="9274167" cy="59293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229600" cy="1143000"/>
          </a:xfrm>
        </p:spPr>
        <p:txBody>
          <a:bodyPr/>
          <a:lstStyle/>
          <a:p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Трасса М7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064896" cy="374441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итогах социально-экономического развития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Мензелинского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и о задачах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Мензелинск 2012 г.</a:t>
            </a:r>
            <a:endParaRPr lang="ru-RU" sz="24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23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котельные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42" name="Picture 2" descr="D:\ФОТО-АРХИВ\День Строителей\на 26\2\IMG_43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31666"/>
            <a:ext cx="9674114" cy="72553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729128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1794" name="Picture 2" descr="C:\Documents and Settings\Админ\Рабочий стол\рабочая\101MSDCF\DSC07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4690" name="Picture 2" descr="D:\ФОТО-АРХИВ\День Строителей\на 26\2\IMG_4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109" cy="68475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25917804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3666" name="Picture 2" descr="D:\ФОТО-АРХИВ\День Строителей\на 26\2\IMG_43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64" t="-11617" r="-14364" b="19935"/>
          <a:stretch/>
        </p:blipFill>
        <p:spPr bwMode="auto">
          <a:xfrm>
            <a:off x="835" y="-1035496"/>
            <a:ext cx="10788896" cy="7893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1815433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Отдел Строительства</a:t>
            </a:r>
          </a:p>
        </p:txBody>
      </p:sp>
      <p:pic>
        <p:nvPicPr>
          <p:cNvPr id="24578" name="Picture 2" descr="F:\g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426" t="2572" r="1306" b="11352"/>
          <a:stretch/>
        </p:blipFill>
        <p:spPr bwMode="auto">
          <a:xfrm>
            <a:off x="1115616" y="-3391"/>
            <a:ext cx="7867747" cy="6783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Строительство в Мензелинском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муниципальном районе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873646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H:\на 26\11 -Дорога\IMG_7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8093909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7" y="-326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7" y="116632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63408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Улично-дорожная сеть </a:t>
            </a:r>
            <a:r>
              <a:rPr lang="ru-RU" sz="2800" b="1" dirty="0">
                <a:latin typeface="Times New Roman" pitchFamily="18" charset="0"/>
                <a:ea typeface="+mn-ea"/>
                <a:cs typeface="Times New Roman" pitchFamily="18" charset="0"/>
              </a:rPr>
              <a:t>г</a:t>
            </a:r>
            <a:r>
              <a:rPr lang="ru-RU" sz="28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. Мензелинска </a:t>
            </a:r>
            <a:br>
              <a:rPr lang="ru-RU" sz="2800" b="1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8598" y="1142984"/>
          <a:ext cx="8358244" cy="4874481"/>
        </p:xfrm>
        <a:graphic>
          <a:graphicData uri="http://schemas.openxmlformats.org/drawingml/2006/table">
            <a:tbl>
              <a:tblPr/>
              <a:tblGrid>
                <a:gridCol w="2333854"/>
                <a:gridCol w="1472757"/>
                <a:gridCol w="1517211"/>
                <a:gridCol w="1517211"/>
                <a:gridCol w="1517211"/>
              </a:tblGrid>
              <a:tr h="65375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Покрытие дорог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01.01.2007г.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01.01.2012г.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17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Протяженность, км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Протяженность, км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Асфальтобетон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34,9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55,7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Щебеночное покрытие 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8,3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27,8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4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Грунт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43,6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9,3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11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2400" b="1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86,8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92,8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574737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Тукая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2" y="3409276"/>
            <a:ext cx="4581672" cy="344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Комсомольская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23507"/>
            <a:ext cx="4572000" cy="343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50 лет Побе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48272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5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2" y="0"/>
            <a:ext cx="45657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79260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8051"/>
            <a:ext cx="4572000" cy="33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4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475933"/>
            <a:ext cx="4429124" cy="33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Слайд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Слайд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7" y="0"/>
            <a:ext cx="4429124" cy="332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388598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8" name="Picture 4" descr="Слайд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71810"/>
            <a:ext cx="5309440" cy="378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IMG_22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 bwMode="auto">
          <a:xfrm>
            <a:off x="3984511" y="10581"/>
            <a:ext cx="5150905" cy="370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IMG_22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88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IMG_22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369230"/>
            <a:ext cx="4643438" cy="348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857788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Отдел Строительства</a:t>
            </a:r>
          </a:p>
        </p:txBody>
      </p:sp>
      <p:pic>
        <p:nvPicPr>
          <p:cNvPr id="24578" name="Picture 2" descr="F:\g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426" t="2572" r="1306" b="11352"/>
          <a:stretch/>
        </p:blipFill>
        <p:spPr bwMode="auto">
          <a:xfrm>
            <a:off x="1115616" y="-3391"/>
            <a:ext cx="7867747" cy="6783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Строительство в Мензелинском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муниципальном районе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873646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iMac2\Desktop\книга 2011\3.jpg"/>
          <p:cNvPicPr>
            <a:picLocks noChangeAspect="1" noChangeArrowheads="1"/>
          </p:cNvPicPr>
          <p:nvPr/>
        </p:nvPicPr>
        <p:blipFill>
          <a:blip r:embed="rId2" cstate="print"/>
          <a:srcRect l="1318" t="8224" r="10219" b="448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57189"/>
            <a:ext cx="8460432" cy="36349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Государственная поддержка селу в 2009-2011 г.г.</a:t>
            </a: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" y="77947"/>
            <a:ext cx="613302" cy="762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44" y="928668"/>
          <a:ext cx="8929750" cy="5238671"/>
        </p:xfrm>
        <a:graphic>
          <a:graphicData uri="http://schemas.openxmlformats.org/drawingml/2006/table">
            <a:tbl>
              <a:tblPr/>
              <a:tblGrid>
                <a:gridCol w="1978821"/>
                <a:gridCol w="1019842"/>
                <a:gridCol w="994092"/>
                <a:gridCol w="994092"/>
                <a:gridCol w="871069"/>
                <a:gridCol w="1000132"/>
                <a:gridCol w="857256"/>
                <a:gridCol w="1214446"/>
              </a:tblGrid>
              <a:tr h="28542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программы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изм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2009 год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2010 год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 год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49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сумма, тыс. руб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сумма, тыс. руб</a:t>
                      </a: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сумма, тыс. руб.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жилья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9 795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12 566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15 749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Субсидии сельхозпредприятиям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с/х предприятия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565 441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707 583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504 048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4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Субсидии личным подворьям на содержание коров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подворий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2 362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2 842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2 353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12 317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1 781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Times New Roman"/>
                          <a:cs typeface="Times New Roman"/>
                        </a:rPr>
                        <a:t>9 100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Кредиты ЛПХ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шт.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69 000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317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59 065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41 400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Самозанятость (село)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24 402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19 110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1 764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Лизинг-гранд (село)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4 400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7 433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Семейные фермы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2 500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Приобретение техники 50*50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 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50 945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22 677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14 590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*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726 825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833 318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596 584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Дошкольные образовательные учреждения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iMac2\Documents\КОЛЛАЖ\сад\IMG_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4423363" cy="2948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iMac2\Documents\КОЛЛАЖ\сад\IMG_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461" y="3785049"/>
            <a:ext cx="4393406" cy="292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iMac2\Documents\КОЛЛАЖ\сад\IMG_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586" y="785667"/>
            <a:ext cx="4391918" cy="2927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iMac2\Documents\КОЛЛАЖ\сад\IMG_0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5446" y="3789040"/>
            <a:ext cx="438741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iMac2\Documents\Фотографии\МДОУ\DSCF1110.JPG"/>
          <p:cNvPicPr>
            <a:picLocks noChangeAspect="1" noChangeArrowheads="1"/>
          </p:cNvPicPr>
          <p:nvPr/>
        </p:nvPicPr>
        <p:blipFill>
          <a:blip r:embed="rId2" cstate="print"/>
          <a:srcRect l="3599" t="1274" b="4896"/>
          <a:stretch>
            <a:fillRect/>
          </a:stretch>
        </p:blipFill>
        <p:spPr bwMode="auto">
          <a:xfrm>
            <a:off x="4644009" y="72008"/>
            <a:ext cx="4499991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F:\Новая папка 1\Изображение 0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3519"/>
          <a:stretch>
            <a:fillRect/>
          </a:stretch>
        </p:blipFill>
        <p:spPr bwMode="auto">
          <a:xfrm>
            <a:off x="0" y="0"/>
            <a:ext cx="4644008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iMac2\Documents\Фотографии\МДОУ\сад\IMG_0042.JPG"/>
          <p:cNvPicPr>
            <a:picLocks noChangeAspect="1" noChangeArrowheads="1"/>
          </p:cNvPicPr>
          <p:nvPr/>
        </p:nvPicPr>
        <p:blipFill>
          <a:blip r:embed="rId4" cstate="print"/>
          <a:srcRect l="2095" t="6904" r="16138" b="388"/>
          <a:stretch>
            <a:fillRect/>
          </a:stretch>
        </p:blipFill>
        <p:spPr bwMode="auto">
          <a:xfrm>
            <a:off x="4607496" y="3356992"/>
            <a:ext cx="4536504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iMac2\Documents\Фотографии\МДОУ\сад\IMG_0019.JPG"/>
          <p:cNvPicPr>
            <a:picLocks noChangeAspect="1" noChangeArrowheads="1"/>
          </p:cNvPicPr>
          <p:nvPr/>
        </p:nvPicPr>
        <p:blipFill>
          <a:blip r:embed="rId5" cstate="print"/>
          <a:srcRect l="25076" t="11075" r="5488" b="11019"/>
          <a:stretch>
            <a:fillRect/>
          </a:stretch>
        </p:blipFill>
        <p:spPr bwMode="auto">
          <a:xfrm>
            <a:off x="-36512" y="3356992"/>
            <a:ext cx="468052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34300" cy="3167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031101"/>
            <a:ext cx="7020272" cy="382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iMac2\Documents\Фотографии\МДОУ\ДС №2\Изображение 278.jpg"/>
          <p:cNvPicPr>
            <a:picLocks noChangeAspect="1" noChangeArrowheads="1"/>
          </p:cNvPicPr>
          <p:nvPr/>
        </p:nvPicPr>
        <p:blipFill>
          <a:blip r:embed="rId2" cstate="print"/>
          <a:srcRect r="7282"/>
          <a:stretch>
            <a:fillRect/>
          </a:stretch>
        </p:blipFill>
        <p:spPr bwMode="auto">
          <a:xfrm>
            <a:off x="-1" y="260648"/>
            <a:ext cx="9175371" cy="659735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711" y="2897560"/>
            <a:ext cx="4054289" cy="3960440"/>
          </a:xfrm>
          <a:prstGeom prst="rect">
            <a:avLst/>
          </a:prstGeom>
          <a:effectLst>
            <a:softEdge rad="647700"/>
          </a:effectLst>
        </p:spPr>
      </p:pic>
      <p:sp>
        <p:nvSpPr>
          <p:cNvPr id="5" name="TextBox 4"/>
          <p:cNvSpPr txBox="1"/>
          <p:nvPr/>
        </p:nvSpPr>
        <p:spPr>
          <a:xfrm>
            <a:off x="395536" y="155887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ПРОГРАММА ПРЕЗИДЕНТА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РЕСПУБЛИКИ ТАТАРСТАН</a:t>
            </a:r>
            <a:endParaRPr lang="ru-RU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4008" y="155886"/>
            <a:ext cx="2845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БӘЛӘКӘЧ</a:t>
            </a:r>
            <a:endParaRPr lang="ru-RU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6143644"/>
            <a:ext cx="5622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МБДОУ «Детский сад  №2 «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Алтынчеч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»»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iMac2\Documents\КОЛЛАЖ\сад\IMG_0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17"/>
          <a:stretch>
            <a:fillRect/>
          </a:stretch>
        </p:blipFill>
        <p:spPr bwMode="auto">
          <a:xfrm>
            <a:off x="4060565" y="3429000"/>
            <a:ext cx="5083435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iMac2\Documents\Фотографии\МДОУ\ДС №2\IMG_1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148064" cy="3432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 1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3950054"/>
            <a:ext cx="4078959" cy="2719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1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1" y="214290"/>
            <a:ext cx="3714776" cy="247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Mac2\Documents\Фотографии\МДОУ\сад\IMG_0045.JPG"/>
          <p:cNvPicPr>
            <a:picLocks noChangeAspect="1" noChangeArrowheads="1"/>
          </p:cNvPicPr>
          <p:nvPr/>
        </p:nvPicPr>
        <p:blipFill>
          <a:blip r:embed="rId2" cstate="print"/>
          <a:srcRect b="22763"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74638"/>
            <a:ext cx="7543824" cy="6540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 о детских садах</a:t>
            </a: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642942" cy="799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1196752"/>
          <a:ext cx="8643998" cy="4806066"/>
        </p:xfrm>
        <a:graphic>
          <a:graphicData uri="http://schemas.openxmlformats.org/drawingml/2006/table">
            <a:tbl>
              <a:tblPr/>
              <a:tblGrid>
                <a:gridCol w="398418"/>
                <a:gridCol w="2664296"/>
                <a:gridCol w="1080120"/>
                <a:gridCol w="1512168"/>
                <a:gridCol w="1008112"/>
                <a:gridCol w="1109304"/>
                <a:gridCol w="871580"/>
              </a:tblGrid>
              <a:tr h="37967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ДОУ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постройки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Типовое,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нетиповое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Количество мест по: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Процент износа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9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нормативу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фактически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Детский сад № 1  «Ромашка»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1923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приспособленное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64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Детский сад № 2  «Алтынчеч»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1996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типовое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110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115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2,5%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Детский сад № 3  «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Чебурашка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1957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приспособленное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87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Детский сад № 4  «Гномик»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1986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типовое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110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130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32,5%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Детский сад № 5  «Зоренька»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1979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приспособленное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82,5%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Детский сад № 6  «Аленушка»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1966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приспособленное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65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Детский сад № 7  «Березка»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1973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типовое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48,8%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Детский сад № 8  «Солнышко»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1973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типовое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110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155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48,8%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Детский сад № 9  «Теремок»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1961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приспособленное</a:t>
                      </a:r>
                      <a:endParaRPr lang="ru-RU" sz="1400" b="1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106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Детский сад № 10  «Чишма»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1994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типовое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22,5%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8" marR="61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01014903"/>
      </p:ext>
    </p:extLst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180" r="4380"/>
          <a:stretch>
            <a:fillRect/>
          </a:stretch>
        </p:blipFill>
        <p:spPr bwMode="auto">
          <a:xfrm>
            <a:off x="35496" y="116632"/>
            <a:ext cx="4608512" cy="318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0520114793.jpg"/>
          <p:cNvPicPr>
            <a:picLocks noChangeAspect="1"/>
          </p:cNvPicPr>
          <p:nvPr/>
        </p:nvPicPr>
        <p:blipFill>
          <a:blip r:embed="rId3" cstate="print"/>
          <a:srcRect l="-901" r="13936" b="19883"/>
          <a:stretch>
            <a:fillRect/>
          </a:stretch>
        </p:blipFill>
        <p:spPr bwMode="auto">
          <a:xfrm>
            <a:off x="4562555" y="172641"/>
            <a:ext cx="4545949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5060001.JPG"/>
          <p:cNvPicPr>
            <a:picLocks noChangeAspect="1"/>
          </p:cNvPicPr>
          <p:nvPr/>
        </p:nvPicPr>
        <p:blipFill>
          <a:blip r:embed="rId4" cstate="print"/>
          <a:srcRect l="2226" t="7194" r="2370" b="3378"/>
          <a:stretch>
            <a:fillRect/>
          </a:stretch>
        </p:blipFill>
        <p:spPr bwMode="auto">
          <a:xfrm>
            <a:off x="35496" y="3429000"/>
            <a:ext cx="460851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Тат.Мушуга.JPG"/>
          <p:cNvPicPr>
            <a:picLocks noChangeAspect="1"/>
          </p:cNvPicPr>
          <p:nvPr/>
        </p:nvPicPr>
        <p:blipFill>
          <a:blip r:embed="rId5" cstate="print"/>
          <a:srcRect l="7300" t="6712" b="5688"/>
          <a:stretch>
            <a:fillRect/>
          </a:stretch>
        </p:blipFill>
        <p:spPr>
          <a:xfrm>
            <a:off x="4572000" y="3429000"/>
            <a:ext cx="457200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iMac2\Documents\КОЛЛАЖ\фото семинары\Сем для учителей нач классов\PICT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IMG_0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43743"/>
            <a:ext cx="4499992" cy="341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4644008" cy="3483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0021.JPG"/>
          <p:cNvPicPr>
            <a:picLocks noChangeAspect="1"/>
          </p:cNvPicPr>
          <p:nvPr/>
        </p:nvPicPr>
        <p:blipFill>
          <a:blip r:embed="rId5" cstate="print"/>
          <a:srcRect l="7774" t="22472" r="20725"/>
          <a:stretch>
            <a:fillRect/>
          </a:stretch>
        </p:blipFill>
        <p:spPr>
          <a:xfrm>
            <a:off x="4499992" y="3501008"/>
            <a:ext cx="4644008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51160"/>
            <a:ext cx="1860527" cy="2378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42" y="2852937"/>
            <a:ext cx="4491958" cy="402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647" r="6972" b="16798"/>
          <a:stretch/>
        </p:blipFill>
        <p:spPr bwMode="auto">
          <a:xfrm>
            <a:off x="-36512" y="44624"/>
            <a:ext cx="4729166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2656"/>
            <a:ext cx="1858963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85728"/>
            <a:ext cx="8229600" cy="72547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Валовый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сбор и урожайность зерновых </a:t>
            </a:r>
            <a:b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культур за 2008-2011 г.г.</a:t>
            </a:r>
          </a:p>
        </p:txBody>
      </p:sp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571504" cy="7105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6" y="1285858"/>
          <a:ext cx="8501124" cy="4875846"/>
        </p:xfrm>
        <a:graphic>
          <a:graphicData uri="http://schemas.openxmlformats.org/drawingml/2006/table">
            <a:tbl>
              <a:tblPr/>
              <a:tblGrid>
                <a:gridCol w="2660583"/>
                <a:gridCol w="1465919"/>
                <a:gridCol w="1465919"/>
                <a:gridCol w="1347194"/>
                <a:gridCol w="1561509"/>
              </a:tblGrid>
              <a:tr h="4309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сельхозформирований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Валовый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сбор зерновых и зернобобовых, в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тыс.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тонн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5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2008г.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2009г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2011г.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Урожайность 2011 года ц/га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"Заиковский"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12,8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6,0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5,3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39,3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А/ф "Аняк"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4,9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2,8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5,1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33,6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"Ключ"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3,6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2,7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3,2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33,8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Агрофирмы "Вамин» 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39,5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56,2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54,8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31,2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А/ф "Мензелинские зори"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89,7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72,6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81,9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35,0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А/ф "Родные края"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9,4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8,3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11,0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39,8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КФХ, П/Х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23,4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23,6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19,3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32,1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183,3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172,2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180,6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33,7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013" marR="68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77695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064896" cy="374441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итогах социально-экономического развития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Мензелинского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и о задачах </a:t>
            </a:r>
            <a:b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Мензелинск 2012 г.</a:t>
            </a:r>
            <a:endParaRPr lang="ru-RU" sz="24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23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500063" y="2357438"/>
            <a:ext cx="8229600" cy="13985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>
              <a:defRPr/>
            </a:pPr>
            <a:endParaRPr lang="ru-RU" sz="4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FF5C9C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7589838" y="6481763"/>
            <a:ext cx="504825" cy="301625"/>
          </a:xfrm>
          <a:prstGeom prst="rect">
            <a:avLst/>
          </a:prstGeom>
          <a:noFill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303A43F-BB67-4CAE-AA7C-6AEB9E68FCD3}" type="slidenum">
              <a:rPr lang="ru-RU" sz="12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91</a:t>
            </a:fld>
            <a:endParaRPr lang="ru-RU" sz="1200">
              <a:latin typeface="+mn-lt"/>
            </a:endParaRPr>
          </a:p>
        </p:txBody>
      </p:sp>
      <p:sp>
        <p:nvSpPr>
          <p:cNvPr id="136200" name="Rectangle 8"/>
          <p:cNvSpPr>
            <a:spLocks/>
          </p:cNvSpPr>
          <p:nvPr/>
        </p:nvSpPr>
        <p:spPr bwMode="auto">
          <a:xfrm>
            <a:off x="2310264" y="2228329"/>
            <a:ext cx="4214813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итогах социально-экономического развития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Мензелинского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и о задачах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6201" name="Picture 16" descr="100_16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81" y="232876"/>
            <a:ext cx="2567881" cy="192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2" name="Picture 4" descr="IMG_37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46" y="4361474"/>
            <a:ext cx="2698601" cy="1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6" name="Picture 2" descr="H:\город\Ледовый 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" y="232876"/>
            <a:ext cx="2455406" cy="193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7" name="Picture 15" descr="IMG_82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58" y="2357438"/>
            <a:ext cx="2324326" cy="17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8" name="Picture 2" descr="H:\город\IMG_68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69" y="232876"/>
            <a:ext cx="2698602" cy="193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D:\ФОТО-АРХИВ\САБАНТУЙ\Сабантуй 2009\IMG_82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" y="2479385"/>
            <a:ext cx="2349733" cy="17906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:\ФОТО-АРХИВ\СПОРТ\IMG_38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" y="4361474"/>
            <a:ext cx="2508244" cy="188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:\фото спорт\DSC0352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3887" y="4361474"/>
            <a:ext cx="2555776" cy="1916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9619751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2624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48175" y="0"/>
            <a:ext cx="9492175" cy="685800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P05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7654" y="0"/>
            <a:ext cx="93016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8131" name="Picture 2" descr="H:\город\Новая папка\100_16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45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13697440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Tm\сажиде\презе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Мои документы\Папки\делопроизводство\герб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746993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87778" y="132200"/>
            <a:ext cx="84487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Сведения о занимающихся  в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ДЮСШ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Мензелинского муниципального района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58644183"/>
              </p:ext>
            </p:extLst>
          </p:nvPr>
        </p:nvGraphicFramePr>
        <p:xfrm>
          <a:off x="395536" y="1268760"/>
          <a:ext cx="8568952" cy="4722301"/>
        </p:xfrm>
        <a:graphic>
          <a:graphicData uri="http://schemas.openxmlformats.org/drawingml/2006/table">
            <a:tbl>
              <a:tblPr/>
              <a:tblGrid>
                <a:gridCol w="2970750"/>
                <a:gridCol w="2872762"/>
                <a:gridCol w="2725440"/>
              </a:tblGrid>
              <a:tr h="633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Наименование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спортивной школы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Отделения по видам спорта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Количество занимающихся (чел.)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97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МБОУ ДОД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«ДЮСШ «Юбилейный»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- плавание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- волейбол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- спортивная аэробика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- шахматы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- национальная борьба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165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150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114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114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126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9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МБОУ ДОД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«ДЮСШ «Юность»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- хоккей с шайбой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- фигурное катание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198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30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97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МБОУ ДОД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«ДЮСШ «Олимп»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- футбол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- волейбол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- лыжные гонки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- гиревой спорт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- настольный теннис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147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92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65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75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101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55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ИТОГО: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1377</a:t>
                      </a:r>
                    </a:p>
                  </a:txBody>
                  <a:tcPr marL="66839" marR="66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43894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Samsung\Desktop\ОДМСиТ\IMG_9958.JPG"/>
          <p:cNvPicPr>
            <a:picLocks noChangeAspect="1" noChangeArrowheads="1"/>
          </p:cNvPicPr>
          <p:nvPr/>
        </p:nvPicPr>
        <p:blipFill>
          <a:blip r:embed="rId2" cstate="print"/>
          <a:srcRect l="12500" b="439"/>
          <a:stretch>
            <a:fillRect/>
          </a:stretch>
        </p:blipFill>
        <p:spPr bwMode="auto">
          <a:xfrm>
            <a:off x="0" y="-1"/>
            <a:ext cx="9144000" cy="6939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5075734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7403" y="168557"/>
            <a:ext cx="6922315" cy="97442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rgbClr val="0070C0"/>
                </a:solidFill>
              </a:rPr>
              <a:t/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/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/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/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/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Достижения наших спортсменов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Гиревой спорт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1" name="Содержимое 3"/>
          <p:cNvSpPr>
            <a:spLocks noGrp="1"/>
          </p:cNvSpPr>
          <p:nvPr>
            <p:ph sz="half" idx="1"/>
          </p:nvPr>
        </p:nvSpPr>
        <p:spPr>
          <a:xfrm>
            <a:off x="3571875" y="1357313"/>
            <a:ext cx="5340350" cy="4800600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>
              <a:buFont typeface="Wingdings" pitchFamily="2" charset="2"/>
              <a:buChar char="Ø"/>
            </a:pPr>
            <a:endParaRPr lang="ru-RU" smtClean="0"/>
          </a:p>
          <a:p>
            <a:pPr eaLnBrk="1" hangingPunct="1">
              <a:buFont typeface="Wingdings" pitchFamily="2" charset="2"/>
              <a:buChar char="Ø"/>
            </a:pPr>
            <a:endParaRPr lang="ru-RU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412776"/>
            <a:ext cx="5659455" cy="4473216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41679" t="9922" r="37481" b="42993"/>
          <a:stretch>
            <a:fillRect/>
          </a:stretch>
        </p:blipFill>
        <p:spPr bwMode="auto">
          <a:xfrm>
            <a:off x="285720" y="404664"/>
            <a:ext cx="2643206" cy="3738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58000"/>
            <a:ext cx="3500430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7895" name="Прямоугольник 7"/>
          <p:cNvSpPr>
            <a:spLocks noChangeArrowheads="1"/>
          </p:cNvSpPr>
          <p:nvPr/>
        </p:nvSpPr>
        <p:spPr bwMode="auto">
          <a:xfrm>
            <a:off x="4000500" y="5934075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Сагитов Альберт и Шарипов Ренас стали призерами Чемпионата Мира по гиревому спорту среди юношей.</a:t>
            </a:r>
            <a:endParaRPr lang="ru-RU">
              <a:latin typeface="Corbel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55098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Лыжные гонки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ea typeface="BatangChe" pitchFamily="49" charset="-127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1428736"/>
            <a:ext cx="4799847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P1040549.JPG"/>
          <p:cNvPicPr>
            <a:picLocks noChangeAspect="1"/>
          </p:cNvPicPr>
          <p:nvPr/>
        </p:nvPicPr>
        <p:blipFill>
          <a:blip r:embed="rId3" cstate="print"/>
          <a:srcRect l="11333" r="11333"/>
          <a:stretch>
            <a:fillRect/>
          </a:stretch>
        </p:blipFill>
        <p:spPr>
          <a:xfrm>
            <a:off x="257944" y="1028208"/>
            <a:ext cx="4071966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085" name="Прямоугольник 5"/>
          <p:cNvSpPr>
            <a:spLocks noChangeArrowheads="1"/>
          </p:cNvSpPr>
          <p:nvPr/>
        </p:nvSpPr>
        <p:spPr bwMode="auto">
          <a:xfrm>
            <a:off x="642938" y="5429250"/>
            <a:ext cx="7643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Воспитанники отделения лыжных гонок принимают активное участие во всех соревнованиях районного и республиканского масштаба. 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Аэробика</a:t>
            </a:r>
            <a:endParaRPr lang="ru-RU" sz="4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SC035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04231">
            <a:off x="3448706" y="1844027"/>
            <a:ext cx="5407957" cy="4525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0964" name="Прямоугольник 4"/>
          <p:cNvSpPr>
            <a:spLocks noChangeArrowheads="1"/>
          </p:cNvSpPr>
          <p:nvPr/>
        </p:nvSpPr>
        <p:spPr bwMode="auto">
          <a:xfrm>
            <a:off x="107504" y="5110223"/>
            <a:ext cx="457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место – </a:t>
            </a:r>
            <a:endParaRPr lang="ru-RU" sz="2800" dirty="0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Первенство </a:t>
            </a:r>
            <a:r>
              <a:rPr lang="ru-RU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РТ </a:t>
            </a:r>
            <a:endParaRPr lang="ru-RU" sz="2800" dirty="0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спортивной аэробике</a:t>
            </a:r>
          </a:p>
        </p:txBody>
      </p:sp>
      <p:pic>
        <p:nvPicPr>
          <p:cNvPr id="5123" name="Picture 3" descr="E:\Аэробика 25012010\DSC08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4800230" cy="3600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1917</TotalTime>
  <Words>2379</Words>
  <Application>Microsoft Office PowerPoint</Application>
  <PresentationFormat>Экран (4:3)</PresentationFormat>
  <Paragraphs>1154</Paragraphs>
  <Slides>132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132</vt:i4>
      </vt:variant>
    </vt:vector>
  </HeadingPairs>
  <TitlesOfParts>
    <vt:vector size="133" baseType="lpstr">
      <vt:lpstr>Тема Office</vt:lpstr>
      <vt:lpstr>ЗАСЕДАНИЕ СОВЕТА МЕНЗЕЛИНСКОГО МУНИЦИПАЛЬНОГО  РАЙОНА </vt:lpstr>
      <vt:lpstr>Об итогах социально-экономического развития  Мензелинского  муниципального района  за 2011 год и о задачах  на 2012 год.</vt:lpstr>
      <vt:lpstr>Слайд 3</vt:lpstr>
      <vt:lpstr>Инвестиции в основной капитал  по инвесторам за 2006-2011 г.г.</vt:lpstr>
      <vt:lpstr>Слайд 5</vt:lpstr>
      <vt:lpstr>Слайд 6</vt:lpstr>
      <vt:lpstr>Слайд 7</vt:lpstr>
      <vt:lpstr>Государственная поддержка селу в 2009-2011 г.г.</vt:lpstr>
      <vt:lpstr>Валовый сбор и урожайность зерновых  культур за 2008-2011 г.г.</vt:lpstr>
      <vt:lpstr>Показатели по животноводству</vt:lpstr>
      <vt:lpstr>Валовая продукция за 2008-2011 г.г.</vt:lpstr>
      <vt:lpstr>Денежная выручка в 2011 году</vt:lpstr>
      <vt:lpstr>Информация о долгах по заработной плате по предприятиям АПК, тыс. руб.</vt:lpstr>
      <vt:lpstr>Об итогах социально-экономического развития  Мензелинского  муниципального района  за 2011 год и о задачах  на 2012 год.</vt:lpstr>
      <vt:lpstr>Слайд 15</vt:lpstr>
      <vt:lpstr>Слайд 16</vt:lpstr>
      <vt:lpstr>КФХ «Давлетов»</vt:lpstr>
      <vt:lpstr>Слайд 18</vt:lpstr>
      <vt:lpstr>Слайд 19</vt:lpstr>
      <vt:lpstr>Слайд 20</vt:lpstr>
      <vt:lpstr>Слайд 21</vt:lpstr>
      <vt:lpstr>Слайд 22</vt:lpstr>
      <vt:lpstr>Слайд 23</vt:lpstr>
      <vt:lpstr>Денежная выручка за 2007-2011 г.г., млн руб</vt:lpstr>
      <vt:lpstr>КФХ Шереметьев</vt:lpstr>
      <vt:lpstr>Слайд 26</vt:lpstr>
      <vt:lpstr>Слайд 27</vt:lpstr>
      <vt:lpstr>Слайд 28</vt:lpstr>
      <vt:lpstr>Слайд 29</vt:lpstr>
      <vt:lpstr>Об итогах социально-экономического развития  Мензелинского  муниципального района  за 2011 год и о задачах  на 2012 год. .</vt:lpstr>
      <vt:lpstr>Динамика основных экономических показателей района </vt:lpstr>
      <vt:lpstr>Динамика объемов произведенной продукции промышленной отрасли, млн. руб </vt:lpstr>
      <vt:lpstr>Информация по высвобожденным из филиала  ОАО «ТАТСПИРТПРОМ» Мензелинский ЛВЗ</vt:lpstr>
      <vt:lpstr>Участие района в программе «Самозанятость»</vt:lpstr>
      <vt:lpstr>Основные экономические показатели ОАО "Кузембетьевский РМЗ". </vt:lpstr>
      <vt:lpstr>Слайд 36</vt:lpstr>
      <vt:lpstr>Слайд 37</vt:lpstr>
      <vt:lpstr>Слайд 38</vt:lpstr>
      <vt:lpstr>География рынка сбыта</vt:lpstr>
      <vt:lpstr>Слайд 40</vt:lpstr>
      <vt:lpstr>Слайд 41</vt:lpstr>
      <vt:lpstr>Слайд 42</vt:lpstr>
      <vt:lpstr>Слайд 43</vt:lpstr>
      <vt:lpstr>Основные экономические показатели ООО ТПФ "Изыскатель" . </vt:lpstr>
      <vt:lpstr>Динамика объемов производимой продукции Мензелинским Хлебозаводом, тыс. руб.</vt:lpstr>
      <vt:lpstr>Об итогах социально-экономического развития  Мензелинского  муниципального района  за 2011 год и о задачах  на 2012 год.</vt:lpstr>
      <vt:lpstr>Отдел Строительства</vt:lpstr>
      <vt:lpstr>Объем выполненных работ строительной отраслью района,  млн. руб.</vt:lpstr>
      <vt:lpstr>Ввод жилья в 2011 году</vt:lpstr>
      <vt:lpstr>Основные показатели реализации государственных программ  в 2011 году по Мензелинскому муниципальному району</vt:lpstr>
      <vt:lpstr>Слайд 51</vt:lpstr>
      <vt:lpstr>Слайд 52</vt:lpstr>
      <vt:lpstr>Слайд 53</vt:lpstr>
      <vt:lpstr>  Программа капитального ремонта  МКД 2008-2011гг. </vt:lpstr>
      <vt:lpstr>Слайд 55</vt:lpstr>
      <vt:lpstr>Слайд 56</vt:lpstr>
      <vt:lpstr>Слайд 57</vt:lpstr>
      <vt:lpstr>Отдел Строительства</vt:lpstr>
      <vt:lpstr>Слайд 59</vt:lpstr>
      <vt:lpstr>Слайд 60</vt:lpstr>
      <vt:lpstr>Отдел Строительства</vt:lpstr>
      <vt:lpstr> Реализация программы «Социальная ипотека»  в Мензелинском муниципальном районе  за период с 2005 -2011 год.  </vt:lpstr>
      <vt:lpstr>Об итогах социально-экономического развития  Мензелинского  муниципального района  за 2011 год и о задачах  на 2012 год.</vt:lpstr>
      <vt:lpstr>Выпадающие суммы района на 2012 год </vt:lpstr>
      <vt:lpstr>Анализ людских ресурсов сельского населения Мензелинского района. </vt:lpstr>
      <vt:lpstr>Об итогах социально-экономического развития  Мензелинского  муниципального района  за 2011 год и о задачах  на 2012 год.</vt:lpstr>
      <vt:lpstr>Трасса М7</vt:lpstr>
      <vt:lpstr>Об итогах социально-экономического развития  Мензелинского  муниципального района  за 2011 год и о задачах  на 2012 год.</vt:lpstr>
      <vt:lpstr>котельные</vt:lpstr>
      <vt:lpstr>Слайд 70</vt:lpstr>
      <vt:lpstr>Слайд 71</vt:lpstr>
      <vt:lpstr>Отдел Строительства</vt:lpstr>
      <vt:lpstr>Слайд 73</vt:lpstr>
      <vt:lpstr>Улично-дорожная сеть г. Мензелинска  </vt:lpstr>
      <vt:lpstr>Слайд 75</vt:lpstr>
      <vt:lpstr>Слайд 76</vt:lpstr>
      <vt:lpstr>Слайд 77</vt:lpstr>
      <vt:lpstr>Отдел Строительства</vt:lpstr>
      <vt:lpstr>Слайд 79</vt:lpstr>
      <vt:lpstr>Дошкольные образовательные учреждения</vt:lpstr>
      <vt:lpstr>Слайд 81</vt:lpstr>
      <vt:lpstr>Слайд 82</vt:lpstr>
      <vt:lpstr>Слайд 83</vt:lpstr>
      <vt:lpstr>Слайд 84</vt:lpstr>
      <vt:lpstr>Слайд 85</vt:lpstr>
      <vt:lpstr>Информация о детских садах</vt:lpstr>
      <vt:lpstr>Слайд 87</vt:lpstr>
      <vt:lpstr>Слайд 88</vt:lpstr>
      <vt:lpstr>Слайд 89</vt:lpstr>
      <vt:lpstr>Об итогах социально-экономического развития  Мензелинского  муниципального района  за 2011 год и о задачах  на 2012 год.</vt:lpstr>
      <vt:lpstr>Слайд 91</vt:lpstr>
      <vt:lpstr>Слайд 92</vt:lpstr>
      <vt:lpstr>Слайд 93</vt:lpstr>
      <vt:lpstr>Слайд 94</vt:lpstr>
      <vt:lpstr>Слайд 95</vt:lpstr>
      <vt:lpstr>Слайд 96</vt:lpstr>
      <vt:lpstr>     Достижения наших спортсменов: Гиревой спорт</vt:lpstr>
      <vt:lpstr>Лыжные гонки</vt:lpstr>
      <vt:lpstr>Аэробика</vt:lpstr>
      <vt:lpstr>Слайд 100</vt:lpstr>
      <vt:lpstr>Слайд 101</vt:lpstr>
      <vt:lpstr>Соревнования ФСБ (Федеральной Службы по безопасности)</vt:lpstr>
      <vt:lpstr>Слайд 103</vt:lpstr>
      <vt:lpstr>ФСБ</vt:lpstr>
      <vt:lpstr>Слайд 105</vt:lpstr>
      <vt:lpstr>Слайд 106</vt:lpstr>
      <vt:lpstr>Слайд 107</vt:lpstr>
      <vt:lpstr>Слайд 108</vt:lpstr>
      <vt:lpstr>Наши в др. районах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волейбол</vt:lpstr>
      <vt:lpstr>Слайд 119</vt:lpstr>
      <vt:lpstr>Слайд 120</vt:lpstr>
      <vt:lpstr>Об итогах социально-экономического развития  Мензелинского  муниципального района  за 2011 год и о задачах  на 2012 год.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ЗАСЕДАНИЕ СОВЕТА МЕНЗЕЛИНСКОГО МУНИЦИПАЛЬНОГО  РАЙОНА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Your User Name</cp:lastModifiedBy>
  <cp:revision>185</cp:revision>
  <cp:lastPrinted>2012-02-03T08:50:37Z</cp:lastPrinted>
  <dcterms:modified xsi:type="dcterms:W3CDTF">2012-03-07T09:25:08Z</dcterms:modified>
</cp:coreProperties>
</file>