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1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719" y="3493007"/>
            <a:ext cx="4145279" cy="33649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76784" y="1057655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5C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184" y="5111496"/>
            <a:ext cx="999744" cy="132892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6679" y="2755391"/>
            <a:ext cx="8275320" cy="4102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46719" y="3493007"/>
            <a:ext cx="4145279" cy="33649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7573" y="150368"/>
            <a:ext cx="8444230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884" y="1425016"/>
            <a:ext cx="10493375" cy="466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op_nagruZka@obrnadzor.gov.r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510754&amp;dst=1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127760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2645" y="219201"/>
            <a:ext cx="184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Microsoft Sans Serif"/>
                <a:cs typeface="Microsoft Sans Serif"/>
              </a:rPr>
              <a:t>02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551" y="1292352"/>
            <a:ext cx="11186160" cy="5340350"/>
            <a:chOff x="606551" y="1292352"/>
            <a:chExt cx="11186160" cy="5340350"/>
          </a:xfrm>
        </p:grpSpPr>
        <p:sp>
          <p:nvSpPr>
            <p:cNvPr id="5" name="object 5"/>
            <p:cNvSpPr/>
            <p:nvPr/>
          </p:nvSpPr>
          <p:spPr>
            <a:xfrm>
              <a:off x="626363" y="1312164"/>
              <a:ext cx="11146790" cy="5300980"/>
            </a:xfrm>
            <a:custGeom>
              <a:avLst/>
              <a:gdLst/>
              <a:ahLst/>
              <a:cxnLst/>
              <a:rect l="l" t="t" r="r" b="b"/>
              <a:pathLst>
                <a:path w="11146790" h="5300980">
                  <a:moveTo>
                    <a:pt x="11146536" y="0"/>
                  </a:moveTo>
                  <a:lnTo>
                    <a:pt x="0" y="0"/>
                  </a:lnTo>
                  <a:lnTo>
                    <a:pt x="0" y="5300472"/>
                  </a:lnTo>
                  <a:lnTo>
                    <a:pt x="11146536" y="5300472"/>
                  </a:lnTo>
                  <a:lnTo>
                    <a:pt x="111465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6363" y="1312164"/>
              <a:ext cx="11146790" cy="5300980"/>
            </a:xfrm>
            <a:custGeom>
              <a:avLst/>
              <a:gdLst/>
              <a:ahLst/>
              <a:cxnLst/>
              <a:rect l="l" t="t" r="r" b="b"/>
              <a:pathLst>
                <a:path w="11146790" h="5300980">
                  <a:moveTo>
                    <a:pt x="0" y="5300472"/>
                  </a:moveTo>
                  <a:lnTo>
                    <a:pt x="11146536" y="5300472"/>
                  </a:lnTo>
                  <a:lnTo>
                    <a:pt x="11146536" y="0"/>
                  </a:lnTo>
                  <a:lnTo>
                    <a:pt x="0" y="0"/>
                  </a:lnTo>
                  <a:lnTo>
                    <a:pt x="0" y="5300472"/>
                  </a:lnTo>
                  <a:close/>
                </a:path>
              </a:pathLst>
            </a:custGeom>
            <a:ln w="39624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2599" y="3419856"/>
              <a:ext cx="5919215" cy="30327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0287" y="3861816"/>
              <a:ext cx="4620895" cy="2478405"/>
            </a:xfrm>
            <a:custGeom>
              <a:avLst/>
              <a:gdLst/>
              <a:ahLst/>
              <a:cxnLst/>
              <a:rect l="l" t="t" r="r" b="b"/>
              <a:pathLst>
                <a:path w="4620895" h="2478404">
                  <a:moveTo>
                    <a:pt x="4620768" y="0"/>
                  </a:moveTo>
                  <a:lnTo>
                    <a:pt x="0" y="0"/>
                  </a:lnTo>
                  <a:lnTo>
                    <a:pt x="0" y="2478024"/>
                  </a:lnTo>
                  <a:lnTo>
                    <a:pt x="4620768" y="2478024"/>
                  </a:lnTo>
                  <a:lnTo>
                    <a:pt x="4620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Снижение</a:t>
            </a:r>
            <a:r>
              <a:rPr spc="-135" dirty="0"/>
              <a:t> </a:t>
            </a:r>
            <a:r>
              <a:rPr spc="-10" dirty="0"/>
              <a:t>документационной</a:t>
            </a:r>
            <a:r>
              <a:rPr spc="-90" dirty="0"/>
              <a:t> </a:t>
            </a:r>
            <a:r>
              <a:rPr dirty="0"/>
              <a:t>нагрузки</a:t>
            </a:r>
            <a:r>
              <a:rPr spc="-105" dirty="0"/>
              <a:t> </a:t>
            </a:r>
            <a:r>
              <a:rPr dirty="0"/>
              <a:t>на</a:t>
            </a:r>
            <a:r>
              <a:rPr spc="-130" dirty="0"/>
              <a:t> </a:t>
            </a:r>
            <a:r>
              <a:rPr spc="-10" dirty="0"/>
              <a:t>педагогических работников,</a:t>
            </a:r>
            <a:r>
              <a:rPr spc="-140" dirty="0"/>
              <a:t> </a:t>
            </a:r>
            <a:r>
              <a:rPr dirty="0" err="1" smtClean="0"/>
              <a:t>реализующих</a:t>
            </a:r>
            <a:r>
              <a:rPr spc="-105" dirty="0" smtClean="0"/>
              <a:t> </a:t>
            </a:r>
            <a:r>
              <a:rPr dirty="0"/>
              <a:t>основные</a:t>
            </a:r>
            <a:r>
              <a:rPr spc="-120" dirty="0"/>
              <a:t> </a:t>
            </a:r>
            <a:r>
              <a:rPr spc="-10" dirty="0"/>
              <a:t>общеобразовательные </a:t>
            </a:r>
            <a:r>
              <a:rPr dirty="0"/>
              <a:t>программы,</a:t>
            </a:r>
            <a:r>
              <a:rPr spc="-135" dirty="0"/>
              <a:t> </a:t>
            </a:r>
            <a:r>
              <a:rPr spc="-10" dirty="0"/>
              <a:t>образовательные</a:t>
            </a:r>
            <a:r>
              <a:rPr spc="-130" dirty="0"/>
              <a:t> </a:t>
            </a:r>
            <a:r>
              <a:rPr dirty="0"/>
              <a:t>программы</a:t>
            </a:r>
            <a:r>
              <a:rPr spc="-95" dirty="0"/>
              <a:t> </a:t>
            </a:r>
            <a:r>
              <a:rPr spc="-10" dirty="0"/>
              <a:t>среднего</a:t>
            </a:r>
          </a:p>
          <a:p>
            <a:pPr marL="12700" marR="117856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профессионального</a:t>
            </a:r>
            <a:r>
              <a:rPr spc="10" dirty="0"/>
              <a:t> </a:t>
            </a:r>
            <a:r>
              <a:rPr spc="-10" dirty="0"/>
              <a:t>образования</a:t>
            </a:r>
            <a:r>
              <a:rPr spc="-95" dirty="0"/>
              <a:t> </a:t>
            </a:r>
            <a:r>
              <a:rPr dirty="0"/>
              <a:t>–</a:t>
            </a:r>
            <a:r>
              <a:rPr spc="-90" dirty="0"/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это</a:t>
            </a:r>
            <a:r>
              <a:rPr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приоритетная </a:t>
            </a:r>
            <a:r>
              <a:rPr b="1" spc="-20" dirty="0">
                <a:solidFill>
                  <a:srgbClr val="FF0000"/>
                </a:solidFill>
                <a:latin typeface="Calibri"/>
                <a:cs typeface="Calibri"/>
              </a:rPr>
              <a:t>государственная</a:t>
            </a:r>
            <a:r>
              <a:rPr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libri"/>
                <a:cs typeface="Calibri"/>
              </a:rPr>
              <a:t>политика</a:t>
            </a:r>
          </a:p>
          <a:p>
            <a:pPr marL="308610" marR="6021070" indent="15240" algn="just">
              <a:lnSpc>
                <a:spcPct val="104099"/>
              </a:lnSpc>
              <a:spcBef>
                <a:spcPts val="1305"/>
              </a:spcBef>
            </a:pPr>
            <a:r>
              <a:rPr b="1" dirty="0">
                <a:latin typeface="Calibri"/>
                <a:cs typeface="Calibri"/>
              </a:rPr>
              <a:t>Поручение</a:t>
            </a:r>
            <a:r>
              <a:rPr b="1" spc="-1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Президента Российской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Федерации </a:t>
            </a:r>
            <a:r>
              <a:rPr b="1" dirty="0">
                <a:latin typeface="Calibri"/>
                <a:cs typeface="Calibri"/>
              </a:rPr>
              <a:t>от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01.04.2025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№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ПР-</a:t>
            </a:r>
            <a:r>
              <a:rPr b="1" spc="-25" dirty="0">
                <a:latin typeface="Calibri"/>
                <a:cs typeface="Calibri"/>
              </a:rPr>
              <a:t>685</a:t>
            </a:r>
          </a:p>
          <a:p>
            <a:pPr marL="1671320" algn="just">
              <a:lnSpc>
                <a:spcPct val="100000"/>
              </a:lnSpc>
              <a:spcBef>
                <a:spcPts val="170"/>
              </a:spcBef>
            </a:pPr>
            <a:r>
              <a:rPr b="1" dirty="0">
                <a:latin typeface="Calibri"/>
                <a:cs typeface="Calibri"/>
              </a:rPr>
              <a:t>пункт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9г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08225" marR="5080" indent="-229616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Снижение</a:t>
            </a:r>
            <a:r>
              <a:rPr sz="3200" spc="-75" dirty="0"/>
              <a:t> </a:t>
            </a:r>
            <a:r>
              <a:rPr sz="3200" spc="-10" dirty="0"/>
              <a:t>документационной</a:t>
            </a:r>
            <a:r>
              <a:rPr sz="3200" spc="-110" dirty="0"/>
              <a:t> </a:t>
            </a:r>
            <a:r>
              <a:rPr sz="3200" dirty="0"/>
              <a:t>нагрузки</a:t>
            </a:r>
            <a:r>
              <a:rPr sz="3200" spc="-110" dirty="0"/>
              <a:t> </a:t>
            </a:r>
            <a:r>
              <a:rPr sz="3200" dirty="0"/>
              <a:t>на</a:t>
            </a:r>
            <a:r>
              <a:rPr sz="3200" spc="-145" dirty="0"/>
              <a:t> </a:t>
            </a:r>
            <a:r>
              <a:rPr sz="3200" spc="-20" dirty="0"/>
              <a:t>всех </a:t>
            </a:r>
            <a:r>
              <a:rPr sz="3200" dirty="0"/>
              <a:t>уровнях</a:t>
            </a:r>
            <a:r>
              <a:rPr sz="3200" spc="-60" dirty="0"/>
              <a:t> </a:t>
            </a:r>
            <a:r>
              <a:rPr sz="3200" spc="-10" dirty="0"/>
              <a:t>образования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911352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2645" y="219201"/>
            <a:ext cx="184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Microsoft Sans Serif"/>
                <a:cs typeface="Microsoft Sans Serif"/>
              </a:rPr>
              <a:t>07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152" y="2429255"/>
            <a:ext cx="5260847" cy="33924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638543" y="2423160"/>
            <a:ext cx="4932045" cy="3404870"/>
            <a:chOff x="6638543" y="2423160"/>
            <a:chExt cx="4932045" cy="3404870"/>
          </a:xfrm>
        </p:grpSpPr>
        <p:sp>
          <p:nvSpPr>
            <p:cNvPr id="6" name="object 6"/>
            <p:cNvSpPr/>
            <p:nvPr/>
          </p:nvSpPr>
          <p:spPr>
            <a:xfrm>
              <a:off x="6644639" y="2429256"/>
              <a:ext cx="4919980" cy="3392804"/>
            </a:xfrm>
            <a:custGeom>
              <a:avLst/>
              <a:gdLst/>
              <a:ahLst/>
              <a:cxnLst/>
              <a:rect l="l" t="t" r="r" b="b"/>
              <a:pathLst>
                <a:path w="4919980" h="3392804">
                  <a:moveTo>
                    <a:pt x="4919472" y="0"/>
                  </a:moveTo>
                  <a:lnTo>
                    <a:pt x="0" y="0"/>
                  </a:lnTo>
                  <a:lnTo>
                    <a:pt x="0" y="3392424"/>
                  </a:lnTo>
                  <a:lnTo>
                    <a:pt x="4919472" y="3392424"/>
                  </a:lnTo>
                  <a:lnTo>
                    <a:pt x="491947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44639" y="2429256"/>
              <a:ext cx="4919980" cy="3392804"/>
            </a:xfrm>
            <a:custGeom>
              <a:avLst/>
              <a:gdLst/>
              <a:ahLst/>
              <a:cxnLst/>
              <a:rect l="l" t="t" r="r" b="b"/>
              <a:pathLst>
                <a:path w="4919980" h="3392804">
                  <a:moveTo>
                    <a:pt x="0" y="3392424"/>
                  </a:moveTo>
                  <a:lnTo>
                    <a:pt x="4919472" y="3392424"/>
                  </a:lnTo>
                  <a:lnTo>
                    <a:pt x="4919472" y="0"/>
                  </a:lnTo>
                  <a:lnTo>
                    <a:pt x="0" y="0"/>
                  </a:lnTo>
                  <a:lnTo>
                    <a:pt x="0" y="3392424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44283" y="2814827"/>
            <a:ext cx="4523740" cy="1708160"/>
          </a:xfrm>
          <a:prstGeom prst="rect">
            <a:avLst/>
          </a:prstGeom>
          <a:solidFill>
            <a:srgbClr val="E7E6E6"/>
          </a:solidFill>
          <a:ln w="39623">
            <a:solidFill>
              <a:srgbClr val="AEAB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9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258445">
              <a:lnSpc>
                <a:spcPct val="100000"/>
              </a:lnSpc>
            </a:pPr>
            <a:r>
              <a:rPr sz="2400" dirty="0" smtClean="0">
                <a:latin typeface="Calibri"/>
                <a:cs typeface="Calibri"/>
              </a:rPr>
              <a:t>8(</a:t>
            </a:r>
            <a:r>
              <a:rPr lang="en-US" sz="2400" dirty="0" smtClean="0">
                <a:latin typeface="Calibri"/>
                <a:cs typeface="Calibri"/>
              </a:rPr>
              <a:t>85555</a:t>
            </a:r>
            <a:r>
              <a:rPr sz="2400" dirty="0" smtClean="0">
                <a:latin typeface="Calibri"/>
                <a:cs typeface="Calibri"/>
              </a:rPr>
              <a:t>)</a:t>
            </a:r>
            <a:r>
              <a:rPr lang="en-US" sz="2400" dirty="0" smtClean="0">
                <a:latin typeface="Calibri"/>
                <a:cs typeface="Calibri"/>
              </a:rPr>
              <a:t>2</a:t>
            </a:r>
            <a:r>
              <a:rPr sz="2400" dirty="0" smtClean="0">
                <a:latin typeface="Calibri"/>
                <a:cs typeface="Calibri"/>
              </a:rPr>
              <a:t>-</a:t>
            </a:r>
            <a:r>
              <a:rPr lang="en-US" sz="2400" dirty="0" smtClean="0">
                <a:latin typeface="Calibri"/>
                <a:cs typeface="Calibri"/>
              </a:rPr>
              <a:t>67</a:t>
            </a:r>
            <a:r>
              <a:rPr sz="2400" dirty="0" smtClean="0">
                <a:latin typeface="Calibri"/>
                <a:cs typeface="Calibri"/>
              </a:rPr>
              <a:t>-</a:t>
            </a:r>
            <a:r>
              <a:rPr lang="en-US" sz="2400" spc="-20" dirty="0" smtClean="0">
                <a:latin typeface="Calibri"/>
                <a:cs typeface="Calibri"/>
              </a:rPr>
              <a:t>17</a:t>
            </a:r>
            <a:r>
              <a:rPr sz="2400" spc="-80" dirty="0" smtClean="0">
                <a:latin typeface="Calibri"/>
                <a:cs typeface="Calibri"/>
              </a:rPr>
              <a:t> </a:t>
            </a:r>
            <a:r>
              <a:rPr lang="tt-RU" sz="2400" dirty="0" smtClean="0">
                <a:latin typeface="Calibri"/>
                <a:cs typeface="Calibri"/>
              </a:rPr>
              <a:t>Ибрагимов </a:t>
            </a:r>
            <a:r>
              <a:rPr lang="ru-RU" sz="2400" spc="-20" dirty="0" smtClean="0">
                <a:latin typeface="Calibri"/>
                <a:cs typeface="Calibri"/>
              </a:rPr>
              <a:t>Р.М.</a:t>
            </a:r>
            <a:endParaRPr sz="2400" dirty="0">
              <a:latin typeface="Calibri"/>
              <a:cs typeface="Calibri"/>
            </a:endParaRPr>
          </a:p>
          <a:p>
            <a:pPr marL="154305">
              <a:lnSpc>
                <a:spcPct val="100000"/>
              </a:lnSpc>
              <a:tabLst>
                <a:tab pos="2453005" algn="l"/>
              </a:tabLst>
            </a:pPr>
            <a:r>
              <a:rPr lang="ru-RU" sz="2400" smtClean="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8(</a:t>
            </a:r>
            <a:r>
              <a:rPr lang="ru-RU" sz="2400" dirty="0" smtClean="0">
                <a:latin typeface="Calibri"/>
                <a:cs typeface="Calibri"/>
              </a:rPr>
              <a:t>85555</a:t>
            </a:r>
            <a:r>
              <a:rPr sz="2400" dirty="0" smtClean="0">
                <a:latin typeface="Calibri"/>
                <a:cs typeface="Calibri"/>
              </a:rPr>
              <a:t>)2-</a:t>
            </a:r>
            <a:r>
              <a:rPr lang="en-US" sz="2400" dirty="0" smtClean="0">
                <a:latin typeface="Calibri"/>
                <a:cs typeface="Calibri"/>
              </a:rPr>
              <a:t>67-</a:t>
            </a:r>
            <a:r>
              <a:rPr lang="en-US" sz="2400" spc="-20" dirty="0" smtClean="0">
                <a:latin typeface="Calibri"/>
                <a:cs typeface="Calibri"/>
              </a:rPr>
              <a:t>17</a:t>
            </a:r>
            <a:r>
              <a:rPr lang="en-US" sz="2400" spc="-8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lang="ru-RU" sz="2400" dirty="0" smtClean="0">
                <a:latin typeface="Calibri"/>
                <a:cs typeface="Calibri"/>
              </a:rPr>
              <a:t>Белякова О.И</a:t>
            </a:r>
            <a:r>
              <a:rPr sz="2400" spc="-2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0308" y="1034796"/>
            <a:ext cx="10625455" cy="1012190"/>
          </a:xfrm>
          <a:prstGeom prst="rect">
            <a:avLst/>
          </a:prstGeom>
          <a:ln w="39623">
            <a:solidFill>
              <a:srgbClr val="9DC3E6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545715" marR="412115" indent="-2131060">
              <a:lnSpc>
                <a:spcPct val="100000"/>
              </a:lnSpc>
              <a:spcBef>
                <a:spcPts val="960"/>
              </a:spcBef>
              <a:tabLst>
                <a:tab pos="2593975" algn="l"/>
              </a:tabLst>
            </a:pPr>
            <a:r>
              <a:rPr sz="2400" b="1" spc="-10" dirty="0">
                <a:latin typeface="Calibri"/>
                <a:cs typeface="Calibri"/>
              </a:rPr>
              <a:t>Рособрнадзор:</a:t>
            </a:r>
            <a:r>
              <a:rPr sz="2400" b="1" dirty="0">
                <a:latin typeface="Calibri"/>
                <a:cs typeface="Calibri"/>
              </a:rPr>
              <a:t>		</a:t>
            </a:r>
            <a:r>
              <a:rPr sz="2400" b="1" spc="-25" dirty="0">
                <a:latin typeface="Calibri"/>
                <a:cs typeface="Calibri"/>
              </a:rPr>
              <a:t>Горячая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линия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вопросам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документационной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нагрузки </a:t>
            </a:r>
            <a:r>
              <a:rPr sz="2400" b="1" dirty="0">
                <a:latin typeface="Calibri"/>
                <a:cs typeface="Calibri"/>
              </a:rPr>
              <a:t>учителей: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stop_nagruzka@obrnadzor.gov.ru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45329" y="216788"/>
            <a:ext cx="30099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«ГОРЯЧАЯ</a:t>
            </a:r>
            <a:r>
              <a:rPr spc="-120" dirty="0"/>
              <a:t> </a:t>
            </a:r>
            <a:r>
              <a:rPr spc="-10" dirty="0"/>
              <a:t>ЛИНИЯ»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127760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77952" y="1438655"/>
            <a:ext cx="11414760" cy="4959350"/>
            <a:chOff x="377952" y="1438655"/>
            <a:chExt cx="11414760" cy="4959350"/>
          </a:xfrm>
        </p:grpSpPr>
        <p:sp>
          <p:nvSpPr>
            <p:cNvPr id="4" name="object 4"/>
            <p:cNvSpPr/>
            <p:nvPr/>
          </p:nvSpPr>
          <p:spPr>
            <a:xfrm>
              <a:off x="397764" y="1458467"/>
              <a:ext cx="11375390" cy="4919980"/>
            </a:xfrm>
            <a:custGeom>
              <a:avLst/>
              <a:gdLst/>
              <a:ahLst/>
              <a:cxnLst/>
              <a:rect l="l" t="t" r="r" b="b"/>
              <a:pathLst>
                <a:path w="11375390" h="4919980">
                  <a:moveTo>
                    <a:pt x="11375136" y="0"/>
                  </a:moveTo>
                  <a:lnTo>
                    <a:pt x="0" y="0"/>
                  </a:lnTo>
                  <a:lnTo>
                    <a:pt x="0" y="4919472"/>
                  </a:lnTo>
                  <a:lnTo>
                    <a:pt x="11375136" y="4919472"/>
                  </a:lnTo>
                  <a:lnTo>
                    <a:pt x="11375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7764" y="1458467"/>
              <a:ext cx="11375390" cy="4919980"/>
            </a:xfrm>
            <a:custGeom>
              <a:avLst/>
              <a:gdLst/>
              <a:ahLst/>
              <a:cxnLst/>
              <a:rect l="l" t="t" r="r" b="b"/>
              <a:pathLst>
                <a:path w="11375390" h="4919980">
                  <a:moveTo>
                    <a:pt x="0" y="4919472"/>
                  </a:moveTo>
                  <a:lnTo>
                    <a:pt x="11375136" y="4919472"/>
                  </a:lnTo>
                  <a:lnTo>
                    <a:pt x="11375136" y="0"/>
                  </a:lnTo>
                  <a:lnTo>
                    <a:pt x="0" y="0"/>
                  </a:lnTo>
                  <a:lnTo>
                    <a:pt x="0" y="4919472"/>
                  </a:lnTo>
                  <a:close/>
                </a:path>
              </a:pathLst>
            </a:custGeom>
            <a:ln w="39624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6844" y="4483100"/>
          <a:ext cx="11252200" cy="892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8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15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66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6405">
                <a:tc>
                  <a:txBody>
                    <a:bodyPr/>
                    <a:lstStyle/>
                    <a:p>
                      <a:pPr marL="31750">
                        <a:lnSpc>
                          <a:spcPts val="3035"/>
                        </a:lnSpc>
                      </a:pPr>
                      <a:r>
                        <a:rPr sz="3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подготовка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3035"/>
                        </a:lnSpc>
                      </a:pPr>
                      <a:r>
                        <a:rPr sz="3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которой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3035"/>
                        </a:lnSpc>
                      </a:pPr>
                      <a:r>
                        <a:rPr sz="32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осуществляется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035"/>
                        </a:lnSpc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педагогическими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405">
                <a:tc>
                  <a:txBody>
                    <a:bodyPr/>
                    <a:lstStyle/>
                    <a:p>
                      <a:pPr marL="31750">
                        <a:lnSpc>
                          <a:spcPts val="3360"/>
                        </a:lnSpc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работниками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0">
                        <a:lnSpc>
                          <a:spcPts val="3360"/>
                        </a:lnSpc>
                      </a:pPr>
                      <a:r>
                        <a:rPr sz="32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3340">
                        <a:lnSpc>
                          <a:spcPts val="3360"/>
                        </a:lnSpc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реализации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ts val="3360"/>
                        </a:lnSpc>
                      </a:pPr>
                      <a:r>
                        <a:rPr sz="32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основных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75894" y="1441145"/>
            <a:ext cx="11217275" cy="490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3234" indent="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</a:tabLst>
            </a:pPr>
            <a:r>
              <a:rPr sz="3200" spc="-10" dirty="0">
                <a:solidFill>
                  <a:srgbClr val="2D75B6"/>
                </a:solidFill>
                <a:latin typeface="Calibri"/>
                <a:cs typeface="Calibri"/>
              </a:rPr>
              <a:t>Федеральный</a:t>
            </a:r>
            <a:r>
              <a:rPr sz="3200" spc="-3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закон</a:t>
            </a:r>
            <a:r>
              <a:rPr sz="32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от</a:t>
            </a:r>
            <a:r>
              <a:rPr sz="32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29</a:t>
            </a:r>
            <a:r>
              <a:rPr sz="3200" spc="-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D75B6"/>
                </a:solidFill>
                <a:latin typeface="Calibri"/>
                <a:cs typeface="Calibri"/>
              </a:rPr>
              <a:t>декабря</a:t>
            </a:r>
            <a:r>
              <a:rPr sz="3200" spc="-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2012</a:t>
            </a:r>
            <a:r>
              <a:rPr sz="32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года</a:t>
            </a:r>
            <a:r>
              <a:rPr sz="3200" spc="-4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N</a:t>
            </a:r>
            <a:r>
              <a:rPr sz="3200" spc="-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2D75B6"/>
                </a:solidFill>
                <a:latin typeface="Calibri"/>
                <a:cs typeface="Calibri"/>
              </a:rPr>
              <a:t>273-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ФЗ</a:t>
            </a:r>
            <a:r>
              <a:rPr sz="3200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2D75B6"/>
                </a:solidFill>
                <a:latin typeface="Calibri"/>
                <a:cs typeface="Calibri"/>
              </a:rPr>
              <a:t>«Об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образовании</a:t>
            </a:r>
            <a:r>
              <a:rPr sz="3200" spc="-7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в</a:t>
            </a:r>
            <a:r>
              <a:rPr sz="3200" spc="-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D75B6"/>
                </a:solidFill>
                <a:latin typeface="Calibri"/>
                <a:cs typeface="Calibri"/>
              </a:rPr>
              <a:t>Российской</a:t>
            </a:r>
            <a:r>
              <a:rPr sz="3200" spc="-9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D75B6"/>
                </a:solidFill>
                <a:latin typeface="Calibri"/>
                <a:cs typeface="Calibri"/>
              </a:rPr>
              <a:t>Федерации»</a:t>
            </a:r>
            <a:r>
              <a:rPr sz="3200" spc="-6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пункт</a:t>
            </a:r>
            <a:r>
              <a:rPr sz="3200" spc="-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1</a:t>
            </a:r>
            <a:r>
              <a:rPr sz="32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часть</a:t>
            </a:r>
            <a:r>
              <a:rPr sz="32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D75B6"/>
                </a:solidFill>
                <a:latin typeface="Calibri"/>
                <a:cs typeface="Calibri"/>
              </a:rPr>
              <a:t>6.1,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часть</a:t>
            </a:r>
            <a:r>
              <a:rPr sz="32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6.2</a:t>
            </a:r>
            <a:r>
              <a:rPr sz="3200" spc="-2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статья</a:t>
            </a:r>
            <a:r>
              <a:rPr sz="3200" spc="-9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47,</a:t>
            </a:r>
            <a:r>
              <a:rPr sz="3200" spc="-2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часть</a:t>
            </a:r>
            <a:r>
              <a:rPr sz="320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4</a:t>
            </a:r>
            <a:r>
              <a:rPr sz="3200" spc="-5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статья</a:t>
            </a:r>
            <a:r>
              <a:rPr sz="3200" spc="-5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29;</a:t>
            </a:r>
            <a:r>
              <a:rPr sz="3200" spc="-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часть</a:t>
            </a:r>
            <a:r>
              <a:rPr sz="320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8</a:t>
            </a:r>
            <a:r>
              <a:rPr sz="3200" spc="-4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D75B6"/>
                </a:solidFill>
                <a:latin typeface="Calibri"/>
                <a:cs typeface="Calibri"/>
              </a:rPr>
              <a:t>статья</a:t>
            </a:r>
            <a:r>
              <a:rPr sz="3200" spc="-75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2D75B6"/>
                </a:solidFill>
                <a:latin typeface="Calibri"/>
                <a:cs typeface="Calibri"/>
              </a:rPr>
              <a:t>28.</a:t>
            </a:r>
            <a:endParaRPr sz="3200">
              <a:latin typeface="Calibri"/>
              <a:cs typeface="Calibri"/>
            </a:endParaRPr>
          </a:p>
          <a:p>
            <a:pPr marL="497205" indent="-484505">
              <a:lnSpc>
                <a:spcPct val="100000"/>
              </a:lnSpc>
              <a:spcBef>
                <a:spcPts val="3840"/>
              </a:spcBef>
              <a:buAutoNum type="arabicPeriod" startAt="2"/>
              <a:tabLst>
                <a:tab pos="497205" algn="l"/>
                <a:tab pos="1908810" algn="l"/>
                <a:tab pos="4552315" algn="l"/>
                <a:tab pos="7067550" algn="l"/>
                <a:tab pos="923163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Приказ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Министерства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просвещения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Российской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Федерации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3200" b="1" spc="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3200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ноября</a:t>
            </a:r>
            <a:r>
              <a:rPr sz="3200" b="1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r>
              <a:rPr sz="3200" b="1" spc="1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г.</a:t>
            </a:r>
            <a:r>
              <a:rPr sz="3200" b="1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779,</a:t>
            </a:r>
            <a:r>
              <a:rPr sz="3200" b="1" spc="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утвержден</a:t>
            </a:r>
            <a:r>
              <a:rPr sz="3200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Перечень</a:t>
            </a:r>
            <a:r>
              <a:rPr sz="320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документации,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75"/>
              </a:spcBef>
            </a:pPr>
            <a:endParaRPr sz="3200">
              <a:latin typeface="Calibri"/>
              <a:cs typeface="Calibri"/>
            </a:endParaRPr>
          </a:p>
          <a:p>
            <a:pPr marL="12700" marR="6985">
              <a:lnSpc>
                <a:spcPct val="100000"/>
              </a:lnSpc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общеобразовательных</a:t>
            </a:r>
            <a:r>
              <a:rPr sz="32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программ,</a:t>
            </a:r>
            <a:r>
              <a:rPr sz="32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образовательных</a:t>
            </a:r>
            <a:r>
              <a:rPr sz="32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программ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среднего</a:t>
            </a:r>
            <a:r>
              <a:rPr sz="32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профессионального</a:t>
            </a:r>
            <a:r>
              <a:rPr sz="32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образования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;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896" rIns="0" bIns="0" rtlCol="0">
            <a:spAutoFit/>
          </a:bodyPr>
          <a:lstStyle/>
          <a:p>
            <a:pPr marL="1697989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Нормативная</a:t>
            </a:r>
            <a:r>
              <a:rPr sz="3200" spc="-130" dirty="0"/>
              <a:t> </a:t>
            </a:r>
            <a:r>
              <a:rPr sz="3200" dirty="0"/>
              <a:t>правовая</a:t>
            </a:r>
            <a:r>
              <a:rPr sz="3200" spc="-140" dirty="0"/>
              <a:t> </a:t>
            </a:r>
            <a:r>
              <a:rPr sz="3200" spc="-20" dirty="0"/>
              <a:t>база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021080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540743" y="346075"/>
            <a:ext cx="1841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275CC2"/>
                </a:solidFill>
                <a:latin typeface="Microsoft Sans Serif"/>
                <a:cs typeface="Microsoft Sans Serif"/>
              </a:rPr>
              <a:t>02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9075" y="1248155"/>
            <a:ext cx="2773680" cy="1868805"/>
          </a:xfrm>
          <a:prstGeom prst="rect">
            <a:avLst/>
          </a:prstGeom>
          <a:ln w="39624">
            <a:solidFill>
              <a:srgbClr val="8496AF"/>
            </a:solidFill>
          </a:ln>
        </p:spPr>
        <p:txBody>
          <a:bodyPr vert="horz" wrap="square" lIns="0" tIns="2882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70"/>
              </a:spcBef>
            </a:pPr>
            <a:endParaRPr sz="28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ст.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47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часть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6.1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075" y="4107179"/>
            <a:ext cx="2773680" cy="1999614"/>
          </a:xfrm>
          <a:prstGeom prst="rect">
            <a:avLst/>
          </a:prstGeom>
          <a:ln w="39624">
            <a:solidFill>
              <a:srgbClr val="8496AF"/>
            </a:solidFill>
          </a:ln>
        </p:spPr>
        <p:txBody>
          <a:bodyPr vert="horz" wrap="square" lIns="0" tIns="3543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90"/>
              </a:spcBef>
            </a:pPr>
            <a:endParaRPr sz="2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ст.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47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часть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6.2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4628" y="1248155"/>
            <a:ext cx="6517005" cy="2341245"/>
          </a:xfrm>
          <a:custGeom>
            <a:avLst/>
            <a:gdLst/>
            <a:ahLst/>
            <a:cxnLst/>
            <a:rect l="l" t="t" r="r" b="b"/>
            <a:pathLst>
              <a:path w="6517005" h="2341245">
                <a:moveTo>
                  <a:pt x="6516624" y="0"/>
                </a:moveTo>
                <a:lnTo>
                  <a:pt x="0" y="0"/>
                </a:lnTo>
                <a:lnTo>
                  <a:pt x="0" y="2340864"/>
                </a:lnTo>
                <a:lnTo>
                  <a:pt x="6516624" y="2340864"/>
                </a:lnTo>
                <a:lnTo>
                  <a:pt x="6516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24628" y="1248155"/>
            <a:ext cx="6517005" cy="2341245"/>
          </a:xfrm>
          <a:prstGeom prst="rect">
            <a:avLst/>
          </a:prstGeom>
          <a:ln w="39623">
            <a:solidFill>
              <a:srgbClr val="8496AF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1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Перечень</a:t>
            </a:r>
            <a:r>
              <a:rPr sz="2400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документов,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подготовка</a:t>
            </a:r>
            <a:r>
              <a:rPr sz="24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которых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осуществляется</a:t>
            </a:r>
            <a:r>
              <a:rPr sz="24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пед.</a:t>
            </a:r>
            <a:r>
              <a:rPr sz="24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работниками</a:t>
            </a:r>
            <a:r>
              <a:rPr sz="2400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35"/>
              </a:spcBef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реализации:</a:t>
            </a:r>
            <a:r>
              <a:rPr sz="24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основных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общеобразовательных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400" b="1" dirty="0">
                <a:latin typeface="Calibri"/>
                <a:cs typeface="Calibri"/>
              </a:rPr>
              <a:t>программ,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образовательных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программ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СПО</a:t>
            </a:r>
            <a:r>
              <a:rPr sz="2400" spc="-2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утверждается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Министерством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просвещения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РФ;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4628" y="3924300"/>
            <a:ext cx="6517005" cy="2627630"/>
          </a:xfrm>
          <a:custGeom>
            <a:avLst/>
            <a:gdLst/>
            <a:ahLst/>
            <a:cxnLst/>
            <a:rect l="l" t="t" r="r" b="b"/>
            <a:pathLst>
              <a:path w="6517005" h="2627629">
                <a:moveTo>
                  <a:pt x="6516624" y="0"/>
                </a:moveTo>
                <a:lnTo>
                  <a:pt x="0" y="0"/>
                </a:lnTo>
                <a:lnTo>
                  <a:pt x="0" y="2627376"/>
                </a:lnTo>
                <a:lnTo>
                  <a:pt x="6516624" y="2627376"/>
                </a:lnTo>
                <a:lnTo>
                  <a:pt x="6516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24628" y="3924300"/>
            <a:ext cx="6517005" cy="2627630"/>
          </a:xfrm>
          <a:prstGeom prst="rect">
            <a:avLst/>
          </a:prstGeom>
          <a:ln w="39623">
            <a:solidFill>
              <a:srgbClr val="8496A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0"/>
              </a:spcBef>
            </a:pPr>
            <a:r>
              <a:rPr sz="2800" b="1" dirty="0">
                <a:latin typeface="Calibri"/>
                <a:cs typeface="Calibri"/>
              </a:rPr>
              <a:t>Не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допускается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возложение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90805" marR="26352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педагогических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работников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работы,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 </a:t>
            </a:r>
            <a:r>
              <a:rPr sz="2800" spc="-10" dirty="0">
                <a:latin typeface="Calibri"/>
                <a:cs typeface="Calibri"/>
              </a:rPr>
              <a:t>предусмотренной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частями 6</a:t>
            </a:r>
            <a:r>
              <a:rPr sz="2800" spc="-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9</a:t>
            </a:r>
            <a:r>
              <a:rPr sz="280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статьи </a:t>
            </a:r>
            <a:r>
              <a:rPr sz="2800" dirty="0">
                <a:latin typeface="Calibri"/>
                <a:cs typeface="Calibri"/>
              </a:rPr>
              <a:t>47,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том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числе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связанной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подготовкой документов,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включенных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перечни, </a:t>
            </a:r>
            <a:r>
              <a:rPr sz="2800" dirty="0">
                <a:latin typeface="Calibri"/>
                <a:cs typeface="Calibri"/>
              </a:rPr>
              <a:t>указанные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части</a:t>
            </a:r>
            <a:r>
              <a:rPr sz="2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6.1</a:t>
            </a:r>
            <a:r>
              <a:rPr sz="2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статьи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47.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55135" y="2051304"/>
            <a:ext cx="990600" cy="497205"/>
            <a:chOff x="3755135" y="2051304"/>
            <a:chExt cx="990600" cy="497205"/>
          </a:xfrm>
        </p:grpSpPr>
        <p:sp>
          <p:nvSpPr>
            <p:cNvPr id="11" name="object 11"/>
            <p:cNvSpPr/>
            <p:nvPr/>
          </p:nvSpPr>
          <p:spPr>
            <a:xfrm>
              <a:off x="3761231" y="2057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7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1231" y="2057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7" y="242315"/>
                  </a:lnTo>
                  <a:lnTo>
                    <a:pt x="736091" y="484632"/>
                  </a:lnTo>
                  <a:lnTo>
                    <a:pt x="736091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192">
              <a:solidFill>
                <a:srgbClr val="8496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755135" y="5029200"/>
            <a:ext cx="990600" cy="497205"/>
            <a:chOff x="3755135" y="5029200"/>
            <a:chExt cx="990600" cy="497205"/>
          </a:xfrm>
        </p:grpSpPr>
        <p:sp>
          <p:nvSpPr>
            <p:cNvPr id="14" name="object 14"/>
            <p:cNvSpPr/>
            <p:nvPr/>
          </p:nvSpPr>
          <p:spPr>
            <a:xfrm>
              <a:off x="3761231" y="503529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1" y="0"/>
                  </a:moveTo>
                  <a:lnTo>
                    <a:pt x="736091" y="121157"/>
                  </a:lnTo>
                  <a:lnTo>
                    <a:pt x="0" y="121157"/>
                  </a:lnTo>
                  <a:lnTo>
                    <a:pt x="0" y="363473"/>
                  </a:lnTo>
                  <a:lnTo>
                    <a:pt x="736091" y="363473"/>
                  </a:lnTo>
                  <a:lnTo>
                    <a:pt x="736091" y="484631"/>
                  </a:lnTo>
                  <a:lnTo>
                    <a:pt x="978407" y="242315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61231" y="503529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7"/>
                  </a:moveTo>
                  <a:lnTo>
                    <a:pt x="736091" y="121157"/>
                  </a:lnTo>
                  <a:lnTo>
                    <a:pt x="736091" y="0"/>
                  </a:lnTo>
                  <a:lnTo>
                    <a:pt x="978407" y="242315"/>
                  </a:lnTo>
                  <a:lnTo>
                    <a:pt x="736091" y="484631"/>
                  </a:lnTo>
                  <a:lnTo>
                    <a:pt x="736091" y="363473"/>
                  </a:lnTo>
                  <a:lnTo>
                    <a:pt x="0" y="363473"/>
                  </a:lnTo>
                  <a:lnTo>
                    <a:pt x="0" y="12115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45819" y="333501"/>
            <a:ext cx="92690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Изменения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dirty="0"/>
              <a:t>части</a:t>
            </a:r>
            <a:r>
              <a:rPr spc="-80" dirty="0"/>
              <a:t> </a:t>
            </a:r>
            <a:r>
              <a:rPr dirty="0"/>
              <a:t>нагрузки</a:t>
            </a:r>
            <a:r>
              <a:rPr spc="-45" dirty="0"/>
              <a:t> </a:t>
            </a:r>
            <a:r>
              <a:rPr dirty="0"/>
              <a:t>на</a:t>
            </a:r>
            <a:r>
              <a:rPr spc="-65" dirty="0"/>
              <a:t> </a:t>
            </a:r>
            <a:r>
              <a:rPr dirty="0"/>
              <a:t>педагогических</a:t>
            </a:r>
            <a:r>
              <a:rPr spc="-70" dirty="0"/>
              <a:t> </a:t>
            </a:r>
            <a:r>
              <a:rPr spc="-10" dirty="0"/>
              <a:t>работников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" y="1018032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55364" y="1229867"/>
            <a:ext cx="3657600" cy="4386580"/>
          </a:xfrm>
          <a:prstGeom prst="rect">
            <a:avLst/>
          </a:prstGeom>
          <a:ln w="39623">
            <a:solidFill>
              <a:srgbClr val="5B9BD4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05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Учитель</a:t>
            </a:r>
            <a:r>
              <a:rPr sz="2800" b="1" u="sng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школы:</a:t>
            </a:r>
            <a:endParaRPr sz="2800">
              <a:latin typeface="Calibri"/>
              <a:cs typeface="Calibri"/>
            </a:endParaRPr>
          </a:p>
          <a:p>
            <a:pPr marL="436880" indent="-344805">
              <a:lnSpc>
                <a:spcPts val="2980"/>
              </a:lnSpc>
              <a:spcBef>
                <a:spcPts val="1850"/>
              </a:spcBef>
              <a:buFont typeface="Arial"/>
              <a:buChar char="•"/>
              <a:tabLst>
                <a:tab pos="436880" algn="l"/>
              </a:tabLst>
            </a:pPr>
            <a:r>
              <a:rPr sz="2800" dirty="0">
                <a:latin typeface="Calibri"/>
                <a:cs typeface="Calibri"/>
              </a:rPr>
              <a:t>рабочая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программа;</a:t>
            </a:r>
            <a:endParaRPr sz="2800">
              <a:latin typeface="Calibri"/>
              <a:cs typeface="Calibri"/>
            </a:endParaRPr>
          </a:p>
          <a:p>
            <a:pPr marL="436880" marR="1019810" indent="-344805">
              <a:lnSpc>
                <a:spcPct val="77100"/>
              </a:lnSpc>
              <a:spcBef>
                <a:spcPts val="390"/>
              </a:spcBef>
              <a:buFont typeface="Arial"/>
              <a:buChar char="•"/>
              <a:tabLst>
                <a:tab pos="436880" algn="l"/>
              </a:tabLst>
            </a:pPr>
            <a:r>
              <a:rPr sz="2800" dirty="0">
                <a:latin typeface="Calibri"/>
                <a:cs typeface="Calibri"/>
              </a:rPr>
              <a:t>журнал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учета успеваемости;</a:t>
            </a:r>
            <a:endParaRPr sz="2800">
              <a:latin typeface="Calibri"/>
              <a:cs typeface="Calibri"/>
            </a:endParaRPr>
          </a:p>
          <a:p>
            <a:pPr marL="436880" marR="188595" indent="-344805">
              <a:lnSpc>
                <a:spcPct val="77100"/>
              </a:lnSpc>
              <a:spcBef>
                <a:spcPts val="25"/>
              </a:spcBef>
              <a:buFont typeface="Arial"/>
              <a:buChar char="•"/>
              <a:tabLst>
                <a:tab pos="436880" algn="l"/>
              </a:tabLst>
            </a:pPr>
            <a:r>
              <a:rPr sz="2800" dirty="0">
                <a:latin typeface="Calibri"/>
                <a:cs typeface="Calibri"/>
              </a:rPr>
              <a:t>журнал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внеурочной деятельности;</a:t>
            </a:r>
            <a:endParaRPr sz="2800">
              <a:latin typeface="Calibri"/>
              <a:cs typeface="Calibri"/>
            </a:endParaRPr>
          </a:p>
          <a:p>
            <a:pPr marL="436880" indent="-344805">
              <a:lnSpc>
                <a:spcPts val="2225"/>
              </a:lnSpc>
              <a:buFont typeface="Arial"/>
              <a:buChar char="•"/>
              <a:tabLst>
                <a:tab pos="436880" algn="l"/>
              </a:tabLst>
            </a:pPr>
            <a:r>
              <a:rPr sz="2800" spc="-20" dirty="0">
                <a:latin typeface="Calibri"/>
                <a:cs typeface="Calibri"/>
              </a:rPr>
              <a:t>план</a:t>
            </a:r>
            <a:endParaRPr sz="2800">
              <a:latin typeface="Calibri"/>
              <a:cs typeface="Calibri"/>
            </a:endParaRPr>
          </a:p>
          <a:p>
            <a:pPr marL="436880" marR="788035">
              <a:lnSpc>
                <a:spcPct val="77200"/>
              </a:lnSpc>
              <a:spcBef>
                <a:spcPts val="395"/>
              </a:spcBef>
            </a:pPr>
            <a:r>
              <a:rPr sz="2800" spc="-10" dirty="0">
                <a:latin typeface="Calibri"/>
                <a:cs typeface="Calibri"/>
              </a:rPr>
              <a:t>воспитательной работы;</a:t>
            </a:r>
            <a:endParaRPr sz="2800">
              <a:latin typeface="Calibri"/>
              <a:cs typeface="Calibri"/>
            </a:endParaRPr>
          </a:p>
          <a:p>
            <a:pPr marL="436880" indent="-344805">
              <a:lnSpc>
                <a:spcPts val="2220"/>
              </a:lnSpc>
              <a:buFont typeface="Arial"/>
              <a:buChar char="•"/>
              <a:tabLst>
                <a:tab pos="436880" algn="l"/>
              </a:tabLst>
            </a:pPr>
            <a:r>
              <a:rPr sz="2800" spc="-10" dirty="0">
                <a:latin typeface="Calibri"/>
                <a:cs typeface="Calibri"/>
              </a:rPr>
              <a:t>характеристика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436880">
              <a:lnSpc>
                <a:spcPts val="2990"/>
              </a:lnSpc>
            </a:pPr>
            <a:r>
              <a:rPr sz="2800" spc="-10" dirty="0">
                <a:latin typeface="Calibri"/>
                <a:cs typeface="Calibri"/>
              </a:rPr>
              <a:t>обучающегося.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411" y="260985"/>
            <a:ext cx="110153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70685" algn="l"/>
              </a:tabLst>
            </a:pPr>
            <a:r>
              <a:rPr sz="2800" b="1" spc="-10" dirty="0">
                <a:latin typeface="Calibri"/>
                <a:cs typeface="Calibri"/>
              </a:rPr>
              <a:t>Перечень</a:t>
            </a:r>
            <a:r>
              <a:rPr sz="2800" b="1" dirty="0">
                <a:latin typeface="Calibri"/>
                <a:cs typeface="Calibri"/>
              </a:rPr>
              <a:t>	документов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для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подготовки</a:t>
            </a:r>
            <a:r>
              <a:rPr sz="2800" b="1" spc="-10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педагогическими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работниками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936992" y="1219200"/>
            <a:ext cx="3953510" cy="4417060"/>
            <a:chOff x="7936992" y="1219200"/>
            <a:chExt cx="3953510" cy="4417060"/>
          </a:xfrm>
        </p:grpSpPr>
        <p:sp>
          <p:nvSpPr>
            <p:cNvPr id="6" name="object 6"/>
            <p:cNvSpPr/>
            <p:nvPr/>
          </p:nvSpPr>
          <p:spPr>
            <a:xfrm>
              <a:off x="7956804" y="1239011"/>
              <a:ext cx="3914140" cy="4377055"/>
            </a:xfrm>
            <a:custGeom>
              <a:avLst/>
              <a:gdLst/>
              <a:ahLst/>
              <a:cxnLst/>
              <a:rect l="l" t="t" r="r" b="b"/>
              <a:pathLst>
                <a:path w="3914140" h="4377055">
                  <a:moveTo>
                    <a:pt x="3913632" y="0"/>
                  </a:moveTo>
                  <a:lnTo>
                    <a:pt x="0" y="0"/>
                  </a:lnTo>
                  <a:lnTo>
                    <a:pt x="0" y="4376928"/>
                  </a:lnTo>
                  <a:lnTo>
                    <a:pt x="3913632" y="4376928"/>
                  </a:lnTo>
                  <a:lnTo>
                    <a:pt x="39136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56804" y="1239011"/>
              <a:ext cx="3914140" cy="4377055"/>
            </a:xfrm>
            <a:custGeom>
              <a:avLst/>
              <a:gdLst/>
              <a:ahLst/>
              <a:cxnLst/>
              <a:rect l="l" t="t" r="r" b="b"/>
              <a:pathLst>
                <a:path w="3914140" h="4377055">
                  <a:moveTo>
                    <a:pt x="0" y="4376928"/>
                  </a:moveTo>
                  <a:lnTo>
                    <a:pt x="3913632" y="4376928"/>
                  </a:lnTo>
                  <a:lnTo>
                    <a:pt x="3913632" y="0"/>
                  </a:lnTo>
                  <a:lnTo>
                    <a:pt x="0" y="0"/>
                  </a:lnTo>
                  <a:lnTo>
                    <a:pt x="0" y="4376928"/>
                  </a:lnTo>
                  <a:close/>
                </a:path>
              </a:pathLst>
            </a:custGeom>
            <a:ln w="3962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47608" y="1109990"/>
            <a:ext cx="3555365" cy="1675764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920"/>
              </a:spcBef>
            </a:pP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Преподаватель</a:t>
            </a:r>
            <a:r>
              <a:rPr sz="28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СПО:</a:t>
            </a:r>
            <a:endParaRPr sz="2800">
              <a:latin typeface="Calibri"/>
              <a:cs typeface="Calibri"/>
            </a:endParaRPr>
          </a:p>
          <a:p>
            <a:pPr marL="344170" indent="-344170">
              <a:lnSpc>
                <a:spcPts val="2990"/>
              </a:lnSpc>
              <a:spcBef>
                <a:spcPts val="1830"/>
              </a:spcBef>
              <a:buFont typeface="Arial"/>
              <a:buChar char="•"/>
              <a:tabLst>
                <a:tab pos="344170" algn="l"/>
              </a:tabLst>
            </a:pPr>
            <a:r>
              <a:rPr sz="2800" dirty="0">
                <a:latin typeface="Calibri"/>
                <a:cs typeface="Calibri"/>
              </a:rPr>
              <a:t>рабочие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программы,</a:t>
            </a:r>
            <a:endParaRPr sz="2800">
              <a:latin typeface="Calibri"/>
              <a:cs typeface="Calibri"/>
            </a:endParaRPr>
          </a:p>
          <a:p>
            <a:pPr marL="344170" indent="-344170">
              <a:lnSpc>
                <a:spcPts val="2990"/>
              </a:lnSpc>
              <a:buFont typeface="Arial"/>
              <a:buChar char="•"/>
              <a:tabLst>
                <a:tab pos="344170" algn="l"/>
              </a:tabLst>
            </a:pPr>
            <a:r>
              <a:rPr sz="2800" spc="-10" dirty="0">
                <a:latin typeface="Calibri"/>
                <a:cs typeface="Calibri"/>
              </a:rPr>
              <a:t>экзаменационная,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92414" y="2660725"/>
            <a:ext cx="31457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зачетная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ведомости,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47608" y="2990468"/>
            <a:ext cx="3531235" cy="24358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86385" marR="5080" indent="-287020">
              <a:lnSpc>
                <a:spcPct val="77900"/>
              </a:lnSpc>
              <a:spcBef>
                <a:spcPts val="850"/>
              </a:spcBef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latin typeface="Calibri"/>
                <a:cs typeface="Calibri"/>
              </a:rPr>
              <a:t>план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воспитательной работы,</a:t>
            </a:r>
            <a:endParaRPr sz="2800">
              <a:latin typeface="Calibri"/>
              <a:cs typeface="Calibri"/>
            </a:endParaRPr>
          </a:p>
          <a:p>
            <a:pPr marL="286385" marR="443865" indent="-287020">
              <a:lnSpc>
                <a:spcPct val="77100"/>
              </a:lnSpc>
              <a:spcBef>
                <a:spcPts val="5"/>
              </a:spcBef>
              <a:buFont typeface="Arial"/>
              <a:buChar char="•"/>
              <a:tabLst>
                <a:tab pos="286385" algn="l"/>
              </a:tabLst>
            </a:pPr>
            <a:r>
              <a:rPr sz="2800" dirty="0">
                <a:latin typeface="Calibri"/>
                <a:cs typeface="Calibri"/>
              </a:rPr>
              <a:t>характеристика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на </a:t>
            </a:r>
            <a:r>
              <a:rPr sz="2800" spc="-10" dirty="0">
                <a:latin typeface="Calibri"/>
                <a:cs typeface="Calibri"/>
              </a:rPr>
              <a:t>обучающегося,</a:t>
            </a:r>
            <a:endParaRPr sz="2800">
              <a:latin typeface="Calibri"/>
              <a:cs typeface="Calibri"/>
            </a:endParaRPr>
          </a:p>
          <a:p>
            <a:pPr marL="344805" marR="1078865" indent="-344805">
              <a:lnSpc>
                <a:spcPct val="77100"/>
              </a:lnSpc>
              <a:spcBef>
                <a:spcPts val="25"/>
              </a:spcBef>
              <a:buFont typeface="Arial"/>
              <a:buChar char="•"/>
              <a:tabLst>
                <a:tab pos="344805" algn="l"/>
              </a:tabLst>
            </a:pPr>
            <a:r>
              <a:rPr sz="2800" dirty="0">
                <a:latin typeface="Calibri"/>
                <a:cs typeface="Calibri"/>
              </a:rPr>
              <a:t>журнал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учета успеваемости</a:t>
            </a:r>
            <a:endParaRPr sz="2800">
              <a:latin typeface="Calibri"/>
              <a:cs typeface="Calibri"/>
            </a:endParaRPr>
          </a:p>
          <a:p>
            <a:pPr marL="344170" indent="-344170">
              <a:lnSpc>
                <a:spcPts val="2595"/>
              </a:lnSpc>
              <a:buFont typeface="Arial"/>
              <a:buChar char="•"/>
              <a:tabLst>
                <a:tab pos="344170" algn="l"/>
              </a:tabLst>
            </a:pPr>
            <a:r>
              <a:rPr sz="2800" dirty="0">
                <a:latin typeface="Calibri"/>
                <a:cs typeface="Calibri"/>
              </a:rPr>
              <a:t>журнал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практики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8059" y="5884164"/>
            <a:ext cx="5340350" cy="649605"/>
          </a:xfrm>
          <a:prstGeom prst="rect">
            <a:avLst/>
          </a:prstGeom>
          <a:ln w="39623">
            <a:solidFill>
              <a:srgbClr val="5B9BD4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306070">
              <a:lnSpc>
                <a:spcPct val="100000"/>
              </a:lnSpc>
              <a:spcBef>
                <a:spcPts val="705"/>
              </a:spcBef>
              <a:tabLst>
                <a:tab pos="2257425" algn="l"/>
              </a:tabLst>
            </a:pPr>
            <a:r>
              <a:rPr sz="2800" b="1" dirty="0">
                <a:latin typeface="Calibri"/>
                <a:cs typeface="Calibri"/>
              </a:rPr>
              <a:t>Действует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с</a:t>
            </a:r>
            <a:r>
              <a:rPr sz="2800" b="1" dirty="0">
                <a:latin typeface="Calibri"/>
                <a:cs typeface="Calibri"/>
              </a:rPr>
              <a:t>	1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марта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2025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года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379" y="1239011"/>
            <a:ext cx="3441700" cy="4377055"/>
          </a:xfrm>
          <a:prstGeom prst="rect">
            <a:avLst/>
          </a:prstGeom>
          <a:ln w="39624">
            <a:solidFill>
              <a:srgbClr val="5B9BD4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7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Воспитатель</a:t>
            </a:r>
            <a:r>
              <a:rPr sz="2800" b="1" u="sng" spc="-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ДОУ</a:t>
            </a:r>
            <a:r>
              <a:rPr sz="2800" b="1" spc="-2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34975" indent="-344170">
              <a:lnSpc>
                <a:spcPts val="2975"/>
              </a:lnSpc>
              <a:spcBef>
                <a:spcPts val="1850"/>
              </a:spcBef>
              <a:buFont typeface="Arial"/>
              <a:buChar char="•"/>
              <a:tabLst>
                <a:tab pos="434975" algn="l"/>
              </a:tabLst>
            </a:pPr>
            <a:r>
              <a:rPr sz="2800" spc="-10" dirty="0">
                <a:latin typeface="Calibri"/>
                <a:cs typeface="Calibri"/>
              </a:rPr>
              <a:t>журнал</a:t>
            </a:r>
            <a:endParaRPr sz="2800">
              <a:latin typeface="Calibri"/>
              <a:cs typeface="Calibri"/>
            </a:endParaRPr>
          </a:p>
          <a:p>
            <a:pPr marL="434975">
              <a:lnSpc>
                <a:spcPts val="2605"/>
              </a:lnSpc>
            </a:pPr>
            <a:r>
              <a:rPr sz="2800" spc="-10" dirty="0">
                <a:latin typeface="Calibri"/>
                <a:cs typeface="Calibri"/>
              </a:rPr>
              <a:t>посещаемости</a:t>
            </a:r>
            <a:endParaRPr sz="2800">
              <a:latin typeface="Calibri"/>
              <a:cs typeface="Calibri"/>
            </a:endParaRPr>
          </a:p>
          <a:p>
            <a:pPr marL="434975" indent="-344170">
              <a:lnSpc>
                <a:spcPts val="2605"/>
              </a:lnSpc>
              <a:buFont typeface="Arial"/>
              <a:buChar char="•"/>
              <a:tabLst>
                <a:tab pos="434975" algn="l"/>
              </a:tabLst>
            </a:pPr>
            <a:r>
              <a:rPr sz="2800" spc="-10" dirty="0">
                <a:latin typeface="Calibri"/>
                <a:cs typeface="Calibri"/>
              </a:rPr>
              <a:t>календарно-</a:t>
            </a:r>
            <a:endParaRPr sz="2800">
              <a:latin typeface="Calibri"/>
              <a:cs typeface="Calibri"/>
            </a:endParaRPr>
          </a:p>
          <a:p>
            <a:pPr marL="434975">
              <a:lnSpc>
                <a:spcPts val="2975"/>
              </a:lnSpc>
            </a:pPr>
            <a:r>
              <a:rPr sz="2800" dirty="0">
                <a:latin typeface="Calibri"/>
                <a:cs typeface="Calibri"/>
              </a:rPr>
              <a:t>тематический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план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127760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2645" y="219201"/>
            <a:ext cx="184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Microsoft Sans Serif"/>
                <a:cs typeface="Microsoft Sans Serif"/>
              </a:rPr>
              <a:t>08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74079" y="1426463"/>
            <a:ext cx="5819140" cy="5108575"/>
            <a:chOff x="5974079" y="1426463"/>
            <a:chExt cx="5819140" cy="5108575"/>
          </a:xfrm>
        </p:grpSpPr>
        <p:sp>
          <p:nvSpPr>
            <p:cNvPr id="5" name="object 5"/>
            <p:cNvSpPr/>
            <p:nvPr/>
          </p:nvSpPr>
          <p:spPr>
            <a:xfrm>
              <a:off x="5993891" y="1446275"/>
              <a:ext cx="5779135" cy="5069205"/>
            </a:xfrm>
            <a:custGeom>
              <a:avLst/>
              <a:gdLst/>
              <a:ahLst/>
              <a:cxnLst/>
              <a:rect l="l" t="t" r="r" b="b"/>
              <a:pathLst>
                <a:path w="5779134" h="5069205">
                  <a:moveTo>
                    <a:pt x="5779008" y="0"/>
                  </a:moveTo>
                  <a:lnTo>
                    <a:pt x="0" y="0"/>
                  </a:lnTo>
                  <a:lnTo>
                    <a:pt x="0" y="5068824"/>
                  </a:lnTo>
                  <a:lnTo>
                    <a:pt x="5779008" y="5068824"/>
                  </a:lnTo>
                  <a:lnTo>
                    <a:pt x="5779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3891" y="1446275"/>
              <a:ext cx="5779135" cy="5069205"/>
            </a:xfrm>
            <a:custGeom>
              <a:avLst/>
              <a:gdLst/>
              <a:ahLst/>
              <a:cxnLst/>
              <a:rect l="l" t="t" r="r" b="b"/>
              <a:pathLst>
                <a:path w="5779134" h="5069205">
                  <a:moveTo>
                    <a:pt x="0" y="5068824"/>
                  </a:moveTo>
                  <a:lnTo>
                    <a:pt x="5779008" y="5068824"/>
                  </a:lnTo>
                  <a:lnTo>
                    <a:pt x="5779008" y="0"/>
                  </a:lnTo>
                  <a:lnTo>
                    <a:pt x="0" y="0"/>
                  </a:lnTo>
                  <a:lnTo>
                    <a:pt x="0" y="5068824"/>
                  </a:lnTo>
                  <a:close/>
                </a:path>
              </a:pathLst>
            </a:custGeom>
            <a:ln w="39624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71742" y="1467739"/>
            <a:ext cx="541655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34740"/>
                </a:solidFill>
                <a:latin typeface="Calibri"/>
                <a:cs typeface="Calibri"/>
              </a:rPr>
              <a:t>Не</a:t>
            </a:r>
            <a:r>
              <a:rPr sz="3600" b="1" spc="-50" dirty="0">
                <a:solidFill>
                  <a:srgbClr val="F3474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34740"/>
                </a:solidFill>
                <a:latin typeface="Calibri"/>
                <a:cs typeface="Calibri"/>
              </a:rPr>
              <a:t>требуется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Журнал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утреннего</a:t>
            </a:r>
            <a:r>
              <a:rPr sz="3600" spc="-1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фильтра </a:t>
            </a:r>
            <a:r>
              <a:rPr sz="3600" dirty="0">
                <a:latin typeface="Calibri"/>
                <a:cs typeface="Calibri"/>
              </a:rPr>
              <a:t>Журнал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кварцевания </a:t>
            </a:r>
            <a:r>
              <a:rPr sz="3600" dirty="0">
                <a:latin typeface="Calibri"/>
                <a:cs typeface="Calibri"/>
              </a:rPr>
              <a:t>Журнал</a:t>
            </a:r>
            <a:r>
              <a:rPr sz="3600" spc="-13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проветривания </a:t>
            </a:r>
            <a:r>
              <a:rPr sz="3600" dirty="0">
                <a:latin typeface="Calibri"/>
                <a:cs typeface="Calibri"/>
              </a:rPr>
              <a:t>Журнал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обработки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игрушек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1742" y="4212082"/>
            <a:ext cx="562229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189095" algn="l"/>
              </a:tabLst>
            </a:pPr>
            <a:r>
              <a:rPr sz="3600" spc="-10" dirty="0">
                <a:latin typeface="Calibri"/>
                <a:cs typeface="Calibri"/>
              </a:rPr>
              <a:t>Журнал</a:t>
            </a:r>
            <a:r>
              <a:rPr sz="3600" dirty="0">
                <a:latin typeface="Calibri"/>
                <a:cs typeface="Calibri"/>
              </a:rPr>
              <a:t>	</a:t>
            </a:r>
            <a:r>
              <a:rPr sz="3600" spc="-20" dirty="0">
                <a:latin typeface="Calibri"/>
                <a:cs typeface="Calibri"/>
              </a:rPr>
              <a:t>работы </a:t>
            </a:r>
            <a:r>
              <a:rPr sz="3600" spc="-10" dirty="0">
                <a:latin typeface="Calibri"/>
                <a:cs typeface="Calibri"/>
              </a:rPr>
              <a:t>рециркуляторов</a:t>
            </a:r>
            <a:endParaRPr sz="3600">
              <a:latin typeface="Calibri"/>
              <a:cs typeface="Calibri"/>
            </a:endParaRPr>
          </a:p>
          <a:p>
            <a:pPr marL="12700" marR="86741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(бактерицидной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лампы) </a:t>
            </a:r>
            <a:r>
              <a:rPr sz="3600" dirty="0">
                <a:latin typeface="Calibri"/>
                <a:cs typeface="Calibri"/>
              </a:rPr>
              <a:t>Журнал</a:t>
            </a:r>
            <a:r>
              <a:rPr sz="3600" spc="-1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термометрии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829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Документационная</a:t>
            </a:r>
            <a:r>
              <a:rPr sz="3600" spc="-135" dirty="0"/>
              <a:t> </a:t>
            </a:r>
            <a:r>
              <a:rPr sz="3600" dirty="0"/>
              <a:t>нагрузка</a:t>
            </a:r>
            <a:r>
              <a:rPr sz="3600" spc="-75" dirty="0"/>
              <a:t> </a:t>
            </a:r>
            <a:r>
              <a:rPr sz="3600" dirty="0"/>
              <a:t>в</a:t>
            </a:r>
            <a:r>
              <a:rPr sz="3600" spc="-70" dirty="0"/>
              <a:t> </a:t>
            </a:r>
            <a:r>
              <a:rPr sz="3600" spc="-25" dirty="0"/>
              <a:t>ДОУ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269747" y="1446275"/>
            <a:ext cx="5270500" cy="4968240"/>
          </a:xfrm>
          <a:prstGeom prst="rect">
            <a:avLst/>
          </a:prstGeom>
          <a:ln w="39624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90"/>
              </a:spcBef>
            </a:pPr>
            <a:endParaRPr sz="2800">
              <a:latin typeface="Times New Roman"/>
              <a:cs typeface="Times New Roman"/>
            </a:endParaRPr>
          </a:p>
          <a:p>
            <a:pPr marL="175260" marR="172085" algn="ctr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МИНИСТЕРСТВО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ПРОСВЕЩЕНИЯ </a:t>
            </a:r>
            <a:r>
              <a:rPr sz="2800" dirty="0">
                <a:latin typeface="Calibri"/>
                <a:cs typeface="Calibri"/>
              </a:rPr>
              <a:t>РФ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ПИСЬМО</a:t>
            </a:r>
            <a:endParaRPr sz="2800">
              <a:latin typeface="Calibri"/>
              <a:cs typeface="Calibri"/>
            </a:endParaRPr>
          </a:p>
          <a:p>
            <a:pPr marL="172085" marR="168910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от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11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июня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2025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года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№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03-1227 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направлении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разъяснений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72645" y="219201"/>
            <a:ext cx="184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275CC2"/>
                </a:solidFill>
                <a:latin typeface="Microsoft Sans Serif"/>
                <a:cs typeface="Microsoft Sans Serif"/>
              </a:rPr>
              <a:t>06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4574" y="305815"/>
            <a:ext cx="87014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Приоритетные</a:t>
            </a:r>
            <a:r>
              <a:rPr sz="3200" spc="-65" dirty="0"/>
              <a:t> </a:t>
            </a:r>
            <a:r>
              <a:rPr sz="3200" dirty="0"/>
              <a:t>задачи</a:t>
            </a:r>
            <a:r>
              <a:rPr sz="3200" spc="-105" dirty="0"/>
              <a:t> </a:t>
            </a:r>
            <a:r>
              <a:rPr sz="3200" dirty="0"/>
              <a:t>на</a:t>
            </a:r>
            <a:r>
              <a:rPr sz="3200" spc="-105" dirty="0"/>
              <a:t> </a:t>
            </a:r>
            <a:r>
              <a:rPr sz="3200" dirty="0"/>
              <a:t>2025/2026</a:t>
            </a:r>
            <a:r>
              <a:rPr sz="3200" spc="-15" dirty="0"/>
              <a:t> </a:t>
            </a:r>
            <a:r>
              <a:rPr sz="3200" dirty="0"/>
              <a:t>учебный</a:t>
            </a:r>
            <a:r>
              <a:rPr sz="3200" spc="-85" dirty="0"/>
              <a:t> </a:t>
            </a:r>
            <a:r>
              <a:rPr sz="3200" spc="-25" dirty="0"/>
              <a:t>год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58723" y="1245108"/>
            <a:ext cx="6053455" cy="1914525"/>
          </a:xfrm>
          <a:prstGeom prst="rect">
            <a:avLst/>
          </a:prstGeom>
          <a:ln w="39623">
            <a:solidFill>
              <a:srgbClr val="5B9B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2915"/>
              </a:lnSpc>
            </a:pPr>
            <a:r>
              <a:rPr sz="2800" dirty="0">
                <a:latin typeface="Calibri"/>
                <a:cs typeface="Calibri"/>
              </a:rPr>
              <a:t>Широкое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информирование</a:t>
            </a:r>
            <a:endParaRPr sz="2800">
              <a:latin typeface="Calibri"/>
              <a:cs typeface="Calibri"/>
            </a:endParaRPr>
          </a:p>
          <a:p>
            <a:pPr marL="90805" marR="349885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педагогической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общественности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о </a:t>
            </a:r>
            <a:r>
              <a:rPr sz="2800" dirty="0">
                <a:latin typeface="Calibri"/>
                <a:cs typeface="Calibri"/>
              </a:rPr>
              <a:t>действующих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нормах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федерального </a:t>
            </a:r>
            <a:r>
              <a:rPr sz="2800" spc="-20" dirty="0">
                <a:latin typeface="Calibri"/>
                <a:cs typeface="Calibri"/>
              </a:rPr>
              <a:t>законодательства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(письмо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10" dirty="0">
                <a:latin typeface="Calibri"/>
                <a:cs typeface="Calibri"/>
              </a:rPr>
              <a:t> 07.05.2025</a:t>
            </a:r>
            <a:endParaRPr sz="1800">
              <a:latin typeface="Calibri"/>
              <a:cs typeface="Calibri"/>
            </a:endParaRPr>
          </a:p>
          <a:p>
            <a:pPr marL="90805">
              <a:lnSpc>
                <a:spcPts val="2010"/>
              </a:lnSpc>
              <a:spcBef>
                <a:spcPts val="70"/>
              </a:spcBef>
            </a:pPr>
            <a:r>
              <a:rPr sz="1800" dirty="0">
                <a:latin typeface="Calibri"/>
                <a:cs typeface="Calibri"/>
              </a:rPr>
              <a:t>№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563-</a:t>
            </a:r>
            <a:r>
              <a:rPr sz="1800" spc="-25" dirty="0">
                <a:latin typeface="Calibri"/>
                <a:cs typeface="Calibri"/>
              </a:rPr>
              <a:t>рг)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92468" y="1245108"/>
            <a:ext cx="5069205" cy="1889760"/>
          </a:xfrm>
          <a:prstGeom prst="rect">
            <a:avLst/>
          </a:prstGeom>
          <a:ln w="39623">
            <a:solidFill>
              <a:srgbClr val="5B9BD4"/>
            </a:solidFill>
          </a:ln>
        </p:spPr>
        <p:txBody>
          <a:bodyPr vert="horz" wrap="square" lIns="0" tIns="280670" rIns="0" bIns="0" rtlCol="0">
            <a:spAutoFit/>
          </a:bodyPr>
          <a:lstStyle/>
          <a:p>
            <a:pPr marL="90805" marR="707390">
              <a:lnSpc>
                <a:spcPct val="100000"/>
              </a:lnSpc>
              <a:spcBef>
                <a:spcPts val="2210"/>
              </a:spcBef>
            </a:pPr>
            <a:r>
              <a:rPr sz="2800" b="1" dirty="0">
                <a:latin typeface="Calibri"/>
                <a:cs typeface="Calibri"/>
              </a:rPr>
              <a:t>Приведение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в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соответствие </a:t>
            </a:r>
            <a:r>
              <a:rPr sz="2800" dirty="0">
                <a:latin typeface="Calibri"/>
                <a:cs typeface="Calibri"/>
              </a:rPr>
              <a:t>всех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НПА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образовательных организаций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723" y="3345179"/>
            <a:ext cx="6053455" cy="3185160"/>
          </a:xfrm>
          <a:prstGeom prst="rect">
            <a:avLst/>
          </a:prstGeom>
          <a:ln w="39623">
            <a:solidFill>
              <a:srgbClr val="5B9BD4"/>
            </a:solidFill>
          </a:ln>
        </p:spPr>
        <p:txBody>
          <a:bodyPr vert="horz" wrap="square" lIns="0" tIns="207010" rIns="0" bIns="0" rtlCol="0">
            <a:spAutoFit/>
          </a:bodyPr>
          <a:lstStyle/>
          <a:p>
            <a:pPr marL="90805" marR="132715">
              <a:lnSpc>
                <a:spcPct val="92200"/>
              </a:lnSpc>
              <a:spcBef>
                <a:spcPts val="1630"/>
              </a:spcBef>
            </a:pPr>
            <a:r>
              <a:rPr sz="2800" b="1" dirty="0">
                <a:latin typeface="Calibri"/>
                <a:cs typeface="Calibri"/>
              </a:rPr>
              <a:t>Должностные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инструкции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должны содержать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избыточные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требования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к </a:t>
            </a:r>
            <a:r>
              <a:rPr sz="2800" dirty="0">
                <a:latin typeface="Calibri"/>
                <a:cs typeface="Calibri"/>
              </a:rPr>
              <a:t>функционалу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педагогических</a:t>
            </a:r>
            <a:endParaRPr sz="2800">
              <a:latin typeface="Calibri"/>
              <a:cs typeface="Calibri"/>
            </a:endParaRPr>
          </a:p>
          <a:p>
            <a:pPr marL="90805">
              <a:lnSpc>
                <a:spcPts val="2965"/>
              </a:lnSpc>
            </a:pPr>
            <a:r>
              <a:rPr sz="2800" spc="-10" dirty="0">
                <a:latin typeface="Calibri"/>
                <a:cs typeface="Calibri"/>
              </a:rPr>
              <a:t>работников;</a:t>
            </a:r>
            <a:endParaRPr sz="2800">
              <a:latin typeface="Calibri"/>
              <a:cs typeface="Calibri"/>
            </a:endParaRPr>
          </a:p>
          <a:p>
            <a:pPr marL="90805" marR="1584325">
              <a:lnSpc>
                <a:spcPts val="3100"/>
              </a:lnSpc>
              <a:spcBef>
                <a:spcPts val="190"/>
              </a:spcBef>
            </a:pPr>
            <a:r>
              <a:rPr sz="2800" dirty="0">
                <a:latin typeface="Calibri"/>
                <a:cs typeface="Calibri"/>
              </a:rPr>
              <a:t>обязанности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права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части документационной нагрузки</a:t>
            </a:r>
            <a:endParaRPr sz="2800">
              <a:latin typeface="Calibri"/>
              <a:cs typeface="Calibri"/>
            </a:endParaRPr>
          </a:p>
          <a:p>
            <a:pPr marL="90805">
              <a:lnSpc>
                <a:spcPts val="3060"/>
              </a:lnSpc>
            </a:pPr>
            <a:r>
              <a:rPr sz="2800" spc="-10" dirty="0">
                <a:latin typeface="Calibri"/>
                <a:cs typeface="Calibri"/>
              </a:rPr>
              <a:t>педагогов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должны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быть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конкретными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92468" y="3345179"/>
            <a:ext cx="5069205" cy="3185160"/>
          </a:xfrm>
          <a:custGeom>
            <a:avLst/>
            <a:gdLst/>
            <a:ahLst/>
            <a:cxnLst/>
            <a:rect l="l" t="t" r="r" b="b"/>
            <a:pathLst>
              <a:path w="5069205" h="3185159">
                <a:moveTo>
                  <a:pt x="5068824" y="0"/>
                </a:moveTo>
                <a:lnTo>
                  <a:pt x="0" y="0"/>
                </a:lnTo>
                <a:lnTo>
                  <a:pt x="0" y="3185160"/>
                </a:lnTo>
                <a:lnTo>
                  <a:pt x="5068824" y="3185160"/>
                </a:lnTo>
                <a:lnTo>
                  <a:pt x="5068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92468" y="3345179"/>
            <a:ext cx="5069205" cy="3185160"/>
          </a:xfrm>
          <a:prstGeom prst="rect">
            <a:avLst/>
          </a:prstGeom>
          <a:ln w="39623">
            <a:solidFill>
              <a:srgbClr val="5B9BD4"/>
            </a:solidFill>
          </a:ln>
        </p:spPr>
        <p:txBody>
          <a:bodyPr vert="horz" wrap="square" lIns="0" tIns="189865" rIns="0" bIns="0" rtlCol="0">
            <a:spAutoFit/>
          </a:bodyPr>
          <a:lstStyle/>
          <a:p>
            <a:pPr marL="90805" marR="185420" algn="just">
              <a:lnSpc>
                <a:spcPct val="92400"/>
              </a:lnSpc>
              <a:spcBef>
                <a:spcPts val="1495"/>
              </a:spcBef>
            </a:pPr>
            <a:r>
              <a:rPr sz="2800" b="1" spc="-10" dirty="0">
                <a:latin typeface="Calibri"/>
                <a:cs typeface="Calibri"/>
              </a:rPr>
              <a:t>Положение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об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оплате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труда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 </a:t>
            </a:r>
            <a:r>
              <a:rPr sz="2800" dirty="0">
                <a:latin typeface="Calibri"/>
                <a:cs typeface="Calibri"/>
              </a:rPr>
              <a:t>должно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содержать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поощрение </a:t>
            </a:r>
            <a:r>
              <a:rPr sz="2800" dirty="0">
                <a:latin typeface="Calibri"/>
                <a:cs typeface="Calibri"/>
              </a:rPr>
              <a:t>за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подготовку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дополнительной документации,</a:t>
            </a:r>
            <a:endParaRPr sz="2800">
              <a:latin typeface="Calibri"/>
              <a:cs typeface="Calibri"/>
            </a:endParaRPr>
          </a:p>
          <a:p>
            <a:pPr marL="90805" algn="just">
              <a:lnSpc>
                <a:spcPts val="2965"/>
              </a:lnSpc>
            </a:pPr>
            <a:r>
              <a:rPr sz="2800" dirty="0">
                <a:latin typeface="Calibri"/>
                <a:cs typeface="Calibri"/>
              </a:rPr>
              <a:t>выполнение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функционала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</a:t>
            </a:r>
            <a:endParaRPr sz="2800">
              <a:latin typeface="Calibri"/>
              <a:cs typeface="Calibri"/>
            </a:endParaRPr>
          </a:p>
          <a:p>
            <a:pPr marL="90805" marR="595630" algn="just">
              <a:lnSpc>
                <a:spcPts val="3100"/>
              </a:lnSpc>
              <a:spcBef>
                <a:spcPts val="190"/>
              </a:spcBef>
            </a:pPr>
            <a:r>
              <a:rPr sz="2800" dirty="0">
                <a:latin typeface="Calibri"/>
                <a:cs typeface="Calibri"/>
              </a:rPr>
              <a:t>связанного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педагогической деятельностью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" y="993647"/>
            <a:ext cx="11685905" cy="0"/>
          </a:xfrm>
          <a:custGeom>
            <a:avLst/>
            <a:gdLst/>
            <a:ahLst/>
            <a:cxnLst/>
            <a:rect l="l" t="t" r="r" b="b"/>
            <a:pathLst>
              <a:path w="11685905">
                <a:moveTo>
                  <a:pt x="0" y="0"/>
                </a:moveTo>
                <a:lnTo>
                  <a:pt x="11685651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2645" y="219201"/>
            <a:ext cx="183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275CC2"/>
                </a:solidFill>
                <a:latin typeface="Microsoft Sans Serif"/>
                <a:cs typeface="Microsoft Sans Serif"/>
              </a:rPr>
              <a:t>04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0020" y="295732"/>
            <a:ext cx="977328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Изменения</a:t>
            </a:r>
            <a:r>
              <a:rPr spc="-40" dirty="0"/>
              <a:t> </a:t>
            </a:r>
            <a:r>
              <a:rPr dirty="0"/>
              <a:t>в части</a:t>
            </a:r>
            <a:r>
              <a:rPr spc="-45" dirty="0"/>
              <a:t> </a:t>
            </a:r>
            <a:r>
              <a:rPr dirty="0"/>
              <a:t>нагрузки</a:t>
            </a:r>
            <a:r>
              <a:rPr spc="-25" dirty="0"/>
              <a:t> </a:t>
            </a:r>
            <a:r>
              <a:rPr dirty="0"/>
              <a:t>на</a:t>
            </a:r>
            <a:r>
              <a:rPr spc="-30" dirty="0"/>
              <a:t> </a:t>
            </a:r>
            <a:r>
              <a:rPr spc="-10" dirty="0"/>
              <a:t>образовательные</a:t>
            </a:r>
            <a:r>
              <a:rPr spc="-65" dirty="0"/>
              <a:t> </a:t>
            </a:r>
            <a:r>
              <a:rPr spc="-10" dirty="0"/>
              <a:t>организации</a:t>
            </a:r>
          </a:p>
        </p:txBody>
      </p:sp>
      <p:sp>
        <p:nvSpPr>
          <p:cNvPr id="5" name="object 5"/>
          <p:cNvSpPr/>
          <p:nvPr/>
        </p:nvSpPr>
        <p:spPr>
          <a:xfrm>
            <a:off x="376427" y="2287523"/>
            <a:ext cx="2956560" cy="2783205"/>
          </a:xfrm>
          <a:custGeom>
            <a:avLst/>
            <a:gdLst/>
            <a:ahLst/>
            <a:cxnLst/>
            <a:rect l="l" t="t" r="r" b="b"/>
            <a:pathLst>
              <a:path w="2956560" h="2783204">
                <a:moveTo>
                  <a:pt x="0" y="2782824"/>
                </a:moveTo>
                <a:lnTo>
                  <a:pt x="2956560" y="2782824"/>
                </a:lnTo>
                <a:lnTo>
                  <a:pt x="2956560" y="0"/>
                </a:lnTo>
                <a:lnTo>
                  <a:pt x="0" y="0"/>
                </a:lnTo>
                <a:lnTo>
                  <a:pt x="0" y="2782824"/>
                </a:lnTo>
                <a:close/>
              </a:path>
            </a:pathLst>
          </a:custGeom>
          <a:ln w="39624">
            <a:solidFill>
              <a:srgbClr val="76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3034" y="3098114"/>
            <a:ext cx="233997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часть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статьи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29 </a:t>
            </a:r>
            <a:r>
              <a:rPr sz="2400" dirty="0">
                <a:latin typeface="Calibri"/>
                <a:cs typeface="Calibri"/>
              </a:rPr>
              <a:t>(вступила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силу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с </a:t>
            </a:r>
            <a:r>
              <a:rPr sz="2400" spc="-10" dirty="0">
                <a:latin typeface="Calibri"/>
                <a:cs typeface="Calibri"/>
              </a:rPr>
              <a:t>01.03.2025)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983545" y="1158049"/>
            <a:ext cx="7916545" cy="5462905"/>
            <a:chOff x="3983545" y="1158049"/>
            <a:chExt cx="7916545" cy="5462905"/>
          </a:xfrm>
        </p:grpSpPr>
        <p:sp>
          <p:nvSpPr>
            <p:cNvPr id="8" name="object 8"/>
            <p:cNvSpPr/>
            <p:nvPr/>
          </p:nvSpPr>
          <p:spPr>
            <a:xfrm>
              <a:off x="4003548" y="1178051"/>
              <a:ext cx="7876540" cy="5422900"/>
            </a:xfrm>
            <a:custGeom>
              <a:avLst/>
              <a:gdLst/>
              <a:ahLst/>
              <a:cxnLst/>
              <a:rect l="l" t="t" r="r" b="b"/>
              <a:pathLst>
                <a:path w="7876540" h="5422900">
                  <a:moveTo>
                    <a:pt x="7876032" y="0"/>
                  </a:moveTo>
                  <a:lnTo>
                    <a:pt x="0" y="0"/>
                  </a:lnTo>
                  <a:lnTo>
                    <a:pt x="0" y="5422392"/>
                  </a:lnTo>
                  <a:lnTo>
                    <a:pt x="7876032" y="5422392"/>
                  </a:lnTo>
                  <a:lnTo>
                    <a:pt x="7876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03548" y="1178051"/>
              <a:ext cx="7876540" cy="5422900"/>
            </a:xfrm>
            <a:custGeom>
              <a:avLst/>
              <a:gdLst/>
              <a:ahLst/>
              <a:cxnLst/>
              <a:rect l="l" t="t" r="r" b="b"/>
              <a:pathLst>
                <a:path w="7876540" h="5422900">
                  <a:moveTo>
                    <a:pt x="0" y="5422392"/>
                  </a:moveTo>
                  <a:lnTo>
                    <a:pt x="7876032" y="5422392"/>
                  </a:lnTo>
                  <a:lnTo>
                    <a:pt x="7876032" y="0"/>
                  </a:lnTo>
                  <a:lnTo>
                    <a:pt x="0" y="0"/>
                  </a:lnTo>
                  <a:lnTo>
                    <a:pt x="0" y="5422392"/>
                  </a:lnTo>
                  <a:close/>
                </a:path>
              </a:pathLst>
            </a:custGeom>
            <a:ln w="39624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82034" y="1296670"/>
            <a:ext cx="250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26005" algn="l"/>
              </a:tabLst>
            </a:pPr>
            <a:r>
              <a:rPr sz="2400" spc="-10" dirty="0">
                <a:latin typeface="Calibri"/>
                <a:cs typeface="Calibri"/>
              </a:rPr>
              <a:t>Информация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76261" y="1296670"/>
            <a:ext cx="462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6450" algn="l"/>
                <a:tab pos="2854325" algn="l"/>
              </a:tabLst>
            </a:pPr>
            <a:r>
              <a:rPr sz="2400" spc="-10" dirty="0">
                <a:latin typeface="Calibri"/>
                <a:cs typeface="Calibri"/>
              </a:rPr>
              <a:t>документы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деятельности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2034" y="1662125"/>
            <a:ext cx="7719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26970" algn="l"/>
                <a:tab pos="4323080" algn="l"/>
                <a:tab pos="4798695" algn="l"/>
                <a:tab pos="6381115" algn="l"/>
                <a:tab pos="6685915" algn="l"/>
                <a:tab pos="7552055" algn="l"/>
              </a:tabLst>
            </a:pPr>
            <a:r>
              <a:rPr sz="2400" spc="-10" dirty="0">
                <a:latin typeface="Calibri"/>
                <a:cs typeface="Calibri"/>
              </a:rPr>
              <a:t>образовательной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организации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25" dirty="0">
                <a:latin typeface="Calibri"/>
                <a:cs typeface="Calibri"/>
              </a:rPr>
              <a:t>не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указанные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в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части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5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2034" y="2028571"/>
            <a:ext cx="5306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3057525" algn="l"/>
              </a:tabLst>
            </a:pPr>
            <a:r>
              <a:rPr sz="2400" b="1" spc="-10" dirty="0">
                <a:latin typeface="Calibri"/>
                <a:cs typeface="Calibri"/>
              </a:rPr>
              <a:t>настоящей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статьи,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предоставляются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710180" algn="l"/>
              </a:tabLst>
            </a:pPr>
            <a:r>
              <a:rPr sz="2400" b="1" spc="-10" dirty="0">
                <a:latin typeface="Calibri"/>
                <a:cs typeface="Calibri"/>
              </a:rPr>
              <a:t>(заместителем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0" dirty="0">
                <a:latin typeface="Calibri"/>
                <a:cs typeface="Calibri"/>
              </a:rPr>
              <a:t>руководителя)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9848" y="2028571"/>
            <a:ext cx="23374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019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руководителем </a:t>
            </a:r>
            <a:r>
              <a:rPr sz="2400" b="1" spc="-10" dirty="0">
                <a:latin typeface="Calibri"/>
                <a:cs typeface="Calibri"/>
              </a:rPr>
              <a:t>образовательной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2034" y="2760345"/>
            <a:ext cx="77196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организации</a:t>
            </a:r>
            <a:r>
              <a:rPr sz="2400" b="1" spc="3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3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обращению</a:t>
            </a:r>
            <a:r>
              <a:rPr sz="2400" b="1" spc="3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гражданина,</a:t>
            </a:r>
            <a:r>
              <a:rPr sz="2400" b="1" spc="50" dirty="0">
                <a:latin typeface="Calibri"/>
                <a:cs typeface="Calibri"/>
              </a:rPr>
              <a:t>  </a:t>
            </a:r>
            <a:r>
              <a:rPr sz="2400" b="1" spc="-10" dirty="0">
                <a:latin typeface="Calibri"/>
                <a:cs typeface="Calibri"/>
              </a:rPr>
              <a:t>организации </a:t>
            </a:r>
            <a:r>
              <a:rPr sz="2400" b="1" dirty="0">
                <a:latin typeface="Calibri"/>
                <a:cs typeface="Calibri"/>
              </a:rPr>
              <a:t>либо</a:t>
            </a:r>
            <a:r>
              <a:rPr sz="2400" b="1" spc="50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должностного</a:t>
            </a:r>
            <a:r>
              <a:rPr sz="2400" b="1" spc="509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лица</a:t>
            </a:r>
            <a:r>
              <a:rPr sz="2400" b="1" spc="5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государственного</a:t>
            </a:r>
            <a:r>
              <a:rPr sz="2400" b="1" spc="5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органа</a:t>
            </a:r>
            <a:r>
              <a:rPr sz="2400" b="1" spc="50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или </a:t>
            </a:r>
            <a:r>
              <a:rPr sz="2400" b="1" dirty="0">
                <a:latin typeface="Calibri"/>
                <a:cs typeface="Calibri"/>
              </a:rPr>
              <a:t>органа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местного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самоуправления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наличии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оснований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порядке,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которые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предусмотрены</a:t>
            </a:r>
            <a:r>
              <a:rPr sz="2400" spc="2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законодательством </a:t>
            </a:r>
            <a:r>
              <a:rPr sz="2400" dirty="0">
                <a:latin typeface="Calibri"/>
                <a:cs typeface="Calibri"/>
              </a:rPr>
              <a:t>Российской</a:t>
            </a:r>
            <a:r>
              <a:rPr sz="2400" spc="3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Федерации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330" dirty="0"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Образовательная</a:t>
            </a:r>
            <a:r>
              <a:rPr sz="2400" spc="320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организация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2034" y="4590033"/>
            <a:ext cx="7720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вправе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не</a:t>
            </a:r>
            <a:r>
              <a:rPr sz="24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предоставлять</a:t>
            </a:r>
            <a:r>
              <a:rPr sz="24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организациям,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государственным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20355" y="4955794"/>
            <a:ext cx="1216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местного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12630" y="4955794"/>
            <a:ext cx="2185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самоуправления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2034" y="5321909"/>
            <a:ext cx="211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865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информацию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2034" y="4955794"/>
            <a:ext cx="375157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  <a:tab pos="226504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органам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spc="-5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органам</a:t>
            </a:r>
            <a:endParaRPr sz="2400">
              <a:latin typeface="Calibri"/>
              <a:cs typeface="Calibri"/>
            </a:endParaRPr>
          </a:p>
          <a:p>
            <a:pPr marL="2289810">
              <a:lnSpc>
                <a:spcPct val="100000"/>
              </a:lnSpc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документы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84821" y="5687364"/>
            <a:ext cx="2619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законодательством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6555" y="5321909"/>
            <a:ext cx="38042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682625" algn="l"/>
                <a:tab pos="2270760" algn="l"/>
              </a:tabLst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отсутствии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оснований,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Российской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82034" y="5687364"/>
            <a:ext cx="2451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предусмотренных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Федерации.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17520" y="3944111"/>
            <a:ext cx="990600" cy="497205"/>
            <a:chOff x="3017520" y="3944111"/>
            <a:chExt cx="990600" cy="497205"/>
          </a:xfrm>
        </p:grpSpPr>
        <p:sp>
          <p:nvSpPr>
            <p:cNvPr id="25" name="object 25"/>
            <p:cNvSpPr/>
            <p:nvPr/>
          </p:nvSpPr>
          <p:spPr>
            <a:xfrm>
              <a:off x="3023616" y="3950207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7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23616" y="3950207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7" y="242316"/>
                  </a:lnTo>
                  <a:lnTo>
                    <a:pt x="736092" y="484632"/>
                  </a:lnTo>
                  <a:lnTo>
                    <a:pt x="736092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192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84" y="1057655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2645" y="219201"/>
            <a:ext cx="184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275CC2"/>
                </a:solidFill>
                <a:latin typeface="Microsoft Sans Serif"/>
                <a:cs typeface="Microsoft Sans Serif"/>
              </a:rPr>
              <a:t>06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8622" y="372871"/>
            <a:ext cx="793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«ГОРЯЧАЯ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ЛИНИЯ»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(обращения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педагогов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Рособрнадзор)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476" y="1552955"/>
            <a:ext cx="5303520" cy="1335405"/>
          </a:xfrm>
          <a:prstGeom prst="rect">
            <a:avLst/>
          </a:prstGeom>
          <a:ln w="39624">
            <a:solidFill>
              <a:srgbClr val="FF0000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marL="88900" marR="192405">
              <a:lnSpc>
                <a:spcPct val="100000"/>
              </a:lnSpc>
              <a:spcBef>
                <a:spcPts val="1710"/>
              </a:spcBef>
            </a:pPr>
            <a:r>
              <a:rPr sz="2800" dirty="0">
                <a:latin typeface="Calibri"/>
                <a:cs typeface="Calibri"/>
              </a:rPr>
              <a:t>По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вопросам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документационной </a:t>
            </a:r>
            <a:r>
              <a:rPr sz="2800" dirty="0">
                <a:latin typeface="Calibri"/>
                <a:cs typeface="Calibri"/>
              </a:rPr>
              <a:t>нагрузки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педагогов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5307" y="1607819"/>
            <a:ext cx="4993005" cy="1225550"/>
          </a:xfrm>
          <a:prstGeom prst="rect">
            <a:avLst/>
          </a:prstGeom>
          <a:ln w="39623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960"/>
              </a:lnSpc>
            </a:pPr>
            <a:r>
              <a:rPr sz="2800" dirty="0">
                <a:latin typeface="Calibri"/>
                <a:cs typeface="Calibri"/>
              </a:rPr>
              <a:t>По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вопросам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организации</a:t>
            </a:r>
            <a:r>
              <a:rPr sz="2800" spc="-50" dirty="0">
                <a:latin typeface="Calibri"/>
                <a:cs typeface="Calibri"/>
              </a:rPr>
              <a:t> и</a:t>
            </a:r>
            <a:endParaRPr sz="2800">
              <a:latin typeface="Calibri"/>
              <a:cs typeface="Calibri"/>
            </a:endParaRPr>
          </a:p>
          <a:p>
            <a:pPr marL="91440" marR="231775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проведения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образовательного процесса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476" y="3704844"/>
            <a:ext cx="5303520" cy="2710180"/>
          </a:xfrm>
          <a:prstGeom prst="rect">
            <a:avLst/>
          </a:prstGeom>
          <a:ln w="39624">
            <a:solidFill>
              <a:srgbClr val="5B9BD4"/>
            </a:solidFill>
          </a:ln>
        </p:spPr>
        <p:txBody>
          <a:bodyPr vert="horz" wrap="square" lIns="0" tIns="264795" rIns="0" bIns="0" rtlCol="0">
            <a:spAutoFit/>
          </a:bodyPr>
          <a:lstStyle/>
          <a:p>
            <a:pPr marL="433705" marR="88900" indent="-344805">
              <a:lnSpc>
                <a:spcPct val="100000"/>
              </a:lnSpc>
              <a:spcBef>
                <a:spcPts val="2085"/>
              </a:spcBef>
              <a:buFont typeface="Arial"/>
              <a:buChar char="•"/>
              <a:tabLst>
                <a:tab pos="433705" algn="l"/>
              </a:tabLst>
            </a:pPr>
            <a:r>
              <a:rPr sz="2800" spc="-20" dirty="0">
                <a:latin typeface="Calibri"/>
                <a:cs typeface="Calibri"/>
              </a:rPr>
              <a:t>фото-</a:t>
            </a:r>
            <a:r>
              <a:rPr sz="2800" dirty="0">
                <a:latin typeface="Calibri"/>
                <a:cs typeface="Calibri"/>
              </a:rPr>
              <a:t>видео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отчет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проведенных мероприятий</a:t>
            </a:r>
            <a:endParaRPr sz="2800">
              <a:latin typeface="Calibri"/>
              <a:cs typeface="Calibri"/>
            </a:endParaRPr>
          </a:p>
          <a:p>
            <a:pPr marL="433705" marR="1042669" indent="-344805">
              <a:lnSpc>
                <a:spcPct val="100000"/>
              </a:lnSpc>
              <a:buFont typeface="Arial"/>
              <a:buChar char="•"/>
              <a:tabLst>
                <a:tab pos="433705" algn="l"/>
              </a:tabLst>
            </a:pPr>
            <a:r>
              <a:rPr sz="2800" dirty="0">
                <a:latin typeface="Calibri"/>
                <a:cs typeface="Calibri"/>
              </a:rPr>
              <a:t>ведение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эл.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бумажного </a:t>
            </a:r>
            <a:r>
              <a:rPr sz="2800" dirty="0">
                <a:latin typeface="Calibri"/>
                <a:cs typeface="Calibri"/>
              </a:rPr>
              <a:t>журналов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параллельно</a:t>
            </a:r>
            <a:endParaRPr sz="2800">
              <a:latin typeface="Calibri"/>
              <a:cs typeface="Calibri"/>
            </a:endParaRPr>
          </a:p>
          <a:p>
            <a:pPr marL="433070" indent="-34417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3070" algn="l"/>
              </a:tabLst>
            </a:pPr>
            <a:r>
              <a:rPr sz="2800" dirty="0">
                <a:latin typeface="Calibri"/>
                <a:cs typeface="Calibri"/>
              </a:rPr>
              <a:t>заполнение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стат.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отчетности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5307" y="3704844"/>
            <a:ext cx="4993005" cy="2710180"/>
          </a:xfrm>
          <a:custGeom>
            <a:avLst/>
            <a:gdLst/>
            <a:ahLst/>
            <a:cxnLst/>
            <a:rect l="l" t="t" r="r" b="b"/>
            <a:pathLst>
              <a:path w="4993005" h="2710179">
                <a:moveTo>
                  <a:pt x="4992624" y="0"/>
                </a:moveTo>
                <a:lnTo>
                  <a:pt x="0" y="0"/>
                </a:lnTo>
                <a:lnTo>
                  <a:pt x="0" y="2709672"/>
                </a:lnTo>
                <a:lnTo>
                  <a:pt x="4992624" y="2709672"/>
                </a:lnTo>
                <a:lnTo>
                  <a:pt x="49926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55307" y="3704844"/>
            <a:ext cx="4993005" cy="2710180"/>
          </a:xfrm>
          <a:prstGeom prst="rect">
            <a:avLst/>
          </a:prstGeom>
          <a:ln w="39623">
            <a:solidFill>
              <a:srgbClr val="5B9BD4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435609" marR="819785" indent="-344805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435609" algn="l"/>
              </a:tabLst>
            </a:pPr>
            <a:r>
              <a:rPr sz="2800" dirty="0">
                <a:latin typeface="Calibri"/>
                <a:cs typeface="Calibri"/>
              </a:rPr>
              <a:t>избыточное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проведение </a:t>
            </a:r>
            <a:r>
              <a:rPr sz="2800" dirty="0">
                <a:latin typeface="Calibri"/>
                <a:cs typeface="Calibri"/>
              </a:rPr>
              <a:t>контрольных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работ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(10%)</a:t>
            </a:r>
            <a:endParaRPr sz="2000">
              <a:latin typeface="Calibri"/>
              <a:cs typeface="Calibri"/>
            </a:endParaRPr>
          </a:p>
          <a:p>
            <a:pPr marL="435609" marR="1195070" indent="-34480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5609" algn="l"/>
              </a:tabLst>
            </a:pPr>
            <a:r>
              <a:rPr sz="2800" dirty="0">
                <a:latin typeface="Calibri"/>
                <a:cs typeface="Calibri"/>
              </a:rPr>
              <a:t>ведение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мониторинга </a:t>
            </a:r>
            <a:r>
              <a:rPr sz="2800" dirty="0">
                <a:latin typeface="Calibri"/>
                <a:cs typeface="Calibri"/>
              </a:rPr>
              <a:t>качества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образования</a:t>
            </a:r>
            <a:endParaRPr sz="28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55"/>
              </a:spcBef>
            </a:pPr>
            <a:r>
              <a:rPr sz="2000" spc="-10" dirty="0">
                <a:latin typeface="Calibri"/>
                <a:cs typeface="Calibri"/>
              </a:rPr>
              <a:t>(Постановление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Правительства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РФ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от</a:t>
            </a:r>
            <a:endParaRPr sz="2000">
              <a:latin typeface="Calibri"/>
              <a:cs typeface="Calibri"/>
            </a:endParaRPr>
          </a:p>
          <a:p>
            <a:pPr marL="435609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30.04.2024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№556)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54679" y="2916935"/>
            <a:ext cx="497205" cy="646430"/>
            <a:chOff x="3154679" y="2916935"/>
            <a:chExt cx="497205" cy="646430"/>
          </a:xfrm>
        </p:grpSpPr>
        <p:sp>
          <p:nvSpPr>
            <p:cNvPr id="11" name="object 11"/>
            <p:cNvSpPr/>
            <p:nvPr/>
          </p:nvSpPr>
          <p:spPr>
            <a:xfrm>
              <a:off x="3160775" y="2923031"/>
              <a:ext cx="485140" cy="634365"/>
            </a:xfrm>
            <a:custGeom>
              <a:avLst/>
              <a:gdLst/>
              <a:ahLst/>
              <a:cxnLst/>
              <a:rect l="l" t="t" r="r" b="b"/>
              <a:pathLst>
                <a:path w="485139" h="634364">
                  <a:moveTo>
                    <a:pt x="363474" y="0"/>
                  </a:moveTo>
                  <a:lnTo>
                    <a:pt x="121158" y="0"/>
                  </a:lnTo>
                  <a:lnTo>
                    <a:pt x="121158" y="391667"/>
                  </a:lnTo>
                  <a:lnTo>
                    <a:pt x="0" y="391667"/>
                  </a:lnTo>
                  <a:lnTo>
                    <a:pt x="242315" y="633983"/>
                  </a:lnTo>
                  <a:lnTo>
                    <a:pt x="484632" y="391667"/>
                  </a:lnTo>
                  <a:lnTo>
                    <a:pt x="363474" y="391667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60775" y="2923031"/>
              <a:ext cx="485140" cy="634365"/>
            </a:xfrm>
            <a:custGeom>
              <a:avLst/>
              <a:gdLst/>
              <a:ahLst/>
              <a:cxnLst/>
              <a:rect l="l" t="t" r="r" b="b"/>
              <a:pathLst>
                <a:path w="485139" h="634364">
                  <a:moveTo>
                    <a:pt x="0" y="391667"/>
                  </a:moveTo>
                  <a:lnTo>
                    <a:pt x="121158" y="391667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391667"/>
                  </a:lnTo>
                  <a:lnTo>
                    <a:pt x="484632" y="391667"/>
                  </a:lnTo>
                  <a:lnTo>
                    <a:pt x="242315" y="633983"/>
                  </a:lnTo>
                  <a:lnTo>
                    <a:pt x="0" y="391667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900159" y="2874264"/>
            <a:ext cx="497205" cy="734695"/>
            <a:chOff x="8900159" y="2874264"/>
            <a:chExt cx="497205" cy="734695"/>
          </a:xfrm>
        </p:grpSpPr>
        <p:sp>
          <p:nvSpPr>
            <p:cNvPr id="14" name="object 14"/>
            <p:cNvSpPr/>
            <p:nvPr/>
          </p:nvSpPr>
          <p:spPr>
            <a:xfrm>
              <a:off x="8906255" y="2880360"/>
              <a:ext cx="485140" cy="722630"/>
            </a:xfrm>
            <a:custGeom>
              <a:avLst/>
              <a:gdLst/>
              <a:ahLst/>
              <a:cxnLst/>
              <a:rect l="l" t="t" r="r" b="b"/>
              <a:pathLst>
                <a:path w="485140" h="722629">
                  <a:moveTo>
                    <a:pt x="363474" y="0"/>
                  </a:moveTo>
                  <a:lnTo>
                    <a:pt x="121158" y="0"/>
                  </a:lnTo>
                  <a:lnTo>
                    <a:pt x="121158" y="480060"/>
                  </a:lnTo>
                  <a:lnTo>
                    <a:pt x="0" y="480060"/>
                  </a:lnTo>
                  <a:lnTo>
                    <a:pt x="242316" y="722376"/>
                  </a:lnTo>
                  <a:lnTo>
                    <a:pt x="484632" y="480060"/>
                  </a:lnTo>
                  <a:lnTo>
                    <a:pt x="363474" y="480060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06255" y="2880360"/>
              <a:ext cx="485140" cy="722630"/>
            </a:xfrm>
            <a:custGeom>
              <a:avLst/>
              <a:gdLst/>
              <a:ahLst/>
              <a:cxnLst/>
              <a:rect l="l" t="t" r="r" b="b"/>
              <a:pathLst>
                <a:path w="485140" h="722629">
                  <a:moveTo>
                    <a:pt x="0" y="480060"/>
                  </a:moveTo>
                  <a:lnTo>
                    <a:pt x="121158" y="480060"/>
                  </a:lnTo>
                  <a:lnTo>
                    <a:pt x="121158" y="0"/>
                  </a:lnTo>
                  <a:lnTo>
                    <a:pt x="363474" y="0"/>
                  </a:lnTo>
                  <a:lnTo>
                    <a:pt x="363474" y="480060"/>
                  </a:lnTo>
                  <a:lnTo>
                    <a:pt x="484632" y="480060"/>
                  </a:lnTo>
                  <a:lnTo>
                    <a:pt x="242316" y="722376"/>
                  </a:lnTo>
                  <a:lnTo>
                    <a:pt x="0" y="48006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002023" y="3038855"/>
            <a:ext cx="4754880" cy="524510"/>
            <a:chOff x="4002023" y="3038855"/>
            <a:chExt cx="4754880" cy="524510"/>
          </a:xfrm>
        </p:grpSpPr>
        <p:sp>
          <p:nvSpPr>
            <p:cNvPr id="17" name="object 17"/>
            <p:cNvSpPr/>
            <p:nvPr/>
          </p:nvSpPr>
          <p:spPr>
            <a:xfrm>
              <a:off x="4008119" y="3044951"/>
              <a:ext cx="4742815" cy="512445"/>
            </a:xfrm>
            <a:custGeom>
              <a:avLst/>
              <a:gdLst/>
              <a:ahLst/>
              <a:cxnLst/>
              <a:rect l="l" t="t" r="r" b="b"/>
              <a:pathLst>
                <a:path w="4742815" h="512445">
                  <a:moveTo>
                    <a:pt x="4742687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4742687" y="512063"/>
                  </a:lnTo>
                  <a:lnTo>
                    <a:pt x="4742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08119" y="3044951"/>
              <a:ext cx="4742815" cy="512445"/>
            </a:xfrm>
            <a:custGeom>
              <a:avLst/>
              <a:gdLst/>
              <a:ahLst/>
              <a:cxnLst/>
              <a:rect l="l" t="t" r="r" b="b"/>
              <a:pathLst>
                <a:path w="4742815" h="512445">
                  <a:moveTo>
                    <a:pt x="0" y="512063"/>
                  </a:moveTo>
                  <a:lnTo>
                    <a:pt x="4742687" y="512063"/>
                  </a:lnTo>
                  <a:lnTo>
                    <a:pt x="4742687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43805" y="2969132"/>
            <a:ext cx="366712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34740"/>
                </a:solidFill>
                <a:latin typeface="Calibri"/>
                <a:cs typeface="Calibri"/>
              </a:rPr>
              <a:t>Поступили</a:t>
            </a:r>
            <a:r>
              <a:rPr sz="2000" b="1" spc="-30" dirty="0">
                <a:solidFill>
                  <a:srgbClr val="F347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34740"/>
                </a:solidFill>
                <a:latin typeface="Calibri"/>
                <a:cs typeface="Calibri"/>
              </a:rPr>
              <a:t>вопросы</a:t>
            </a:r>
            <a:r>
              <a:rPr sz="2000" b="1" spc="-85" dirty="0">
                <a:solidFill>
                  <a:srgbClr val="F347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34740"/>
                </a:solidFill>
                <a:latin typeface="Calibri"/>
                <a:cs typeface="Calibri"/>
              </a:rPr>
              <a:t>и</a:t>
            </a:r>
            <a:r>
              <a:rPr sz="2000" b="1" spc="-50" dirty="0">
                <a:solidFill>
                  <a:srgbClr val="F347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34740"/>
                </a:solidFill>
                <a:latin typeface="Calibri"/>
                <a:cs typeface="Calibri"/>
              </a:rPr>
              <a:t>жалобы</a:t>
            </a:r>
            <a:r>
              <a:rPr sz="2000" b="1" spc="-75" dirty="0">
                <a:solidFill>
                  <a:srgbClr val="F3474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34740"/>
                </a:solidFill>
                <a:latin typeface="Calibri"/>
                <a:cs typeface="Calibri"/>
              </a:rPr>
              <a:t>из</a:t>
            </a:r>
            <a:endParaRPr sz="20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000" b="1" spc="-10" dirty="0">
                <a:solidFill>
                  <a:srgbClr val="F34740"/>
                </a:solidFill>
                <a:latin typeface="Calibri"/>
                <a:cs typeface="Calibri"/>
              </a:rPr>
              <a:t>регионов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24" y="1127760"/>
            <a:ext cx="11682730" cy="0"/>
          </a:xfrm>
          <a:custGeom>
            <a:avLst/>
            <a:gdLst/>
            <a:ahLst/>
            <a:cxnLst/>
            <a:rect l="l" t="t" r="r" b="b"/>
            <a:pathLst>
              <a:path w="11682730">
                <a:moveTo>
                  <a:pt x="0" y="0"/>
                </a:moveTo>
                <a:lnTo>
                  <a:pt x="11682603" y="0"/>
                </a:lnTo>
              </a:path>
            </a:pathLst>
          </a:custGeom>
          <a:ln w="6096">
            <a:solidFill>
              <a:srgbClr val="4453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72645" y="219201"/>
            <a:ext cx="1847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Microsoft Sans Serif"/>
                <a:cs typeface="Microsoft Sans Serif"/>
              </a:rPr>
              <a:t>08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759" y="1237488"/>
            <a:ext cx="11518900" cy="5370830"/>
            <a:chOff x="365759" y="1237488"/>
            <a:chExt cx="11518900" cy="5370830"/>
          </a:xfrm>
        </p:grpSpPr>
        <p:sp>
          <p:nvSpPr>
            <p:cNvPr id="5" name="object 5"/>
            <p:cNvSpPr/>
            <p:nvPr/>
          </p:nvSpPr>
          <p:spPr>
            <a:xfrm>
              <a:off x="385571" y="1257300"/>
              <a:ext cx="11478895" cy="5331460"/>
            </a:xfrm>
            <a:custGeom>
              <a:avLst/>
              <a:gdLst/>
              <a:ahLst/>
              <a:cxnLst/>
              <a:rect l="l" t="t" r="r" b="b"/>
              <a:pathLst>
                <a:path w="11478895" h="5331459">
                  <a:moveTo>
                    <a:pt x="11478768" y="0"/>
                  </a:moveTo>
                  <a:lnTo>
                    <a:pt x="0" y="0"/>
                  </a:lnTo>
                  <a:lnTo>
                    <a:pt x="0" y="5330952"/>
                  </a:lnTo>
                  <a:lnTo>
                    <a:pt x="11478768" y="5330952"/>
                  </a:lnTo>
                  <a:lnTo>
                    <a:pt x="114787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571" y="1257300"/>
              <a:ext cx="11478895" cy="5331460"/>
            </a:xfrm>
            <a:custGeom>
              <a:avLst/>
              <a:gdLst/>
              <a:ahLst/>
              <a:cxnLst/>
              <a:rect l="l" t="t" r="r" b="b"/>
              <a:pathLst>
                <a:path w="11478895" h="5331459">
                  <a:moveTo>
                    <a:pt x="0" y="5330952"/>
                  </a:moveTo>
                  <a:lnTo>
                    <a:pt x="11478768" y="5330952"/>
                  </a:lnTo>
                  <a:lnTo>
                    <a:pt x="11478768" y="0"/>
                  </a:lnTo>
                  <a:lnTo>
                    <a:pt x="0" y="0"/>
                  </a:lnTo>
                  <a:lnTo>
                    <a:pt x="0" y="5330952"/>
                  </a:lnTo>
                  <a:close/>
                </a:path>
              </a:pathLst>
            </a:custGeom>
            <a:ln w="39624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4007" y="1323289"/>
            <a:ext cx="11328400" cy="5149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9525" indent="615315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На</a:t>
            </a:r>
            <a:r>
              <a:rPr sz="2800" spc="4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платформе</a:t>
            </a:r>
            <a:r>
              <a:rPr sz="2800" spc="4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"Сферум"</a:t>
            </a:r>
            <a:r>
              <a:rPr sz="2800" spc="4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организована</a:t>
            </a:r>
            <a:r>
              <a:rPr sz="2800" spc="4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работа</a:t>
            </a:r>
            <a:r>
              <a:rPr sz="2800" spc="434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чат-</a:t>
            </a:r>
            <a:r>
              <a:rPr sz="2800" b="1" dirty="0">
                <a:latin typeface="Calibri"/>
                <a:cs typeface="Calibri"/>
              </a:rPr>
              <a:t>бота</a:t>
            </a:r>
            <a:r>
              <a:rPr sz="2800" b="1" spc="4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"Помощник </a:t>
            </a:r>
            <a:r>
              <a:rPr sz="2800" b="1" dirty="0">
                <a:latin typeface="Calibri"/>
                <a:cs typeface="Calibri"/>
              </a:rPr>
              <a:t>Рособрнадзора"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260" dirty="0">
                <a:latin typeface="Calibri"/>
                <a:cs typeface="Calibri"/>
              </a:rPr>
              <a:t> 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Основная</a:t>
            </a:r>
            <a:r>
              <a:rPr sz="2800" u="sng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цель</a:t>
            </a:r>
            <a:r>
              <a:rPr sz="2800" u="sng" spc="2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800" u="sng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поддержка</a:t>
            </a:r>
            <a:r>
              <a:rPr sz="2800" u="sng" spc="2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учителей</a:t>
            </a:r>
            <a:r>
              <a:rPr sz="2800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</a:t>
            </a:r>
            <a:r>
              <a:rPr sz="2800" u="sng" spc="25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борьбе</a:t>
            </a:r>
            <a:r>
              <a:rPr sz="2800" u="sng" spc="2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избыточной</a:t>
            </a:r>
            <a:r>
              <a:rPr sz="28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бюрократической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нагрузкой.</a:t>
            </a:r>
            <a:endParaRPr sz="2800">
              <a:latin typeface="Calibri"/>
              <a:cs typeface="Calibri"/>
            </a:endParaRPr>
          </a:p>
          <a:p>
            <a:pPr marL="12700" marR="5080" indent="563880" algn="just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Чат-</a:t>
            </a:r>
            <a:r>
              <a:rPr sz="2800" dirty="0">
                <a:latin typeface="Calibri"/>
                <a:cs typeface="Calibri"/>
              </a:rPr>
              <a:t>бот</a:t>
            </a:r>
            <a:r>
              <a:rPr sz="2800" spc="4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призван</a:t>
            </a:r>
            <a:r>
              <a:rPr sz="2800" spc="45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помочь</a:t>
            </a:r>
            <a:r>
              <a:rPr sz="2800" spc="4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учителям</a:t>
            </a:r>
            <a:r>
              <a:rPr sz="2800" spc="4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получить</a:t>
            </a:r>
            <a:r>
              <a:rPr sz="2800" spc="4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оперативные</a:t>
            </a:r>
            <a:r>
              <a:rPr sz="2800" spc="4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ответы</a:t>
            </a:r>
            <a:r>
              <a:rPr sz="2800" spc="4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вопросы</a:t>
            </a:r>
            <a:r>
              <a:rPr sz="2800" spc="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по</a:t>
            </a:r>
            <a:r>
              <a:rPr sz="2800" spc="4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различным</a:t>
            </a:r>
            <a:r>
              <a:rPr sz="2800" spc="40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аспектам</a:t>
            </a:r>
            <a:r>
              <a:rPr sz="2800" spc="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профессиональной</a:t>
            </a:r>
            <a:r>
              <a:rPr sz="2800" spc="3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деятельности,</a:t>
            </a:r>
            <a:r>
              <a:rPr sz="2800" spc="40" dirty="0">
                <a:latin typeface="Calibri"/>
                <a:cs typeface="Calibri"/>
              </a:rPr>
              <a:t>  </a:t>
            </a:r>
            <a:r>
              <a:rPr sz="2800" spc="-25" dirty="0">
                <a:latin typeface="Calibri"/>
                <a:cs typeface="Calibri"/>
              </a:rPr>
              <a:t>на </a:t>
            </a:r>
            <a:r>
              <a:rPr sz="2800" dirty="0">
                <a:latin typeface="Calibri"/>
                <a:cs typeface="Calibri"/>
              </a:rPr>
              <a:t>обращения</a:t>
            </a:r>
            <a:r>
              <a:rPr sz="2800" spc="5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</a:t>
            </a:r>
            <a:r>
              <a:rPr sz="2800" spc="5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любым</a:t>
            </a:r>
            <a:r>
              <a:rPr sz="2800" spc="5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случаям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неправомерных</a:t>
            </a:r>
            <a:r>
              <a:rPr sz="2800" spc="5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действий</a:t>
            </a:r>
            <a:r>
              <a:rPr sz="2800" spc="5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5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отношении учителей.</a:t>
            </a:r>
            <a:endParaRPr sz="2800">
              <a:latin typeface="Calibri"/>
              <a:cs typeface="Calibri"/>
            </a:endParaRPr>
          </a:p>
          <a:p>
            <a:pPr marL="12700" marR="6985" indent="56388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Обращения</a:t>
            </a:r>
            <a:r>
              <a:rPr sz="2800" spc="49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автоматически</a:t>
            </a:r>
            <a:r>
              <a:rPr sz="2800" spc="484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направляются</a:t>
            </a:r>
            <a:r>
              <a:rPr sz="2800" spc="490" dirty="0">
                <a:latin typeface="Calibri"/>
                <a:cs typeface="Calibri"/>
              </a:rPr>
              <a:t>  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490" dirty="0">
                <a:latin typeface="Calibri"/>
                <a:cs typeface="Calibri"/>
              </a:rPr>
              <a:t>   </a:t>
            </a:r>
            <a:r>
              <a:rPr sz="2800" spc="-10" dirty="0">
                <a:latin typeface="Calibri"/>
                <a:cs typeface="Calibri"/>
              </a:rPr>
              <a:t>соответствующие </a:t>
            </a:r>
            <a:r>
              <a:rPr sz="2800" dirty="0">
                <a:latin typeface="Calibri"/>
                <a:cs typeface="Calibri"/>
              </a:rPr>
              <a:t>региональные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органы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исполнительной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власти,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которые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рассматривают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их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3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течение</a:t>
            </a:r>
            <a:r>
              <a:rPr sz="2800" spc="3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3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календарных</a:t>
            </a:r>
            <a:r>
              <a:rPr sz="2800" spc="3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дней.</a:t>
            </a:r>
            <a:r>
              <a:rPr sz="2800" spc="3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3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случае,</a:t>
            </a:r>
            <a:r>
              <a:rPr sz="2800" spc="3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3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региональный</a:t>
            </a:r>
            <a:r>
              <a:rPr sz="2800" spc="3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орган</a:t>
            </a:r>
            <a:r>
              <a:rPr sz="2800" spc="3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не </a:t>
            </a:r>
            <a:r>
              <a:rPr sz="2800" dirty="0">
                <a:latin typeface="Calibri"/>
                <a:cs typeface="Calibri"/>
              </a:rPr>
              <a:t>урегулирует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ситуацию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установленный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срок,</a:t>
            </a:r>
            <a:r>
              <a:rPr sz="2800" spc="22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Рособрнадзор</a:t>
            </a:r>
            <a:r>
              <a:rPr sz="2800" spc="2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совместно</a:t>
            </a:r>
            <a:r>
              <a:rPr sz="2800" spc="22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с </a:t>
            </a:r>
            <a:r>
              <a:rPr sz="2800" spc="-25" dirty="0">
                <a:latin typeface="Calibri"/>
                <a:cs typeface="Calibri"/>
              </a:rPr>
              <a:t>Генеральной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прокуратурой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возьмут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ее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под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свой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контроль.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866" rIns="0" bIns="0" rtlCol="0">
            <a:spAutoFit/>
          </a:bodyPr>
          <a:lstStyle/>
          <a:p>
            <a:pPr marL="1337310">
              <a:lnSpc>
                <a:spcPct val="100000"/>
              </a:lnSpc>
              <a:spcBef>
                <a:spcPts val="110"/>
              </a:spcBef>
            </a:pPr>
            <a:r>
              <a:rPr dirty="0"/>
              <a:t>Чат-бот</a:t>
            </a:r>
            <a:r>
              <a:rPr spc="-90" dirty="0"/>
              <a:t> </a:t>
            </a:r>
            <a:r>
              <a:rPr dirty="0"/>
              <a:t>"Помощник</a:t>
            </a:r>
            <a:r>
              <a:rPr spc="-70" dirty="0"/>
              <a:t> </a:t>
            </a:r>
            <a:r>
              <a:rPr spc="-10" dirty="0"/>
              <a:t>Рособрнадзора"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588</Words>
  <Application>Microsoft Office PowerPoint</Application>
  <PresentationFormat>Широкоэкранный</PresentationFormat>
  <Paragraphs>128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Microsoft Sans Serif</vt:lpstr>
      <vt:lpstr>Times New Roman</vt:lpstr>
      <vt:lpstr>Office Theme</vt:lpstr>
      <vt:lpstr>Снижение документационной нагрузки на всех уровнях образования</vt:lpstr>
      <vt:lpstr>Нормативная правовая база</vt:lpstr>
      <vt:lpstr>Изменения в части нагрузки на педагогических работников</vt:lpstr>
      <vt:lpstr>Презентация PowerPoint</vt:lpstr>
      <vt:lpstr>Документационная нагрузка в ДОУ</vt:lpstr>
      <vt:lpstr>Приоритетные задачи на 2025/2026 учебный год</vt:lpstr>
      <vt:lpstr>Изменения в части нагрузки на образовательные организации</vt:lpstr>
      <vt:lpstr>Презентация PowerPoint</vt:lpstr>
      <vt:lpstr>Чат-бот "Помощник Рособрнадзора"</vt:lpstr>
      <vt:lpstr>«ГОРЯЧАЯ ЛИНИЯ»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Султанова</cp:lastModifiedBy>
  <cp:revision>1</cp:revision>
  <dcterms:created xsi:type="dcterms:W3CDTF">2025-11-21T07:05:15Z</dcterms:created>
  <dcterms:modified xsi:type="dcterms:W3CDTF">2025-11-21T07:09:38Z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2025-11-21T00:00:00Z</vt:filetime>
  </property>
  <property fmtid="{D5CDD505-2E9C-101B-9397-08002B2CF9AE}" pid="5" name="Producer">
    <vt:lpwstr>3-Heights(TM) PDF Security Shell 4.8.25.2 (http://www.pdf-tools.com)</vt:lpwstr>
  </property>
</Properties>
</file>