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8" r:id="rId2"/>
    <p:sldId id="330" r:id="rId3"/>
    <p:sldId id="350" r:id="rId4"/>
    <p:sldId id="349" r:id="rId5"/>
    <p:sldId id="332" r:id="rId6"/>
    <p:sldId id="323" r:id="rId7"/>
    <p:sldId id="351" r:id="rId8"/>
    <p:sldId id="358" r:id="rId9"/>
    <p:sldId id="360" r:id="rId10"/>
    <p:sldId id="352" r:id="rId11"/>
    <p:sldId id="353" r:id="rId12"/>
    <p:sldId id="354" r:id="rId13"/>
    <p:sldId id="355" r:id="rId14"/>
    <p:sldId id="356" r:id="rId15"/>
  </p:sldIdLst>
  <p:sldSz cx="9144000" cy="5143500" type="screen16x9"/>
  <p:notesSz cx="6797675" cy="9926638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50" userDrawn="1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975" userDrawn="1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6">
          <p15:clr>
            <a:srgbClr val="A4A3A4"/>
          </p15:clr>
        </p15:guide>
        <p15:guide id="10" pos="606">
          <p15:clr>
            <a:srgbClr val="A4A3A4"/>
          </p15:clr>
        </p15:guide>
        <p15:guide id="11" orient="horz" pos="1620">
          <p15:clr>
            <a:srgbClr val="A4A3A4"/>
          </p15:clr>
        </p15:guide>
        <p15:guide id="12" orient="horz" pos="759">
          <p15:clr>
            <a:srgbClr val="A4A3A4"/>
          </p15:clr>
        </p15:guide>
        <p15:guide id="13" orient="horz" pos="237">
          <p15:clr>
            <a:srgbClr val="A4A3A4"/>
          </p15:clr>
        </p15:guide>
        <p15:guide id="14" orient="horz" pos="3041">
          <p15:clr>
            <a:srgbClr val="A4A3A4"/>
          </p15:clr>
        </p15:guide>
        <p15:guide id="15" pos="2880">
          <p15:clr>
            <a:srgbClr val="A4A3A4"/>
          </p15:clr>
        </p15:guide>
        <p15:guide id="16" pos="703" userDrawn="1">
          <p15:clr>
            <a:srgbClr val="A4A3A4"/>
          </p15:clr>
        </p15:guide>
        <p15:guide id="17" pos="1560">
          <p15:clr>
            <a:srgbClr val="A4A3A4"/>
          </p15:clr>
        </p15:guide>
        <p15:guide id="18" pos="5140">
          <p15:clr>
            <a:srgbClr val="A4A3A4"/>
          </p15:clr>
        </p15:guide>
        <p15:guide id="19" pos="5521">
          <p15:clr>
            <a:srgbClr val="A4A3A4"/>
          </p15:clr>
        </p15:guide>
        <p15:guide id="20" pos="5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E76"/>
    <a:srgbClr val="004A8E"/>
    <a:srgbClr val="005CB0"/>
    <a:srgbClr val="005AA9"/>
    <a:srgbClr val="0000FF"/>
    <a:srgbClr val="0078E6"/>
    <a:srgbClr val="3578C9"/>
    <a:srgbClr val="A9C1DF"/>
    <a:srgbClr val="333333"/>
    <a:srgbClr val="7CA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5396" autoAdjust="0"/>
  </p:normalViewPr>
  <p:slideViewPr>
    <p:cSldViewPr showGuides="1">
      <p:cViewPr varScale="1">
        <p:scale>
          <a:sx n="118" d="100"/>
          <a:sy n="118" d="100"/>
        </p:scale>
        <p:origin x="-156" y="-90"/>
      </p:cViewPr>
      <p:guideLst>
        <p:guide orient="horz" pos="2382"/>
        <p:guide orient="horz" pos="1116"/>
        <p:guide orient="horz" pos="350"/>
        <p:guide orient="horz" pos="4470"/>
        <p:guide orient="horz" pos="1620"/>
        <p:guide orient="horz" pos="759"/>
        <p:guide orient="horz" pos="237"/>
        <p:guide orient="horz" pos="3041"/>
        <p:guide pos="3368"/>
        <p:guide pos="975"/>
        <p:guide pos="1824"/>
        <p:guide pos="6011"/>
        <p:guide pos="6456"/>
        <p:guide pos="606"/>
        <p:guide pos="2880"/>
        <p:guide pos="703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125" cy="498249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51" y="2"/>
            <a:ext cx="2945125" cy="498249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r">
              <a:defRPr sz="1200"/>
            </a:lvl1pPr>
          </a:lstStyle>
          <a:p>
            <a:fld id="{5D93BCBC-233C-4627-AF54-D5D7CF6BBDA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93"/>
            <a:ext cx="2945125" cy="498249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51" y="9428393"/>
            <a:ext cx="2945125" cy="498249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r">
              <a:defRPr sz="1200"/>
            </a:lvl1pPr>
          </a:lstStyle>
          <a:p>
            <a:fld id="{4B9B972E-91C9-44E9-BAC8-1C131AE08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6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14"/>
            <a:ext cx="2945658" cy="496332"/>
          </a:xfrm>
          <a:prstGeom prst="rect">
            <a:avLst/>
          </a:prstGeom>
        </p:spPr>
        <p:txBody>
          <a:bodyPr vert="horz" lIns="91691" tIns="45846" rIns="91691" bIns="458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14"/>
            <a:ext cx="2945658" cy="496332"/>
          </a:xfrm>
          <a:prstGeom prst="rect">
            <a:avLst/>
          </a:prstGeom>
        </p:spPr>
        <p:txBody>
          <a:bodyPr vert="horz" lIns="91691" tIns="45846" rIns="91691" bIns="45846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2950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1" tIns="45846" rIns="91691" bIns="458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70" y="4715169"/>
            <a:ext cx="5438140" cy="4466987"/>
          </a:xfrm>
          <a:prstGeom prst="rect">
            <a:avLst/>
          </a:prstGeom>
        </p:spPr>
        <p:txBody>
          <a:bodyPr vert="horz" lIns="91691" tIns="45846" rIns="91691" bIns="4584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9428596"/>
            <a:ext cx="2945658" cy="496332"/>
          </a:xfrm>
          <a:prstGeom prst="rect">
            <a:avLst/>
          </a:prstGeom>
        </p:spPr>
        <p:txBody>
          <a:bodyPr vert="horz" lIns="91691" tIns="45846" rIns="91691" bIns="458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428596"/>
            <a:ext cx="2945658" cy="496332"/>
          </a:xfrm>
          <a:prstGeom prst="rect">
            <a:avLst/>
          </a:prstGeom>
        </p:spPr>
        <p:txBody>
          <a:bodyPr vert="horz" lIns="91691" tIns="45846" rIns="91691" bIns="45846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71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842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09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09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09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2572290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3" y="367516"/>
            <a:ext cx="7343873" cy="83271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3" y="1200150"/>
            <a:ext cx="7343873" cy="3626943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069"/>
            <a:ext cx="619711" cy="473875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816296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914450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619673" y="3363838"/>
            <a:ext cx="6768751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91412" rIns="91412" bIns="91412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sz="3200" b="1" dirty="0" err="1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Налог</a:t>
            </a:r>
            <a:r>
              <a:rPr lang="en-GB" sz="3200" b="1" dirty="0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b="1" dirty="0" err="1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на</a:t>
            </a:r>
            <a:r>
              <a:rPr lang="en-GB" sz="3200" b="1" dirty="0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b="1" dirty="0" err="1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профессиональный</a:t>
            </a:r>
            <a:r>
              <a:rPr lang="en-GB" sz="3200" b="1" dirty="0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b="1" dirty="0" err="1">
                <a:solidFill>
                  <a:srgbClr val="005CB0"/>
                </a:solidFill>
                <a:ea typeface="Yu Gothic UI Semilight" panose="020B0400000000000000" pitchFamily="34" charset="-128"/>
                <a:cs typeface="Arial" panose="020B0604020202020204" pitchFamily="34" charset="0"/>
                <a:sym typeface="Trebuchet MS"/>
              </a:rPr>
              <a:t>доход</a:t>
            </a:r>
            <a:endParaRPr sz="3200" b="1" dirty="0">
              <a:solidFill>
                <a:srgbClr val="005CB0"/>
              </a:solidFill>
              <a:ea typeface="Yu Gothic UI Semilight" panose="020B0400000000000000" pitchFamily="34" charset="-128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71601" y="3845476"/>
            <a:ext cx="7344815" cy="102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>
            <a:lvl1pPr marL="363538"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7338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+mj-lt"/>
              <a:buNone/>
            </a:pPr>
            <a:endParaRPr lang="ru-RU" altLang="ru-RU" sz="1900" dirty="0">
              <a:solidFill>
                <a:srgbClr val="005AA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6676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-1" y="1066800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Shape 146"/>
          <p:cNvSpPr txBox="1"/>
          <p:nvPr/>
        </p:nvSpPr>
        <p:spPr>
          <a:xfrm>
            <a:off x="750759" y="226947"/>
            <a:ext cx="46853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AA9"/>
                </a:solidFill>
                <a:latin typeface="+mn-lt"/>
                <a:sym typeface="Trebuchet MS"/>
              </a:rPr>
              <a:t>Постановка на учет</a:t>
            </a:r>
            <a:endParaRPr sz="2800" dirty="0">
              <a:solidFill>
                <a:srgbClr val="005AA9"/>
              </a:solidFill>
              <a:latin typeface="+mn-lt"/>
            </a:endParaRPr>
          </a:p>
        </p:txBody>
      </p:sp>
      <p:pic>
        <p:nvPicPr>
          <p:cNvPr id="30" name="Picture 2" descr="C:\Users\0000-05-323\Desktop\Мой налог\База знаний НПД 1.0\База знаний НПД 1.0\5.1 Способ регистрации гражданина РФ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916"/>
          <a:stretch/>
        </p:blipFill>
        <p:spPr bwMode="auto">
          <a:xfrm>
            <a:off x="5045148" y="0"/>
            <a:ext cx="3343276" cy="51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59622" y="1234996"/>
            <a:ext cx="3374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По паспорту РФ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-1" y="3401472"/>
            <a:ext cx="5045150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4819" y="3433223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pic>
        <p:nvPicPr>
          <p:cNvPr id="36" name="Picture 4" descr="C:\Users\0000-05-323\Desktop\Мой налог\База знаний НПД 1.0\База знаний НПД 1.0\10.3_Регистрация. Позитивный сценарий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39" t="12037" r="24738" b="64630"/>
          <a:stretch/>
        </p:blipFill>
        <p:spPr bwMode="auto">
          <a:xfrm>
            <a:off x="959622" y="1771649"/>
            <a:ext cx="872828" cy="8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959622" y="2651460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E76"/>
                </a:solidFill>
              </a:rPr>
              <a:t>Сканирование паспорта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46749" y="2651460"/>
            <a:ext cx="187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E76"/>
                </a:solidFill>
              </a:rPr>
              <a:t>Подтверждение личности (фото лица)</a:t>
            </a:r>
          </a:p>
        </p:txBody>
      </p:sp>
      <p:pic>
        <p:nvPicPr>
          <p:cNvPr id="39" name="Picture 6" descr="C:\Users\0000-05-323\Desktop\Мой налог\База знаний НПД 1.0\База знаний НПД 1.0\12.2_Подтверждение личности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46" t="11296" r="25940" b="64074"/>
          <a:stretch/>
        </p:blipFill>
        <p:spPr bwMode="auto">
          <a:xfrm>
            <a:off x="2594943" y="1753428"/>
            <a:ext cx="767029" cy="8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994819" y="4299504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E76"/>
                </a:solidFill>
              </a:rPr>
              <a:t>Ввод ИНН и пароля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045147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7B52548-5DC4-49A9-89F8-CFA772D41982}"/>
              </a:ext>
            </a:extLst>
          </p:cNvPr>
          <p:cNvSpPr/>
          <p:nvPr/>
        </p:nvSpPr>
        <p:spPr>
          <a:xfrm>
            <a:off x="5326297" y="2890369"/>
            <a:ext cx="2774095" cy="32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как налогоплательщика НПД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3E98C1E-08BD-47F7-ABBE-AD72A9A05DD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093" y="2695139"/>
            <a:ext cx="379330" cy="37933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3DD5D5F-8CAF-437E-91C8-7D8F86B57B1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1367" y="2695139"/>
            <a:ext cx="379330" cy="37933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4BB4B38-A8BC-42C2-847A-7783F6A487A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093" y="4343183"/>
            <a:ext cx="379330" cy="379330"/>
          </a:xfrm>
          <a:prstGeom prst="rect">
            <a:avLst/>
          </a:prstGeom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8386174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99626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0" name="Picture 2" descr="C:\Users\0000-05-323\Desktop\Мой налог\База знаний НПД 1.0\База знаний НПД 1.0\1.0 Загруз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"/>
            <a:ext cx="2375385" cy="5143500"/>
          </a:xfrm>
          <a:prstGeom prst="rect">
            <a:avLst/>
          </a:prstGeom>
          <a:noFill/>
          <a:ln>
            <a:solidFill>
              <a:srgbClr val="003E7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hape 146"/>
          <p:cNvSpPr txBox="1"/>
          <p:nvPr/>
        </p:nvSpPr>
        <p:spPr>
          <a:xfrm>
            <a:off x="2987824" y="195486"/>
            <a:ext cx="60125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Мобильное приложение «Мой налог»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45445" y="771550"/>
            <a:ext cx="41989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dirty="0">
                <a:solidFill>
                  <a:srgbClr val="003E76"/>
                </a:solidFill>
              </a:rPr>
              <a:t>Онлайн-регистрация, постановка на учет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Учет </a:t>
            </a:r>
            <a:r>
              <a:rPr lang="ru-RU" dirty="0">
                <a:solidFill>
                  <a:srgbClr val="003E76"/>
                </a:solidFill>
              </a:rPr>
              <a:t>налогооблагаемой базы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Передача </a:t>
            </a:r>
            <a:r>
              <a:rPr lang="ru-RU" dirty="0">
                <a:solidFill>
                  <a:srgbClr val="003E76"/>
                </a:solidFill>
              </a:rPr>
              <a:t>в ФНС сведений о расчетах</a:t>
            </a:r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Уплата </a:t>
            </a:r>
            <a:r>
              <a:rPr lang="ru-RU" dirty="0">
                <a:solidFill>
                  <a:srgbClr val="003E76"/>
                </a:solidFill>
              </a:rPr>
              <a:t>налога</a:t>
            </a:r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Подключение </a:t>
            </a:r>
            <a:r>
              <a:rPr lang="ru-RU" dirty="0">
                <a:solidFill>
                  <a:srgbClr val="003E76"/>
                </a:solidFill>
              </a:rPr>
              <a:t>к </a:t>
            </a:r>
            <a:r>
              <a:rPr lang="ru-RU" dirty="0" err="1">
                <a:solidFill>
                  <a:srgbClr val="003E76"/>
                </a:solidFill>
              </a:rPr>
              <a:t>агрегаторам</a:t>
            </a:r>
            <a:endParaRPr lang="ru-RU" dirty="0">
              <a:solidFill>
                <a:srgbClr val="003E76"/>
              </a:solidFill>
            </a:endParaRPr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Отправка </a:t>
            </a:r>
            <a:r>
              <a:rPr lang="ru-RU" dirty="0">
                <a:solidFill>
                  <a:srgbClr val="003E76"/>
                </a:solidFill>
              </a:rPr>
              <a:t>чеков покупателям</a:t>
            </a:r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Формирование </a:t>
            </a:r>
            <a:r>
              <a:rPr lang="ru-RU" dirty="0">
                <a:solidFill>
                  <a:srgbClr val="003E76"/>
                </a:solidFill>
              </a:rPr>
              <a:t>справок о доходах</a:t>
            </a:r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Привязка </a:t>
            </a:r>
            <a:r>
              <a:rPr lang="ru-RU" dirty="0">
                <a:solidFill>
                  <a:srgbClr val="003E76"/>
                </a:solidFill>
              </a:rPr>
              <a:t>банковской </a:t>
            </a:r>
            <a:r>
              <a:rPr lang="ru-RU" dirty="0" smtClean="0">
                <a:solidFill>
                  <a:srgbClr val="003E76"/>
                </a:solidFill>
              </a:rPr>
              <a:t>карты</a:t>
            </a:r>
            <a:endParaRPr lang="ru-RU" sz="1200" dirty="0"/>
          </a:p>
          <a:p>
            <a:pPr lvl="0">
              <a:spcAft>
                <a:spcPts val="1800"/>
              </a:spcAft>
            </a:pPr>
            <a:r>
              <a:rPr lang="ru-RU" dirty="0" smtClean="0">
                <a:solidFill>
                  <a:srgbClr val="003E76"/>
                </a:solidFill>
              </a:rPr>
              <a:t>Универсальный </a:t>
            </a:r>
            <a:r>
              <a:rPr lang="ru-RU" dirty="0">
                <a:solidFill>
                  <a:srgbClr val="003E76"/>
                </a:solidFill>
              </a:rPr>
              <a:t>коммуникатор с ФНС России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198" y="843558"/>
            <a:ext cx="281738" cy="28173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198" y="1275606"/>
            <a:ext cx="281738" cy="2817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198" y="1785956"/>
            <a:ext cx="281738" cy="28173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198" y="2211710"/>
            <a:ext cx="281738" cy="2817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198" y="2715766"/>
            <a:ext cx="281738" cy="2817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198" y="3147814"/>
            <a:ext cx="281738" cy="2817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198" y="3579862"/>
            <a:ext cx="281738" cy="28173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198" y="4083918"/>
            <a:ext cx="281738" cy="28173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198" y="4587974"/>
            <a:ext cx="281738" cy="2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7442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" y="123705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6" name="Shape 146"/>
          <p:cNvSpPr txBox="1"/>
          <p:nvPr/>
        </p:nvSpPr>
        <p:spPr>
          <a:xfrm>
            <a:off x="915735" y="226947"/>
            <a:ext cx="24321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Расчеты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0000-05-323\Desktop\Мой налог\База знаний НПД 1.0\База знаний НПД 1.0\15.1_Новая продажа. Физ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3230" y="0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0000-05-323\Desktop\Мой налог\База знаний НПД 1.0\База знаний НПД 1.0\15.4_Новая продажа. Физ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615" y="-2523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0000-05-323\Desktop\Мой налог\База знаний НПД 1.0\База знаний НПД 1.0\15.2_Новая продажа. Физик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515343"/>
            <a:ext cx="984250" cy="16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9F8BF548-D858-45D6-AA0F-3EF939796EF0}"/>
              </a:ext>
            </a:extLst>
          </p:cNvPr>
          <p:cNvCxnSpPr>
            <a:stCxn id="35" idx="2"/>
            <a:endCxn id="38" idx="0"/>
          </p:cNvCxnSpPr>
          <p:nvPr/>
        </p:nvCxnSpPr>
        <p:spPr>
          <a:xfrm>
            <a:off x="657209" y="2643758"/>
            <a:ext cx="0" cy="15648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8125" y="2279650"/>
            <a:ext cx="3539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E76"/>
                </a:solidFill>
              </a:rPr>
              <a:t>Указать стоимость и название услуги</a:t>
            </a:r>
          </a:p>
          <a:p>
            <a:endParaRPr lang="ru-RU" dirty="0">
              <a:solidFill>
                <a:srgbClr val="003E76"/>
              </a:solidFill>
            </a:endParaRPr>
          </a:p>
          <a:p>
            <a:r>
              <a:rPr lang="ru-RU" dirty="0">
                <a:solidFill>
                  <a:srgbClr val="003E76"/>
                </a:solidFill>
              </a:rPr>
              <a:t>Указать категорию покупателя (физическое или юридическое лицо)</a:t>
            </a:r>
          </a:p>
          <a:p>
            <a:endParaRPr lang="ru-RU" dirty="0">
              <a:solidFill>
                <a:srgbClr val="003E76"/>
              </a:solidFill>
            </a:endParaRPr>
          </a:p>
          <a:p>
            <a:r>
              <a:rPr lang="ru-RU" dirty="0">
                <a:solidFill>
                  <a:srgbClr val="003E76"/>
                </a:solidFill>
              </a:rPr>
              <a:t>Нажать кнопку «Выдать чек» – чек сформируется в облаке ФНС</a:t>
            </a:r>
          </a:p>
          <a:p>
            <a:endParaRPr lang="ru-RU" dirty="0">
              <a:solidFill>
                <a:srgbClr val="003E76"/>
              </a:solidFill>
            </a:endParaRPr>
          </a:p>
          <a:p>
            <a:r>
              <a:rPr lang="ru-RU" dirty="0">
                <a:solidFill>
                  <a:srgbClr val="003E76"/>
                </a:solidFill>
              </a:rPr>
              <a:t>Нажать кнопку «Отправить чек»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3073" y="1277347"/>
            <a:ext cx="411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Самый простой способ фиксации расчета и выдачи чека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D26FF7BB-8EA9-474D-94EC-92C5B44880F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264428"/>
            <a:ext cx="379330" cy="37933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E840BBA-59C2-4AB9-8DAF-20FAFD96A46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2906543"/>
            <a:ext cx="379330" cy="37933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0985D14-DE7A-4035-BD09-D2B87EB7320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3560572"/>
            <a:ext cx="379330" cy="37933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7DC7366-5055-4693-96C2-C85AF1C72B1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4208644"/>
            <a:ext cx="379330" cy="379330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6804248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27428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6" y="1466554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20" name="Shape 146"/>
          <p:cNvSpPr txBox="1"/>
          <p:nvPr/>
        </p:nvSpPr>
        <p:spPr>
          <a:xfrm>
            <a:off x="743431" y="226946"/>
            <a:ext cx="2978457" cy="89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Оплата </a:t>
            </a:r>
            <a:r>
              <a:rPr lang="ru-RU" sz="2800" dirty="0" smtClean="0">
                <a:solidFill>
                  <a:srgbClr val="005CB0"/>
                </a:solidFill>
                <a:latin typeface="+mn-lt"/>
                <a:sym typeface="Trebuchet MS"/>
              </a:rPr>
              <a:t>налога</a:t>
            </a:r>
            <a:endParaRPr lang="en-US" sz="2800" dirty="0" smtClean="0">
              <a:solidFill>
                <a:srgbClr val="005CB0"/>
              </a:solidFill>
              <a:latin typeface="+mn-lt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5CB0"/>
                </a:solidFill>
                <a:latin typeface="+mn-lt"/>
                <a:sym typeface="Trebuchet MS"/>
              </a:rPr>
              <a:t>«в </a:t>
            </a: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один клик»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0000-05-323\Desktop\Мой налог\База знаний НПД 1.0\База знаний НПД 1.0\17.1_Оплата налог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822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0000-05-323\Desktop\Мой налог\База знаний НПД 1.0\База знаний НПД 1.0\17.3_Оплата налог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7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5" y="322942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7659" y="1506851"/>
            <a:ext cx="367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Пользователь может согласиться с расчетом ФНС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6240" y="3388068"/>
            <a:ext cx="367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Или указать свою сумму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519" y="4062827"/>
            <a:ext cx="916774" cy="8131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F2FE665-F712-4892-A45F-6584BC63E13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0765" y="2317170"/>
            <a:ext cx="686628" cy="686628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6804247" y="261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74372" y="-20538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94903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5" name="Shape 146"/>
          <p:cNvSpPr txBox="1"/>
          <p:nvPr/>
        </p:nvSpPr>
        <p:spPr>
          <a:xfrm>
            <a:off x="646350" y="250623"/>
            <a:ext cx="57978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Почему это выгодно для людей?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1E13061-4194-4674-9E06-8F79C8067A23}"/>
              </a:ext>
            </a:extLst>
          </p:cNvPr>
          <p:cNvSpPr/>
          <p:nvPr/>
        </p:nvSpPr>
        <p:spPr>
          <a:xfrm>
            <a:off x="489476" y="1999146"/>
            <a:ext cx="200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Онлайн-регистрация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738EB3F-0D6D-4776-B913-425D597E40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780" y="1419294"/>
            <a:ext cx="541655" cy="5416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D0BAA55-52AA-49D6-90F0-C93EA8FE2E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845" y="2859782"/>
            <a:ext cx="541655" cy="541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56A4684-DF24-4CB6-B968-D296B05F5AF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9112" y="1363496"/>
            <a:ext cx="541655" cy="54165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58FADF5-B7EE-433E-ACBD-D0C8BEE4303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859781"/>
            <a:ext cx="541655" cy="54165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3C48F0-6E09-4F92-94CA-1F51E7880F3A}"/>
              </a:ext>
            </a:extLst>
          </p:cNvPr>
          <p:cNvSpPr/>
          <p:nvPr/>
        </p:nvSpPr>
        <p:spPr>
          <a:xfrm>
            <a:off x="489476" y="3582764"/>
            <a:ext cx="2210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Все расчеты и оплата налогов «в один клик» через мобильное приложение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7DFFA7A-455F-4E06-906B-9F98001373B1}"/>
              </a:ext>
            </a:extLst>
          </p:cNvPr>
          <p:cNvSpPr/>
          <p:nvPr/>
        </p:nvSpPr>
        <p:spPr>
          <a:xfrm>
            <a:off x="3131840" y="1965823"/>
            <a:ext cx="2330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Ставка 4-6%, а не 13%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250AD49-7BFB-4B46-824B-0E9731022706}"/>
              </a:ext>
            </a:extLst>
          </p:cNvPr>
          <p:cNvSpPr/>
          <p:nvPr/>
        </p:nvSpPr>
        <p:spPr>
          <a:xfrm>
            <a:off x="6084168" y="1914106"/>
            <a:ext cx="256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Интеграция с интернет-платформами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BB47E79-DA69-4D5A-9AC4-F7887005874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419622"/>
            <a:ext cx="541655" cy="541655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C1E46B0-4834-4733-AFE7-8A56E12AFD47}"/>
              </a:ext>
            </a:extLst>
          </p:cNvPr>
          <p:cNvSpPr/>
          <p:nvPr/>
        </p:nvSpPr>
        <p:spPr>
          <a:xfrm>
            <a:off x="3131840" y="3515810"/>
            <a:ext cx="2549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Без регистрации как индивидуальный предприниматель, без отчетности, без кассы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4C5BE388-F41C-4345-A4A6-44A04D41C32A}"/>
              </a:ext>
            </a:extLst>
          </p:cNvPr>
          <p:cNvSpPr/>
          <p:nvPr/>
        </p:nvSpPr>
        <p:spPr>
          <a:xfrm>
            <a:off x="6084168" y="3507854"/>
            <a:ext cx="2210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E76"/>
                </a:solidFill>
              </a:rPr>
              <a:t>Налоговый капитал на развитие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1087E07-0AD1-4FBC-8474-7A7BCCEE298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62593" y="2859782"/>
            <a:ext cx="541655" cy="5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6745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46"/>
          <p:cNvSpPr txBox="1"/>
          <p:nvPr/>
        </p:nvSpPr>
        <p:spPr>
          <a:xfrm>
            <a:off x="800640" y="241461"/>
            <a:ext cx="67236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ea typeface="Trebuchet MS"/>
                <a:cs typeface="Trebuchet MS"/>
                <a:sym typeface="Trebuchet MS"/>
              </a:rPr>
              <a:t>Основные положения эксперимента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CD02830-2117-4481-B525-88D50561C5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9117" t="24444" r="14411" b="13595"/>
          <a:stretch/>
        </p:blipFill>
        <p:spPr>
          <a:xfrm>
            <a:off x="1373855" y="771550"/>
            <a:ext cx="6438505" cy="31213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75CB6EB6-61BF-431A-9E90-BC5EA83D461F}"/>
              </a:ext>
            </a:extLst>
          </p:cNvPr>
          <p:cNvSpPr/>
          <p:nvPr/>
        </p:nvSpPr>
        <p:spPr>
          <a:xfrm>
            <a:off x="3146612" y="1275606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9B814A0-5298-4439-BFB5-4DEBE9A6BF74}"/>
              </a:ext>
            </a:extLst>
          </p:cNvPr>
          <p:cNvSpPr/>
          <p:nvPr/>
        </p:nvSpPr>
        <p:spPr>
          <a:xfrm>
            <a:off x="3146612" y="2571750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2CD608C-2DA4-4C30-A2E4-63716A899F25}"/>
              </a:ext>
            </a:extLst>
          </p:cNvPr>
          <p:cNvSpPr/>
          <p:nvPr/>
        </p:nvSpPr>
        <p:spPr>
          <a:xfrm>
            <a:off x="4047564" y="2787774"/>
            <a:ext cx="386603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b="1" dirty="0">
                <a:solidFill>
                  <a:srgbClr val="003E76"/>
                </a:solidFill>
                <a:latin typeface="+mn-lt"/>
                <a:ea typeface="Trebuchet MS"/>
                <a:cs typeface="Trebuchet MS"/>
                <a:sym typeface="Trebuchet MS"/>
              </a:rPr>
              <a:t>пилотных региона (Москва, Московская и Калужская области, Татарстан)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054E776-3EDB-46B6-A530-E25A79576D50}"/>
              </a:ext>
            </a:extLst>
          </p:cNvPr>
          <p:cNvSpPr/>
          <p:nvPr/>
        </p:nvSpPr>
        <p:spPr>
          <a:xfrm>
            <a:off x="4061012" y="1419622"/>
            <a:ext cx="3374254" cy="584775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b="1" dirty="0">
                <a:solidFill>
                  <a:srgbClr val="003E76"/>
                </a:solidFill>
                <a:latin typeface="+mn-lt"/>
                <a:ea typeface="Trebuchet MS"/>
                <a:cs typeface="Trebuchet MS"/>
                <a:sym typeface="Trebuchet MS"/>
              </a:rPr>
              <a:t>лет длительность эксперимента в период 2019-2028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69ED6EA-DC81-47A2-B198-1F019140CBDC}"/>
              </a:ext>
            </a:extLst>
          </p:cNvPr>
          <p:cNvSpPr/>
          <p:nvPr/>
        </p:nvSpPr>
        <p:spPr>
          <a:xfrm>
            <a:off x="405488" y="3867894"/>
            <a:ext cx="4166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dirty="0">
                <a:solidFill>
                  <a:srgbClr val="003E76"/>
                </a:solidFill>
                <a:latin typeface="+mn-lt"/>
                <a:ea typeface="Trebuchet MS"/>
                <a:cs typeface="Trebuchet MS"/>
                <a:sym typeface="Trebuchet MS"/>
              </a:rPr>
              <a:t>В течение эксперимента не могут быть: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E76"/>
                </a:solidFill>
                <a:latin typeface="+mn-lt"/>
                <a:ea typeface="Trebuchet MS"/>
                <a:cs typeface="Trebuchet MS"/>
                <a:sym typeface="Trebuchet MS"/>
              </a:rPr>
              <a:t>увеличены налоговые ставки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E76"/>
                </a:solidFill>
                <a:latin typeface="+mn-lt"/>
                <a:ea typeface="Trebuchet MS"/>
                <a:cs typeface="Trebuchet MS"/>
                <a:sym typeface="Trebuchet MS"/>
              </a:rPr>
              <a:t>уменьшен предельный размер доходов, дающий право применять режим</a:t>
            </a:r>
            <a:endParaRPr lang="ru-RU" i="1" dirty="0">
              <a:solidFill>
                <a:srgbClr val="003E76"/>
              </a:solidFill>
              <a:latin typeface="+mn-lt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24081" y="4531069"/>
            <a:ext cx="619711" cy="473875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317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079404" y="1254913"/>
            <a:ext cx="1908811" cy="8270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" y="1470308"/>
            <a:ext cx="6755394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hape 146"/>
          <p:cNvSpPr txBox="1"/>
          <p:nvPr/>
        </p:nvSpPr>
        <p:spPr>
          <a:xfrm>
            <a:off x="797583" y="208232"/>
            <a:ext cx="5018713" cy="10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4A8E"/>
                </a:solidFill>
                <a:latin typeface="+mn-lt"/>
                <a:sym typeface="Trebuchet MS"/>
              </a:rPr>
              <a:t>Налогоплательщик – участник эксперимента</a:t>
            </a:r>
            <a:endParaRPr sz="2800" dirty="0">
              <a:solidFill>
                <a:srgbClr val="004A8E"/>
              </a:solidFill>
              <a:latin typeface="+mn-lt"/>
            </a:endParaRPr>
          </a:p>
        </p:txBody>
      </p:sp>
      <p:pic>
        <p:nvPicPr>
          <p:cNvPr id="8" name="Picture 2" descr="C:\Users\0000-0~1\AppData\Local\Temp\Rar$DIa6060.11261\2.0 Формулиров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372308" cy="5143500"/>
          </a:xfrm>
          <a:prstGeom prst="rect">
            <a:avLst/>
          </a:prstGeom>
          <a:noFill/>
          <a:extLst/>
        </p:spPr>
      </p:pic>
      <p:sp>
        <p:nvSpPr>
          <p:cNvPr id="9" name="Прямоугольник 8"/>
          <p:cNvSpPr/>
          <p:nvPr/>
        </p:nvSpPr>
        <p:spPr>
          <a:xfrm>
            <a:off x="539552" y="1491630"/>
            <a:ext cx="4124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Физическое лицо, в том числе индивидуальный предприниматель: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400" dirty="0" smtClean="0">
                <a:solidFill>
                  <a:srgbClr val="003E76"/>
                </a:solidFill>
              </a:rPr>
              <a:t>ведет </a:t>
            </a:r>
            <a:r>
              <a:rPr lang="ru-RU" sz="1400" dirty="0">
                <a:solidFill>
                  <a:srgbClr val="003E76"/>
                </a:solidFill>
              </a:rPr>
              <a:t>деятельность на территории пилотного региона</a:t>
            </a:r>
          </a:p>
          <a:p>
            <a:endParaRPr lang="ru-RU" sz="1400" dirty="0">
              <a:solidFill>
                <a:srgbClr val="003E76"/>
              </a:solidFill>
            </a:endParaRPr>
          </a:p>
          <a:p>
            <a:r>
              <a:rPr lang="ru-RU" sz="1400" dirty="0" smtClean="0">
                <a:solidFill>
                  <a:srgbClr val="003E76"/>
                </a:solidFill>
              </a:rPr>
              <a:t>перешел </a:t>
            </a:r>
            <a:r>
              <a:rPr lang="ru-RU" sz="1400" dirty="0">
                <a:solidFill>
                  <a:srgbClr val="003E76"/>
                </a:solidFill>
              </a:rPr>
              <a:t>на специальный налоговый режим</a:t>
            </a:r>
          </a:p>
          <a:p>
            <a:endParaRPr lang="ru-RU" sz="1400" dirty="0">
              <a:solidFill>
                <a:srgbClr val="003E76"/>
              </a:solidFill>
            </a:endParaRPr>
          </a:p>
          <a:p>
            <a:r>
              <a:rPr lang="ru-RU" sz="1400" dirty="0" smtClean="0">
                <a:solidFill>
                  <a:srgbClr val="003E76"/>
                </a:solidFill>
              </a:rPr>
              <a:t>получает </a:t>
            </a:r>
            <a:r>
              <a:rPr lang="ru-RU" sz="1400" dirty="0">
                <a:solidFill>
                  <a:srgbClr val="003E76"/>
                </a:solidFill>
              </a:rPr>
              <a:t>профессиональный доход:</a:t>
            </a:r>
          </a:p>
          <a:p>
            <a:r>
              <a:rPr lang="ru-RU" sz="1400" dirty="0">
                <a:solidFill>
                  <a:srgbClr val="00B0F0"/>
                </a:solidFill>
              </a:rPr>
              <a:t>доход физических лиц от деятельности, при ведении которой они </a:t>
            </a:r>
            <a:r>
              <a:rPr lang="ru-RU" sz="1400" b="1" dirty="0">
                <a:solidFill>
                  <a:srgbClr val="00B0F0"/>
                </a:solidFill>
              </a:rPr>
              <a:t>не имеют работодателя и не привлекают наемных работников</a:t>
            </a:r>
            <a:r>
              <a:rPr lang="ru-RU" sz="1400" dirty="0">
                <a:solidFill>
                  <a:srgbClr val="00B0F0"/>
                </a:solidFill>
              </a:rPr>
              <a:t> по трудовым договорам, а также доход от использования имущества.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5" y="2404281"/>
            <a:ext cx="402497" cy="4024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31790"/>
            <a:ext cx="402497" cy="402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5846"/>
            <a:ext cx="402497" cy="40249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012160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1795D9FF-2687-470A-A4E7-64B55DCC5D96}"/>
              </a:ext>
            </a:extLst>
          </p:cNvPr>
          <p:cNvSpPr/>
          <p:nvPr/>
        </p:nvSpPr>
        <p:spPr>
          <a:xfrm>
            <a:off x="4766344" y="249974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2,4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5447F0C-4387-4A91-9DD6-ED8784FF793F}"/>
              </a:ext>
            </a:extLst>
          </p:cNvPr>
          <p:cNvSpPr/>
          <p:nvPr/>
        </p:nvSpPr>
        <p:spPr>
          <a:xfrm>
            <a:off x="4499992" y="3507854"/>
            <a:ext cx="15121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B0F0"/>
                </a:solidFill>
              </a:rPr>
              <a:t>млн. руб. - предельный уровень профессионального дохода в год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380240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52077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51520" y="411510"/>
            <a:ext cx="8352928" cy="4464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2800" b="1" dirty="0" smtClean="0">
                <a:solidFill>
                  <a:srgbClr val="003E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u="sng" dirty="0" smtClean="0">
                <a:solidFill>
                  <a:srgbClr val="003E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>
                <a:solidFill>
                  <a:srgbClr val="003E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применять специальный налоговый режим</a:t>
            </a:r>
            <a:r>
              <a:rPr lang="ru-RU" sz="2800" b="1" u="sng" dirty="0" smtClean="0">
                <a:solidFill>
                  <a:srgbClr val="003E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003E76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    1) лица, реализующие подакцизные товары и товары,</a:t>
            </a:r>
          </a:p>
          <a:p>
            <a:r>
              <a:rPr lang="ru-RU" b="1" dirty="0">
                <a:solidFill>
                  <a:srgbClr val="003E76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b="1" dirty="0">
                <a:solidFill>
                  <a:srgbClr val="003E76"/>
                </a:solidFill>
                <a:cs typeface="Times New Roman" pitchFamily="18" charset="0"/>
              </a:rPr>
              <a:t>подлежащие обязательной </a:t>
            </a:r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маркировке; </a:t>
            </a:r>
            <a:endParaRPr lang="ru-RU" b="1" dirty="0">
              <a:solidFill>
                <a:srgbClr val="003E76"/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    2</a:t>
            </a:r>
            <a:r>
              <a:rPr lang="ru-RU" b="1" dirty="0">
                <a:solidFill>
                  <a:srgbClr val="003E76"/>
                </a:solidFill>
                <a:cs typeface="Times New Roman" pitchFamily="18" charset="0"/>
              </a:rPr>
              <a:t>) лица, осуществляющие перепродажу </a:t>
            </a:r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товаров </a:t>
            </a:r>
            <a:r>
              <a:rPr lang="ru-RU" b="1" dirty="0">
                <a:solidFill>
                  <a:srgbClr val="003E76"/>
                </a:solidFill>
                <a:cs typeface="Times New Roman" pitchFamily="18" charset="0"/>
              </a:rPr>
              <a:t>или имущественных прав, за </a:t>
            </a:r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   исключением </a:t>
            </a:r>
            <a:r>
              <a:rPr lang="ru-RU" b="1" dirty="0">
                <a:solidFill>
                  <a:srgbClr val="003E76"/>
                </a:solidFill>
                <a:cs typeface="Times New Roman" pitchFamily="18" charset="0"/>
              </a:rPr>
              <a:t>имущества, использовавшегося ими для личных, домашних нужд</a:t>
            </a:r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;</a:t>
            </a:r>
          </a:p>
          <a:p>
            <a:endParaRPr lang="ru-RU" b="1" dirty="0">
              <a:solidFill>
                <a:srgbClr val="003E76"/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    3</a:t>
            </a:r>
            <a:r>
              <a:rPr lang="ru-RU" b="1" dirty="0">
                <a:solidFill>
                  <a:srgbClr val="003E76"/>
                </a:solidFill>
                <a:cs typeface="Times New Roman" pitchFamily="18" charset="0"/>
              </a:rPr>
              <a:t>) </a:t>
            </a:r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лица, занимающиеся </a:t>
            </a:r>
            <a:r>
              <a:rPr lang="ru-RU" b="1" dirty="0">
                <a:solidFill>
                  <a:srgbClr val="003E76"/>
                </a:solidFill>
                <a:cs typeface="Times New Roman" pitchFamily="18" charset="0"/>
              </a:rPr>
              <a:t>добычей или реализацией полезных ископаемых</a:t>
            </a:r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;</a:t>
            </a:r>
          </a:p>
          <a:p>
            <a:endParaRPr lang="ru-RU" b="1" dirty="0">
              <a:solidFill>
                <a:srgbClr val="003E76"/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    4</a:t>
            </a:r>
            <a:r>
              <a:rPr lang="ru-RU" b="1" dirty="0">
                <a:solidFill>
                  <a:srgbClr val="003E76"/>
                </a:solidFill>
                <a:cs typeface="Times New Roman" pitchFamily="18" charset="0"/>
              </a:rPr>
              <a:t>) </a:t>
            </a:r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лица, ведущие предпринимательскую деятельность в интересах другого лица;</a:t>
            </a:r>
          </a:p>
          <a:p>
            <a:endParaRPr lang="ru-RU" b="1" dirty="0">
              <a:solidFill>
                <a:srgbClr val="003E76"/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    5) лица, применяющие иные специальные налоговые режимы или ведущие предпринимательскую деятельность, доходы которых облагаются НДФЛ;</a:t>
            </a:r>
          </a:p>
          <a:p>
            <a:endParaRPr lang="ru-RU" b="1" dirty="0" smtClean="0">
              <a:solidFill>
                <a:srgbClr val="003E76"/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    6) налогоплательщики, у которых доход превысил</a:t>
            </a:r>
          </a:p>
          <a:p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                                                                         в текущем календарном году  2,4  </a:t>
            </a:r>
            <a:r>
              <a:rPr lang="ru-RU" b="1" dirty="0" err="1" smtClean="0">
                <a:solidFill>
                  <a:srgbClr val="003E76"/>
                </a:solidFill>
                <a:cs typeface="Times New Roman" pitchFamily="18" charset="0"/>
              </a:rPr>
              <a:t>млн.рублей</a:t>
            </a:r>
            <a:r>
              <a:rPr lang="ru-RU" b="1" dirty="0" smtClean="0">
                <a:solidFill>
                  <a:srgbClr val="003E76"/>
                </a:solidFill>
                <a:cs typeface="Times New Roman" pitchFamily="18" charset="0"/>
              </a:rPr>
              <a:t>.</a:t>
            </a:r>
            <a:endParaRPr lang="ru-RU" b="1" dirty="0">
              <a:solidFill>
                <a:srgbClr val="003E76"/>
              </a:solidFill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79404" y="1254913"/>
            <a:ext cx="1908811" cy="8270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67494"/>
            <a:ext cx="8064896" cy="4680520"/>
          </a:xfrm>
          <a:prstGeom prst="roundRect">
            <a:avLst>
              <a:gd name="adj" fmla="val 1025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89071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395536" y="843558"/>
            <a:ext cx="8424936" cy="4176464"/>
          </a:xfrm>
          <a:prstGeom prst="roundRect">
            <a:avLst>
              <a:gd name="adj" fmla="val 143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2800" b="1" u="sng" dirty="0" smtClean="0">
                <a:solidFill>
                  <a:srgbClr val="003E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>
                <a:solidFill>
                  <a:srgbClr val="003E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объектом налогообложения доходы</a:t>
            </a:r>
            <a:r>
              <a:rPr lang="ru-RU" sz="2800" b="1" u="sng" dirty="0" smtClean="0">
                <a:solidFill>
                  <a:srgbClr val="003E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350" dirty="0" smtClean="0">
                <a:solidFill>
                  <a:srgbClr val="003E76"/>
                </a:solidFill>
              </a:rPr>
              <a:t>     </a:t>
            </a:r>
            <a:r>
              <a:rPr lang="ru-RU" sz="1500" b="1" dirty="0" smtClean="0">
                <a:solidFill>
                  <a:srgbClr val="003E76"/>
                </a:solidFill>
              </a:rPr>
              <a:t>1) получаемые в рамках трудовых отношений; </a:t>
            </a:r>
          </a:p>
          <a:p>
            <a:endParaRPr lang="ru-RU" sz="1500" b="1" dirty="0" smtClean="0">
              <a:solidFill>
                <a:srgbClr val="003E76"/>
              </a:solidFill>
            </a:endParaRPr>
          </a:p>
          <a:p>
            <a:r>
              <a:rPr lang="ru-RU" sz="1500" b="1" dirty="0" smtClean="0">
                <a:solidFill>
                  <a:srgbClr val="003E76"/>
                </a:solidFill>
              </a:rPr>
              <a:t>     2) от продажи недвижимого имущества, транспортных средств;</a:t>
            </a:r>
          </a:p>
          <a:p>
            <a:endParaRPr lang="ru-RU" sz="1500" b="1" dirty="0" smtClean="0">
              <a:solidFill>
                <a:srgbClr val="003E76"/>
              </a:solidFill>
            </a:endParaRPr>
          </a:p>
          <a:p>
            <a:r>
              <a:rPr lang="ru-RU" sz="1500" b="1" dirty="0" smtClean="0">
                <a:solidFill>
                  <a:srgbClr val="003E76"/>
                </a:solidFill>
              </a:rPr>
              <a:t>     3) от продажи имущества, использовавшегося для личных, домашних нужд; </a:t>
            </a:r>
          </a:p>
          <a:p>
            <a:endParaRPr lang="ru-RU" sz="1500" b="1" dirty="0" smtClean="0">
              <a:solidFill>
                <a:srgbClr val="003E76"/>
              </a:solidFill>
            </a:endParaRPr>
          </a:p>
          <a:p>
            <a:r>
              <a:rPr lang="ru-RU" sz="1500" b="1" dirty="0" smtClean="0">
                <a:solidFill>
                  <a:srgbClr val="003E76"/>
                </a:solidFill>
              </a:rPr>
              <a:t>     4) от оказания физическими лицами услуг (работ) по гражданско-правовым договорам, в которых заказчиком услуг (работ) выступает работодатель указанного физического лица или лицо, бывшее его работодателем менее двух лет назад; </a:t>
            </a:r>
          </a:p>
          <a:p>
            <a:endParaRPr lang="ru-RU" sz="1500" b="1" dirty="0" smtClean="0">
              <a:solidFill>
                <a:srgbClr val="003E76"/>
              </a:solidFill>
            </a:endParaRPr>
          </a:p>
          <a:p>
            <a:r>
              <a:rPr lang="ru-RU" sz="1500" b="1" dirty="0" smtClean="0">
                <a:solidFill>
                  <a:srgbClr val="003E76"/>
                </a:solidFill>
              </a:rPr>
              <a:t>     5) от уступки (переуступки) прав требований;</a:t>
            </a:r>
          </a:p>
          <a:p>
            <a:endParaRPr lang="ru-RU" sz="1500" b="1" dirty="0" smtClean="0">
              <a:solidFill>
                <a:srgbClr val="003E76"/>
              </a:solidFill>
            </a:endParaRPr>
          </a:p>
          <a:p>
            <a:r>
              <a:rPr lang="ru-RU" sz="1500" b="1" dirty="0" smtClean="0">
                <a:solidFill>
                  <a:srgbClr val="003E76"/>
                </a:solidFill>
              </a:rPr>
              <a:t>     6) в натуральной форме;</a:t>
            </a:r>
          </a:p>
          <a:p>
            <a:endParaRPr lang="ru-RU" sz="1500" b="1" dirty="0" smtClean="0">
              <a:solidFill>
                <a:srgbClr val="003E76"/>
              </a:solidFill>
            </a:endParaRPr>
          </a:p>
          <a:p>
            <a:r>
              <a:rPr lang="ru-RU" sz="1500" b="1" dirty="0" smtClean="0">
                <a:solidFill>
                  <a:srgbClr val="003E76"/>
                </a:solidFill>
              </a:rPr>
              <a:t>     7) от арбитражного управления, от деятельности медиатора, оценочной деятельности, деятельности нотариуса, занимающегося частной практикой, адвокатской деятельности.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55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79404" y="1254913"/>
            <a:ext cx="1908811" cy="8270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267494"/>
            <a:ext cx="8280920" cy="4680520"/>
          </a:xfrm>
          <a:prstGeom prst="roundRect">
            <a:avLst>
              <a:gd name="adj" fmla="val 1025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40063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42723" y="1256458"/>
            <a:ext cx="3039244" cy="36998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Shape 146"/>
          <p:cNvSpPr txBox="1"/>
          <p:nvPr/>
        </p:nvSpPr>
        <p:spPr>
          <a:xfrm>
            <a:off x="771718" y="239193"/>
            <a:ext cx="74006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5CB0"/>
                </a:solidFill>
                <a:latin typeface="+mn-lt"/>
                <a:sym typeface="Trebuchet MS"/>
              </a:rPr>
              <a:t>Основные параметры налогового режима</a:t>
            </a:r>
            <a:endParaRPr sz="2800" dirty="0">
              <a:solidFill>
                <a:srgbClr val="005CB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6096" y="1407423"/>
            <a:ext cx="3138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Объект налогообложения – доходы от реализации товаров (работ, услуг, имущественных прав)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Без НДФЛ и НДС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Налоговый вычет до 10 тысяч рублей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Не требуется применение ККТ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Регистрации в качестве ИП не требуется</a:t>
            </a:r>
          </a:p>
        </p:txBody>
      </p:sp>
      <p:sp>
        <p:nvSpPr>
          <p:cNvPr id="33" name="Овал 32"/>
          <p:cNvSpPr/>
          <p:nvPr/>
        </p:nvSpPr>
        <p:spPr>
          <a:xfrm>
            <a:off x="2135098" y="987574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4%</a:t>
            </a:r>
          </a:p>
        </p:txBody>
      </p:sp>
      <p:sp>
        <p:nvSpPr>
          <p:cNvPr id="34" name="Овал 33"/>
          <p:cNvSpPr/>
          <p:nvPr/>
        </p:nvSpPr>
        <p:spPr>
          <a:xfrm>
            <a:off x="2121203" y="1705520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3657" y="1345774"/>
            <a:ext cx="1533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3E76"/>
                </a:solidFill>
              </a:rPr>
              <a:t>Налоговая ставка </a:t>
            </a:r>
            <a:r>
              <a:rPr lang="ru-RU" sz="1200" dirty="0">
                <a:solidFill>
                  <a:srgbClr val="003E76"/>
                </a:solidFill>
              </a:rPr>
              <a:t>(включены отчисления в ФОМС)</a:t>
            </a:r>
            <a:endParaRPr lang="ru-RU" sz="1600" dirty="0">
              <a:solidFill>
                <a:srgbClr val="003E7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0541" y="1197452"/>
            <a:ext cx="185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E76"/>
                </a:solidFill>
              </a:rPr>
              <a:t>при реализации физическим лицам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04217" y="1883520"/>
            <a:ext cx="224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E76"/>
                </a:solidFill>
              </a:rPr>
              <a:t>при реализации юридическим лицам и ИП</a:t>
            </a:r>
          </a:p>
        </p:txBody>
      </p:sp>
      <p:sp>
        <p:nvSpPr>
          <p:cNvPr id="38" name="Овал 37"/>
          <p:cNvSpPr/>
          <p:nvPr/>
        </p:nvSpPr>
        <p:spPr>
          <a:xfrm>
            <a:off x="2135098" y="2767349"/>
            <a:ext cx="923926" cy="942975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0137" y="2946447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3E76"/>
                </a:solidFill>
              </a:rPr>
              <a:t>Налоговый период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20937" y="2977224"/>
            <a:ext cx="132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E76"/>
                </a:solidFill>
              </a:rPr>
              <a:t>календарный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2899" y="4137072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3E76"/>
                </a:solidFill>
              </a:rPr>
              <a:t>Налоговая декларация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42ACBF8-5D16-457F-8441-9353C89E5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7311" y="3953603"/>
            <a:ext cx="951711" cy="95171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20937" y="4134536"/>
            <a:ext cx="166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E76"/>
                </a:solidFill>
              </a:rPr>
              <a:t>не представляется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19321908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15953" y="318533"/>
            <a:ext cx="8066263" cy="53881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5CB0"/>
                </a:solidFill>
                <a:latin typeface="+mn-lt"/>
                <a:cs typeface="Arial" panose="020B0604020202020204" pitchFamily="34" charset="0"/>
              </a:rPr>
              <a:t>Ставки налога на профессиональный доход и налоговые вычеты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7360" y="4090222"/>
            <a:ext cx="2278258" cy="391864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6819088" y="3844243"/>
            <a:ext cx="1662512" cy="503146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400" b="1" dirty="0">
                <a:solidFill>
                  <a:srgbClr val="005CB0"/>
                </a:solidFill>
                <a:latin typeface="Arial Narrow" panose="020B0606020202030204" pitchFamily="34" charset="0"/>
              </a:rPr>
              <a:t>2% процентной доли налоговой базы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92804" y="1141894"/>
            <a:ext cx="8004690" cy="1947077"/>
            <a:chOff x="393429" y="3572425"/>
            <a:chExt cx="8419803" cy="2000590"/>
          </a:xfrm>
        </p:grpSpPr>
        <p:sp>
          <p:nvSpPr>
            <p:cNvPr id="13" name="TextBox 12"/>
            <p:cNvSpPr txBox="1"/>
            <p:nvPr/>
          </p:nvSpPr>
          <p:spPr>
            <a:xfrm>
              <a:off x="393429" y="3572425"/>
              <a:ext cx="1584176" cy="2000590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ru-RU" b="1" dirty="0">
                <a:solidFill>
                  <a:srgbClr val="003E76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Ставка 4% (продажа товаров или оказание услуг физическим лицам)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4968" y="3572425"/>
              <a:ext cx="1878264" cy="2000590"/>
            </a:xfrm>
            <a:prstGeom prst="rect">
              <a:avLst/>
            </a:prstGeom>
            <a:noFill/>
            <a:ln w="38100" cmpd="sng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ru-RU" sz="900" b="1" dirty="0">
                <a:solidFill>
                  <a:srgbClr val="003E76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Ставка 6% (продажа товаров или оказание услуг ИП (для предпринимательской деятельности) и организациям)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2092332" y="3837460"/>
              <a:ext cx="1493449" cy="383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>
                <a:solidFill>
                  <a:srgbClr val="003E76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5776" y="4128756"/>
              <a:ext cx="645516" cy="34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63%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2077390" y="4690625"/>
              <a:ext cx="1493449" cy="383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>
                <a:solidFill>
                  <a:srgbClr val="003E7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40833" y="4981921"/>
              <a:ext cx="645516" cy="34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37%</a:t>
              </a:r>
            </a:p>
          </p:txBody>
        </p:sp>
        <p:sp>
          <p:nvSpPr>
            <p:cNvPr id="19" name="Стрелка вправо 18"/>
            <p:cNvSpPr/>
            <p:nvPr/>
          </p:nvSpPr>
          <p:spPr>
            <a:xfrm rot="10800000">
              <a:off x="5315774" y="3857749"/>
              <a:ext cx="1493449" cy="383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>
                <a:solidFill>
                  <a:srgbClr val="003E76"/>
                </a:solidFill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 rot="10800000">
              <a:off x="5300832" y="4710914"/>
              <a:ext cx="1493449" cy="383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>
                <a:solidFill>
                  <a:srgbClr val="003E76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696582" y="3629454"/>
              <a:ext cx="1483909" cy="79963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3E76"/>
                  </a:solidFill>
                </a:rPr>
                <a:t>Бюджет субъекта РФ</a:t>
              </a: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696582" y="4502909"/>
              <a:ext cx="1498852" cy="79963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ФОМС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48860" y="4169729"/>
              <a:ext cx="645516" cy="34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63%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33917" y="5022894"/>
              <a:ext cx="645516" cy="34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3E76"/>
                  </a:solidFill>
                  <a:latin typeface="Arial Narrow" panose="020B0606020202030204" pitchFamily="34" charset="0"/>
                </a:rPr>
                <a:t>37%</a:t>
              </a: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3402084" y="3747341"/>
            <a:ext cx="2339833" cy="7659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900" dirty="0">
                <a:solidFill>
                  <a:srgbClr val="003E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Налоговый вычет в размере 10 000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388" y="3918131"/>
            <a:ext cx="1724087" cy="35537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1% процентной доли налоговой базы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5837145" y="3974228"/>
            <a:ext cx="955141" cy="3733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2200"/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2272387" y="3943636"/>
            <a:ext cx="1032561" cy="3733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2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40611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00179"/>
            <a:ext cx="8786842" cy="332691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 – 3 000 руб. от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лица: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ПО СТАВКЕ – </a:t>
            </a:r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120 руб.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 ВЫЧЕТ – 1% = 30 руб.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К ОПЛАТЕ : 120 – 30 = </a:t>
            </a:r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 руб.</a:t>
            </a:r>
            <a:endParaRPr lang="ru-RU" sz="3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 НАЛОГА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00179"/>
            <a:ext cx="8786842" cy="332691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 – 3 000 руб. от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лица: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ПО СТАВКЕ – </a:t>
            </a:r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6%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180 руб.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 ВЫЧЕТ – 2% = 60 руб.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К ОПЛАТЕ : 180 – 60 = 12</a:t>
            </a:r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руб.</a:t>
            </a:r>
            <a:endParaRPr lang="ru-RU" sz="3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 НАЛОГА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4768</TotalTime>
  <Words>756</Words>
  <Application>Microsoft Office PowerPoint</Application>
  <PresentationFormat>Экран (16:9)</PresentationFormat>
  <Paragraphs>147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Present_FNS2012_A4</vt:lpstr>
      <vt:lpstr>Слайд 1</vt:lpstr>
      <vt:lpstr>Слайд 2</vt:lpstr>
      <vt:lpstr>Слайд 3</vt:lpstr>
      <vt:lpstr>Слайд 4</vt:lpstr>
      <vt:lpstr>Слайд 5</vt:lpstr>
      <vt:lpstr>Слайд 6</vt:lpstr>
      <vt:lpstr>Ставки налога на профессиональный доход и налоговые вычеты </vt:lpstr>
      <vt:lpstr>РАСЧЕТ НАЛОГА</vt:lpstr>
      <vt:lpstr>РАСЧЕТ НАЛОГА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Лысиков Иван Павлович</dc:creator>
  <cp:lastModifiedBy>menz-kondratieva</cp:lastModifiedBy>
  <cp:revision>405</cp:revision>
  <cp:lastPrinted>2018-12-04T14:03:47Z</cp:lastPrinted>
  <dcterms:created xsi:type="dcterms:W3CDTF">2014-11-17T14:31:03Z</dcterms:created>
  <dcterms:modified xsi:type="dcterms:W3CDTF">2019-01-28T15:43:58Z</dcterms:modified>
</cp:coreProperties>
</file>