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60" r:id="rId5"/>
    <p:sldId id="271" r:id="rId6"/>
    <p:sldId id="265" r:id="rId7"/>
    <p:sldId id="266" r:id="rId8"/>
    <p:sldId id="263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268B7-15AE-4240-97E9-D41621990E74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A7CB-09BB-43DF-9806-00E3CF37C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2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1309B-35AF-2E49-B8DB-9A9B44F62C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6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DB870-C54E-405E-9DF1-2D6F7CC47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0A8B49-6A6A-45EC-9AFB-29E854FCD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DFFF83-7672-4755-A529-2B6FAD7D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0F409C-1D08-4423-8BE5-72D14349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820C4-AB9C-44E0-BA4A-D991E60D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5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3512F-D6D5-4934-A7CC-D84926B4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5D641D-CF58-4D62-98BA-FF101BB7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CFF4A-7581-4171-866E-3BD47E1B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4AC56-22F9-465A-ABE5-A1DD94B8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F43BA7-30DC-4669-9F67-3CE95995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4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DF545D-D67E-46B2-898D-07DFB41BE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FF301C-C28B-478E-86C8-5F89A1612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34CB4-86DD-4DF0-9383-21B5CCA6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31682-9D29-49F1-AAED-EAFDA298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D8F54-41F3-4CC9-A3D0-2792C9AB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5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E2C6D-04D9-4A29-81E9-A60D07FF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DDE89-5339-4D74-BFD7-39DDE4E0E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B94C2-6705-48FD-9845-ECE3D888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A379A-82D5-40C2-92E1-C0F1E3F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A6E0C-A671-4951-A4A6-FE3D9047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8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DD3FD-111B-4B40-B567-59D1114E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F89DF6-AEE4-4D8E-BDC6-29A5AFB6B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994AD-F3EB-4BE6-97AB-BDAC03A6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AD34E-D509-4278-8775-0FBF9E7C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D0843-BF95-4922-90DB-A904A223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5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EF50C-1789-4FDC-8C88-6D5F7349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FF38A-4421-4B8A-A10E-139AABDCB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4B74C5-7AC9-4666-87A1-0E50FFFF1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FFA6F-E190-448C-A922-1BC452DA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F6D59F-5B77-458A-951F-CC356242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C5C76D-4D56-474C-BB23-5999B655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6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ED6D8-9051-452C-BEE6-241C7D76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C1C42-CCD0-4127-A65C-2D9023D16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8D4C9-D34E-491B-82A8-D95FA64FD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FB3322-B495-4053-8BA7-53BBED01C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45EDE1-05D0-4E19-8B11-50B05D941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E0CFE1-83BF-4B77-B012-15A5A7CB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D16ED4-752F-46F0-B0B2-0D513FA6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D80DA6-BDC5-4A7E-8289-52B72AFE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76582-D423-48EC-8DDD-6D05DC1E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9A0F21-69A4-48DC-A701-8863B40E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CFFCBF-CE1B-4B3F-B379-B0253C4E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911D47-9D4D-4772-BF83-0077DBDF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4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9264A1-56F2-4FCF-8965-415D88D3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B09EBB-BC23-441A-A931-9DEA4F40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870884-A06B-4E85-BC90-4B2B946F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4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6691B-5F2C-4EE6-BFEB-66D6CA26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C51CC-8B11-4A87-B22F-A89089F65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3CE1FF-6ABD-4A96-B6B8-2BBF69A0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4553D1-7305-4A07-A9C4-16DB62CB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D798C2-15A0-4405-98A4-DD5380F6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4ED4ED-F24F-47D9-ABDE-CD3AD77D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7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F6259-8C4C-4373-8336-997F2EB4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0F2E8A-4ECE-461B-824E-247F29A5D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77C00F-AEB4-4445-A8EF-8E4F93EF2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C6266D-7223-4B3C-8B46-D5920713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D4C56B-1A4B-48AE-B7F2-08C97462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903F61-EB02-4C37-A730-AFFBA6E8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9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C351F-3444-42E5-A467-45B7D9BA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3DCF2F-CDFD-4790-9530-0136AB4F8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D81EF-14B4-4A6E-B4A7-9B2790719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48FB-750D-41F7-BE12-B9CEAA11279C}" type="datetimeFigureOut">
              <a:rPr lang="ru-RU" smtClean="0"/>
              <a:t>29.09.2018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BBC8B-5413-4B67-83C5-B68359C54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4B980-82E3-4034-9C30-19B68CCF9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199A-189F-45DA-A631-609CCCDE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rt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rlcrt.ru" TargetMode="External"/><Relationship Id="rId5" Type="http://schemas.openxmlformats.org/officeDocument/2006/relationships/image" Target="../media/image9.png"/><Relationship Id="rId4" Type="http://schemas.openxmlformats.org/officeDocument/2006/relationships/hyperlink" Target="mailto:sales@rlcrt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rlcrt.ru" TargetMode="External"/><Relationship Id="rId4" Type="http://schemas.openxmlformats.org/officeDocument/2006/relationships/hyperlink" Target="http://www.rlcr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575" y="2514404"/>
            <a:ext cx="48051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РЕГИОНАЛЬНАЯ</a:t>
            </a:r>
          </a:p>
          <a:p>
            <a:r>
              <a:rPr lang="ru-RU" sz="3200" b="1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ЛИЗИНГОВАЯ</a:t>
            </a:r>
          </a:p>
          <a:p>
            <a:r>
              <a:rPr lang="ru-RU" sz="3200" b="1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КОМПАНИЯ</a:t>
            </a:r>
            <a:endParaRPr lang="ru-RU" sz="3600" dirty="0">
              <a:solidFill>
                <a:srgbClr val="0070C0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Республики Татарстан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2554" y="6183258"/>
            <a:ext cx="175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Baghdad" charset="-78"/>
                <a:ea typeface="Baghdad" charset="-78"/>
                <a:cs typeface="Baghdad" charset="-78"/>
              </a:rPr>
              <a:t>Казань 2018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60170" y="0"/>
            <a:ext cx="4805666" cy="34823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60170" y="3482313"/>
            <a:ext cx="4805666" cy="337568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6050604" y="2264229"/>
            <a:ext cx="2559995" cy="242388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28775" y="2335454"/>
            <a:ext cx="6619364" cy="11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28775" y="4647718"/>
            <a:ext cx="6619364" cy="11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58" y="2573854"/>
            <a:ext cx="1869429" cy="18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5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B5B82-FB04-4698-B538-00FC3A1D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256949"/>
            <a:ext cx="8170653" cy="687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О Компании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9">
            <a:extLst>
              <a:ext uri="{FF2B5EF4-FFF2-40B4-BE49-F238E27FC236}">
                <a16:creationId xmlns:a16="http://schemas.microsoft.com/office/drawing/2014/main" id="{5FEFFDF4-5B70-499A-932C-E249883B15E9}"/>
              </a:ext>
            </a:extLst>
          </p:cNvPr>
          <p:cNvSpPr/>
          <p:nvPr/>
        </p:nvSpPr>
        <p:spPr>
          <a:xfrm>
            <a:off x="5132865" y="1799663"/>
            <a:ext cx="2665560" cy="1160890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EF7DF-D94D-4025-B04E-C97661A99CF1}"/>
              </a:ext>
            </a:extLst>
          </p:cNvPr>
          <p:cNvSpPr txBox="1"/>
          <p:nvPr/>
        </p:nvSpPr>
        <p:spPr>
          <a:xfrm>
            <a:off x="6872267" y="1061025"/>
            <a:ext cx="322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Структура собственности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198DF4-A8F1-441A-BC9D-332F73022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00" y="1871701"/>
            <a:ext cx="2198163" cy="999967"/>
          </a:xfrm>
          <a:prstGeom prst="rect">
            <a:avLst/>
          </a:prstGeom>
        </p:spPr>
      </p:pic>
      <p:sp>
        <p:nvSpPr>
          <p:cNvPr id="14" name="Скругленный прямоугольник 11">
            <a:extLst>
              <a:ext uri="{FF2B5EF4-FFF2-40B4-BE49-F238E27FC236}">
                <a16:creationId xmlns:a16="http://schemas.microsoft.com/office/drawing/2014/main" id="{BECBCFF2-3AEA-4FA9-B345-3B0A2E2FC2D0}"/>
              </a:ext>
            </a:extLst>
          </p:cNvPr>
          <p:cNvSpPr/>
          <p:nvPr/>
        </p:nvSpPr>
        <p:spPr>
          <a:xfrm>
            <a:off x="6484107" y="4408410"/>
            <a:ext cx="2925281" cy="1371599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5">
            <a:extLst>
              <a:ext uri="{FF2B5EF4-FFF2-40B4-BE49-F238E27FC236}">
                <a16:creationId xmlns:a16="http://schemas.microsoft.com/office/drawing/2014/main" id="{0F653331-2B10-4332-8755-7461AFAC03EB}"/>
              </a:ext>
            </a:extLst>
          </p:cNvPr>
          <p:cNvSpPr/>
          <p:nvPr/>
        </p:nvSpPr>
        <p:spPr>
          <a:xfrm>
            <a:off x="7929507" y="1799663"/>
            <a:ext cx="3424293" cy="1160890"/>
          </a:xfrm>
          <a:prstGeom prst="roundRect">
            <a:avLst/>
          </a:prstGeom>
          <a:solidFill>
            <a:schemeClr val="accent1">
              <a:alpha val="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8">
            <a:extLst>
              <a:ext uri="{FF2B5EF4-FFF2-40B4-BE49-F238E27FC236}">
                <a16:creationId xmlns:a16="http://schemas.microsoft.com/office/drawing/2014/main" id="{EB1A474F-B5FE-4E07-B8E4-3295B4F3FD53}"/>
              </a:ext>
            </a:extLst>
          </p:cNvPr>
          <p:cNvCxnSpPr/>
          <p:nvPr/>
        </p:nvCxnSpPr>
        <p:spPr>
          <a:xfrm rot="16200000" flipH="1">
            <a:off x="5137307" y="3721353"/>
            <a:ext cx="2090901" cy="56929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22">
            <a:extLst>
              <a:ext uri="{FF2B5EF4-FFF2-40B4-BE49-F238E27FC236}">
                <a16:creationId xmlns:a16="http://schemas.microsoft.com/office/drawing/2014/main" id="{72054252-4AFB-4C5C-8E78-30B8B8869A2D}"/>
              </a:ext>
            </a:extLst>
          </p:cNvPr>
          <p:cNvCxnSpPr/>
          <p:nvPr/>
        </p:nvCxnSpPr>
        <p:spPr>
          <a:xfrm rot="5400000">
            <a:off x="8657101" y="3726352"/>
            <a:ext cx="2077387" cy="572812"/>
          </a:xfrm>
          <a:prstGeom prst="bentConnector3">
            <a:avLst>
              <a:gd name="adj1" fmla="val 9958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E725EC-63F1-4B20-8FB7-6FE6263DED5F}"/>
              </a:ext>
            </a:extLst>
          </p:cNvPr>
          <p:cNvSpPr txBox="1"/>
          <p:nvPr/>
        </p:nvSpPr>
        <p:spPr>
          <a:xfrm>
            <a:off x="6056256" y="3321905"/>
            <a:ext cx="82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75%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D0963-71AA-4DBF-8554-4B066738DAFC}"/>
              </a:ext>
            </a:extLst>
          </p:cNvPr>
          <p:cNvSpPr txBox="1"/>
          <p:nvPr/>
        </p:nvSpPr>
        <p:spPr>
          <a:xfrm>
            <a:off x="9336202" y="3321905"/>
            <a:ext cx="64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25%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F9626D-72B8-4C12-B2DB-9EF4297AD163}"/>
              </a:ext>
            </a:extLst>
          </p:cNvPr>
          <p:cNvSpPr txBox="1"/>
          <p:nvPr/>
        </p:nvSpPr>
        <p:spPr>
          <a:xfrm>
            <a:off x="1566739" y="1068860"/>
            <a:ext cx="322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История создания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16FED0-AFAA-4DF8-98E1-AE57940F96DF}"/>
              </a:ext>
            </a:extLst>
          </p:cNvPr>
          <p:cNvSpPr txBox="1"/>
          <p:nvPr/>
        </p:nvSpPr>
        <p:spPr>
          <a:xfrm>
            <a:off x="9083438" y="1903054"/>
            <a:ext cx="227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Министерство земельных и имущественных отношений Республики Татарстан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4C21215-04C4-4A97-AA63-BFE0B42EF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231" y="1964486"/>
            <a:ext cx="928484" cy="9284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FF315EF-9E97-445E-BD2B-F32AC55A7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90" y="4532240"/>
            <a:ext cx="1816612" cy="1213106"/>
          </a:xfrm>
          <a:prstGeom prst="rect">
            <a:avLst/>
          </a:prstGeom>
        </p:spPr>
      </p:pic>
      <p:sp>
        <p:nvSpPr>
          <p:cNvPr id="26" name="Скругленный прямоугольник 46">
            <a:extLst>
              <a:ext uri="{FF2B5EF4-FFF2-40B4-BE49-F238E27FC236}">
                <a16:creationId xmlns:a16="http://schemas.microsoft.com/office/drawing/2014/main" id="{4BE9C887-EF0F-4833-B7AF-D574D8860726}"/>
              </a:ext>
            </a:extLst>
          </p:cNvPr>
          <p:cNvSpPr/>
          <p:nvPr/>
        </p:nvSpPr>
        <p:spPr>
          <a:xfrm>
            <a:off x="411872" y="1553484"/>
            <a:ext cx="4462170" cy="5022621"/>
          </a:xfrm>
          <a:prstGeom prst="roundRect">
            <a:avLst>
              <a:gd name="adj" fmla="val 4957"/>
            </a:avLst>
          </a:prstGeom>
          <a:solidFill>
            <a:schemeClr val="bg1">
              <a:lumMod val="95000"/>
            </a:schemeClr>
          </a:solidFill>
          <a:ln cap="sq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11150"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Государственная компания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АО «Региональная лизинговая компания Республики Татарстан» образовано по результатам конкурсного отбора для определения субъектов Российской Федерации в рамках реализации программы льготного лизинга оборудования акционерного общества «Федеральная корпорация по развитию малого и среднего предпринимательства»</a:t>
            </a:r>
          </a:p>
          <a:p>
            <a:pPr indent="311150"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Компания зарегистрирована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03 августа 2017 года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взнос в уставный капитал внесен учредителями: АО «Федеральная корпорация МСП» в размере 1500 млн рублей и Республикой Татарстан в размере 500 млн рублей  </a:t>
            </a:r>
          </a:p>
          <a:p>
            <a:pPr indent="357188"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Основная миссия  компании </a:t>
            </a:r>
            <a:r>
              <a:rPr lang="mr-IN" sz="14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расширение доступа субъектов индивидуального и малого предпринимательства Российской Федерации к: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Высокотехнологичному и инновационному оборудованию;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Промышленному оборудованию;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Оборудованию в сфере переработки и хранения сельскохозяйственной продукции через механизм льготного лизинга. </a:t>
            </a:r>
          </a:p>
          <a:p>
            <a:pPr algn="ctr"/>
            <a:endParaRPr lang="ru-RU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43E6389-0921-4352-8153-631C69DAC36D}"/>
              </a:ext>
            </a:extLst>
          </p:cNvPr>
          <p:cNvCxnSpPr/>
          <p:nvPr/>
        </p:nvCxnSpPr>
        <p:spPr>
          <a:xfrm flipV="1">
            <a:off x="5179795" y="1434668"/>
            <a:ext cx="6174003" cy="4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39610D7-E0E3-4DE0-81B6-24386592DB88}"/>
              </a:ext>
            </a:extLst>
          </p:cNvPr>
          <p:cNvCxnSpPr>
            <a:cxnSpLocks/>
          </p:cNvCxnSpPr>
          <p:nvPr/>
        </p:nvCxnSpPr>
        <p:spPr>
          <a:xfrm flipV="1">
            <a:off x="449492" y="1435169"/>
            <a:ext cx="4341918" cy="3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73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256949"/>
            <a:ext cx="8170653" cy="687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Продукты компании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F990F29-59A4-4196-BF37-E1BF4514B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530868"/>
              </p:ext>
            </p:extLst>
          </p:nvPr>
        </p:nvGraphicFramePr>
        <p:xfrm>
          <a:off x="358776" y="1321992"/>
          <a:ext cx="10995022" cy="5222173"/>
        </p:xfrm>
        <a:graphic>
          <a:graphicData uri="http://schemas.openxmlformats.org/drawingml/2006/table">
            <a:tbl>
              <a:tblPr/>
              <a:tblGrid>
                <a:gridCol w="123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2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6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62038"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крупнейших заказчиков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ДФО</a:t>
                      </a:r>
                    </a:p>
                    <a:p>
                      <a:pPr algn="ctr" fontAlgn="b"/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 и ТОСЭР**</a:t>
                      </a:r>
                    </a:p>
                    <a:p>
                      <a:pPr algn="ctr" fontAlgn="b"/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701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и инновационное производство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Высокотехнологичная и инновационная продукция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6 % годовых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для российского оборудования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8 % годовых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для иностранного оборудования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финансирования*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(млн руб.)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819"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Срок лизинга</a:t>
                      </a: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4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Минимальный аванс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Freeform 68">
            <a:extLst>
              <a:ext uri="{FF2B5EF4-FFF2-40B4-BE49-F238E27FC236}">
                <a16:creationId xmlns:a16="http://schemas.microsoft.com/office/drawing/2014/main" id="{1ABD21E2-0E45-458B-9C7A-A14D88CB87EC}"/>
              </a:ext>
            </a:extLst>
          </p:cNvPr>
          <p:cNvSpPr>
            <a:spLocks noChangeAspect="1"/>
          </p:cNvSpPr>
          <p:nvPr/>
        </p:nvSpPr>
        <p:spPr bwMode="auto">
          <a:xfrm>
            <a:off x="4979897" y="1597830"/>
            <a:ext cx="448884" cy="711666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" name="Group 1007">
            <a:extLst>
              <a:ext uri="{FF2B5EF4-FFF2-40B4-BE49-F238E27FC236}">
                <a16:creationId xmlns:a16="http://schemas.microsoft.com/office/drawing/2014/main" id="{5777A8D8-B9BC-489E-9815-0633D688E516}"/>
              </a:ext>
            </a:extLst>
          </p:cNvPr>
          <p:cNvGrpSpPr/>
          <p:nvPr/>
        </p:nvGrpSpPr>
        <p:grpSpPr>
          <a:xfrm>
            <a:off x="2627738" y="1487664"/>
            <a:ext cx="670289" cy="821832"/>
            <a:chOff x="0" y="0"/>
            <a:chExt cx="1044575" cy="1123950"/>
          </a:xfrm>
          <a:noFill/>
        </p:grpSpPr>
        <p:sp>
          <p:nvSpPr>
            <p:cNvPr id="13" name="Freeform 1183">
              <a:extLst>
                <a:ext uri="{FF2B5EF4-FFF2-40B4-BE49-F238E27FC236}">
                  <a16:creationId xmlns:a16="http://schemas.microsoft.com/office/drawing/2014/main" id="{451509AE-418A-49B7-A525-CF94D4CA4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184">
              <a:extLst>
                <a:ext uri="{FF2B5EF4-FFF2-40B4-BE49-F238E27FC236}">
                  <a16:creationId xmlns:a16="http://schemas.microsoft.com/office/drawing/2014/main" id="{5B1CA45C-67A0-4311-839B-B0DB5C3AF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185">
              <a:extLst>
                <a:ext uri="{FF2B5EF4-FFF2-40B4-BE49-F238E27FC236}">
                  <a16:creationId xmlns:a16="http://schemas.microsoft.com/office/drawing/2014/main" id="{FAC0AD6A-008F-44C6-BC12-4AE73B2AD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86">
              <a:extLst>
                <a:ext uri="{FF2B5EF4-FFF2-40B4-BE49-F238E27FC236}">
                  <a16:creationId xmlns:a16="http://schemas.microsoft.com/office/drawing/2014/main" id="{8D42FFA8-75C7-4D92-8969-D87F62AD3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187">
              <a:extLst>
                <a:ext uri="{FF2B5EF4-FFF2-40B4-BE49-F238E27FC236}">
                  <a16:creationId xmlns:a16="http://schemas.microsoft.com/office/drawing/2014/main" id="{21E7EEE1-356E-4700-9139-AE219844E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188">
              <a:extLst>
                <a:ext uri="{FF2B5EF4-FFF2-40B4-BE49-F238E27FC236}">
                  <a16:creationId xmlns:a16="http://schemas.microsoft.com/office/drawing/2014/main" id="{4463FE60-9AB7-4D4A-A173-631FB961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189">
              <a:extLst>
                <a:ext uri="{FF2B5EF4-FFF2-40B4-BE49-F238E27FC236}">
                  <a16:creationId xmlns:a16="http://schemas.microsoft.com/office/drawing/2014/main" id="{2F1641A1-4DAB-431C-8E45-C14BCBCF3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0" name="Freeform 34">
            <a:extLst>
              <a:ext uri="{FF2B5EF4-FFF2-40B4-BE49-F238E27FC236}">
                <a16:creationId xmlns:a16="http://schemas.microsoft.com/office/drawing/2014/main" id="{27CDC49B-2756-40F4-B734-024C400254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51639" y="1719899"/>
            <a:ext cx="743510" cy="536201"/>
          </a:xfrm>
          <a:custGeom>
            <a:avLst/>
            <a:gdLst/>
            <a:ahLst/>
            <a:cxnLst>
              <a:cxn ang="0">
                <a:pos x="22" y="53"/>
              </a:cxn>
              <a:cxn ang="0">
                <a:pos x="33" y="42"/>
              </a:cxn>
              <a:cxn ang="0">
                <a:pos x="44" y="53"/>
              </a:cxn>
              <a:cxn ang="0">
                <a:pos x="33" y="64"/>
              </a:cxn>
              <a:cxn ang="0">
                <a:pos x="22" y="53"/>
              </a:cxn>
              <a:cxn ang="0">
                <a:pos x="87" y="53"/>
              </a:cxn>
              <a:cxn ang="0">
                <a:pos x="97" y="42"/>
              </a:cxn>
              <a:cxn ang="0">
                <a:pos x="108" y="53"/>
              </a:cxn>
              <a:cxn ang="0">
                <a:pos x="97" y="64"/>
              </a:cxn>
              <a:cxn ang="0">
                <a:pos x="87" y="53"/>
              </a:cxn>
              <a:cxn ang="0">
                <a:pos x="115" y="26"/>
              </a:cxn>
              <a:cxn ang="0">
                <a:pos x="113" y="25"/>
              </a:cxn>
              <a:cxn ang="0">
                <a:pos x="109" y="20"/>
              </a:cxn>
              <a:cxn ang="0">
                <a:pos x="104" y="3"/>
              </a:cxn>
              <a:cxn ang="0">
                <a:pos x="100" y="0"/>
              </a:cxn>
              <a:cxn ang="0">
                <a:pos x="5" y="0"/>
              </a:cxn>
              <a:cxn ang="0">
                <a:pos x="2" y="3"/>
              </a:cxn>
              <a:cxn ang="0">
                <a:pos x="2" y="48"/>
              </a:cxn>
              <a:cxn ang="0">
                <a:pos x="0" y="48"/>
              </a:cxn>
              <a:cxn ang="0">
                <a:pos x="0" y="53"/>
              </a:cxn>
              <a:cxn ang="0">
                <a:pos x="16" y="53"/>
              </a:cxn>
              <a:cxn ang="0">
                <a:pos x="19" y="50"/>
              </a:cxn>
              <a:cxn ang="0">
                <a:pos x="33" y="39"/>
              </a:cxn>
              <a:cxn ang="0">
                <a:pos x="47" y="50"/>
              </a:cxn>
              <a:cxn ang="0">
                <a:pos x="50" y="53"/>
              </a:cxn>
              <a:cxn ang="0">
                <a:pos x="80" y="53"/>
              </a:cxn>
              <a:cxn ang="0">
                <a:pos x="83" y="50"/>
              </a:cxn>
              <a:cxn ang="0">
                <a:pos x="97" y="39"/>
              </a:cxn>
              <a:cxn ang="0">
                <a:pos x="111" y="50"/>
              </a:cxn>
              <a:cxn ang="0">
                <a:pos x="114" y="53"/>
              </a:cxn>
              <a:cxn ang="0">
                <a:pos x="118" y="50"/>
              </a:cxn>
              <a:cxn ang="0">
                <a:pos x="118" y="31"/>
              </a:cxn>
              <a:cxn ang="0">
                <a:pos x="115" y="26"/>
              </a:cxn>
              <a:cxn ang="0">
                <a:pos x="89" y="33"/>
              </a:cxn>
              <a:cxn ang="0">
                <a:pos x="88" y="37"/>
              </a:cxn>
              <a:cxn ang="0">
                <a:pos x="80" y="47"/>
              </a:cxn>
              <a:cxn ang="0">
                <a:pos x="77" y="49"/>
              </a:cxn>
              <a:cxn ang="0">
                <a:pos x="74" y="49"/>
              </a:cxn>
              <a:cxn ang="0">
                <a:pos x="71" y="46"/>
              </a:cxn>
              <a:cxn ang="0">
                <a:pos x="71" y="10"/>
              </a:cxn>
              <a:cxn ang="0">
                <a:pos x="74" y="7"/>
              </a:cxn>
              <a:cxn ang="0">
                <a:pos x="86" y="7"/>
              </a:cxn>
              <a:cxn ang="0">
                <a:pos x="89" y="10"/>
              </a:cxn>
              <a:cxn ang="0">
                <a:pos x="89" y="33"/>
              </a:cxn>
              <a:cxn ang="0">
                <a:pos x="102" y="23"/>
              </a:cxn>
              <a:cxn ang="0">
                <a:pos x="96" y="23"/>
              </a:cxn>
              <a:cxn ang="0">
                <a:pos x="93" y="20"/>
              </a:cxn>
              <a:cxn ang="0">
                <a:pos x="93" y="10"/>
              </a:cxn>
              <a:cxn ang="0">
                <a:pos x="96" y="7"/>
              </a:cxn>
              <a:cxn ang="0">
                <a:pos x="98" y="7"/>
              </a:cxn>
              <a:cxn ang="0">
                <a:pos x="102" y="10"/>
              </a:cxn>
              <a:cxn ang="0">
                <a:pos x="104" y="20"/>
              </a:cxn>
              <a:cxn ang="0">
                <a:pos x="102" y="23"/>
              </a:cxn>
            </a:cxnLst>
            <a:rect l="0" t="0" r="r" b="b"/>
            <a:pathLst>
              <a:path w="118" h="64">
                <a:moveTo>
                  <a:pt x="22" y="53"/>
                </a:moveTo>
                <a:cubicBezTo>
                  <a:pt x="22" y="47"/>
                  <a:pt x="27" y="42"/>
                  <a:pt x="33" y="42"/>
                </a:cubicBezTo>
                <a:cubicBezTo>
                  <a:pt x="39" y="42"/>
                  <a:pt x="44" y="47"/>
                  <a:pt x="44" y="53"/>
                </a:cubicBezTo>
                <a:cubicBezTo>
                  <a:pt x="44" y="59"/>
                  <a:pt x="39" y="64"/>
                  <a:pt x="33" y="64"/>
                </a:cubicBezTo>
                <a:cubicBezTo>
                  <a:pt x="27" y="64"/>
                  <a:pt x="22" y="59"/>
                  <a:pt x="22" y="53"/>
                </a:cubicBezTo>
                <a:close/>
                <a:moveTo>
                  <a:pt x="87" y="53"/>
                </a:moveTo>
                <a:cubicBezTo>
                  <a:pt x="87" y="47"/>
                  <a:pt x="91" y="42"/>
                  <a:pt x="97" y="42"/>
                </a:cubicBezTo>
                <a:cubicBezTo>
                  <a:pt x="103" y="42"/>
                  <a:pt x="108" y="47"/>
                  <a:pt x="108" y="53"/>
                </a:cubicBezTo>
                <a:cubicBezTo>
                  <a:pt x="108" y="59"/>
                  <a:pt x="103" y="64"/>
                  <a:pt x="97" y="64"/>
                </a:cubicBezTo>
                <a:cubicBezTo>
                  <a:pt x="91" y="64"/>
                  <a:pt x="87" y="59"/>
                  <a:pt x="87" y="53"/>
                </a:cubicBezTo>
                <a:close/>
                <a:moveTo>
                  <a:pt x="115" y="26"/>
                </a:moveTo>
                <a:cubicBezTo>
                  <a:pt x="113" y="25"/>
                  <a:pt x="113" y="25"/>
                  <a:pt x="113" y="25"/>
                </a:cubicBezTo>
                <a:cubicBezTo>
                  <a:pt x="111" y="24"/>
                  <a:pt x="110" y="22"/>
                  <a:pt x="109" y="20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2"/>
                  <a:pt x="102" y="0"/>
                  <a:pt x="100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2"/>
                  <a:pt x="2" y="3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3"/>
                  <a:pt x="19" y="52"/>
                  <a:pt x="19" y="50"/>
                </a:cubicBezTo>
                <a:cubicBezTo>
                  <a:pt x="20" y="44"/>
                  <a:pt x="26" y="39"/>
                  <a:pt x="33" y="39"/>
                </a:cubicBezTo>
                <a:cubicBezTo>
                  <a:pt x="40" y="39"/>
                  <a:pt x="45" y="44"/>
                  <a:pt x="47" y="50"/>
                </a:cubicBezTo>
                <a:cubicBezTo>
                  <a:pt x="47" y="52"/>
                  <a:pt x="48" y="53"/>
                  <a:pt x="5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3"/>
                  <a:pt x="83" y="52"/>
                  <a:pt x="83" y="50"/>
                </a:cubicBezTo>
                <a:cubicBezTo>
                  <a:pt x="85" y="44"/>
                  <a:pt x="90" y="39"/>
                  <a:pt x="97" y="39"/>
                </a:cubicBezTo>
                <a:cubicBezTo>
                  <a:pt x="104" y="39"/>
                  <a:pt x="110" y="44"/>
                  <a:pt x="111" y="50"/>
                </a:cubicBezTo>
                <a:cubicBezTo>
                  <a:pt x="111" y="52"/>
                  <a:pt x="112" y="53"/>
                  <a:pt x="114" y="53"/>
                </a:cubicBezTo>
                <a:cubicBezTo>
                  <a:pt x="116" y="53"/>
                  <a:pt x="118" y="51"/>
                  <a:pt x="118" y="50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8" y="29"/>
                  <a:pt x="116" y="27"/>
                  <a:pt x="115" y="26"/>
                </a:cubicBezTo>
                <a:close/>
                <a:moveTo>
                  <a:pt x="89" y="33"/>
                </a:moveTo>
                <a:cubicBezTo>
                  <a:pt x="89" y="35"/>
                  <a:pt x="88" y="36"/>
                  <a:pt x="88" y="37"/>
                </a:cubicBezTo>
                <a:cubicBezTo>
                  <a:pt x="84" y="39"/>
                  <a:pt x="81" y="43"/>
                  <a:pt x="80" y="47"/>
                </a:cubicBezTo>
                <a:cubicBezTo>
                  <a:pt x="79" y="49"/>
                  <a:pt x="79" y="49"/>
                  <a:pt x="77" y="49"/>
                </a:cubicBezTo>
                <a:cubicBezTo>
                  <a:pt x="76" y="49"/>
                  <a:pt x="74" y="49"/>
                  <a:pt x="74" y="49"/>
                </a:cubicBezTo>
                <a:cubicBezTo>
                  <a:pt x="73" y="49"/>
                  <a:pt x="71" y="48"/>
                  <a:pt x="71" y="46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8"/>
                  <a:pt x="73" y="7"/>
                  <a:pt x="74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8" y="7"/>
                  <a:pt x="89" y="8"/>
                  <a:pt x="89" y="10"/>
                </a:cubicBezTo>
                <a:cubicBezTo>
                  <a:pt x="89" y="10"/>
                  <a:pt x="89" y="31"/>
                  <a:pt x="89" y="33"/>
                </a:cubicBezTo>
                <a:close/>
                <a:moveTo>
                  <a:pt x="102" y="23"/>
                </a:moveTo>
                <a:cubicBezTo>
                  <a:pt x="96" y="23"/>
                  <a:pt x="96" y="23"/>
                  <a:pt x="96" y="23"/>
                </a:cubicBezTo>
                <a:cubicBezTo>
                  <a:pt x="95" y="23"/>
                  <a:pt x="93" y="21"/>
                  <a:pt x="93" y="2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8"/>
                  <a:pt x="95" y="7"/>
                  <a:pt x="96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9" y="7"/>
                  <a:pt x="101" y="8"/>
                  <a:pt x="102" y="1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5" y="21"/>
                  <a:pt x="104" y="23"/>
                  <a:pt x="102" y="2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335FA70-2EEE-447F-8E23-4F6D5CA3A7AB}"/>
              </a:ext>
            </a:extLst>
          </p:cNvPr>
          <p:cNvGrpSpPr/>
          <p:nvPr/>
        </p:nvGrpSpPr>
        <p:grpSpPr>
          <a:xfrm>
            <a:off x="8793162" y="1679182"/>
            <a:ext cx="1215579" cy="681399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FDF97D5-BB4B-4A35-9BF0-432E62C92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93A8BB8-E9E8-4597-8CA2-F06A8955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E03AAC2-EE94-4676-B393-F098F03C1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0C99181-D0CD-42C8-91E8-9B89BD45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B9F66122-93BF-42A6-A655-CAF03B767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10DC2B5-7FEB-48AD-B7AD-FD2E09943D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0CA56A33-C76C-4448-88D8-C79104AC9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651EA665-AC17-4EFF-83CB-A175BAEFC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D643D34C-BE35-4B04-8C5C-F1B6E97B6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710C3F1A-2C83-40AD-B08C-24A343617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525FC451-FE34-43D3-8285-C30F6129C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EAF44B0E-B9C9-4531-8C50-617B76935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90DC34D8-2D23-454A-9D47-559CC6393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21472290-95DF-4468-BE15-AC51B653A7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84EA4425-F126-40F2-9F90-0C3CA9A21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FC1368E8-35A9-468F-A661-78A29D08E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67286AA6-9C42-4D10-9720-F1E9F78E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0D25B9DD-C8C9-47BF-91B5-6BFFD198A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A5BBE110-A5D8-4A43-9B38-CC2325EA4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624CC47D-FF24-456B-BA14-883B5252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75D781E1-EF7C-4127-97D6-38FEED6DF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01B64F4C-6D9D-42C3-951C-ECBA79342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8A4D14BD-C266-428E-B9F7-BF9216C7C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A490F4E4-3282-4817-A55D-96B1FA1A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D92A50C7-60C0-4D08-A2D7-1CF472221E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C1852F34-9262-4116-AAC4-B9A1BC94F2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F0F05BA6-4D5E-4098-B3FC-33CBD9226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9AE10986-62DA-46DF-B197-1CEC65DE6F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3523" y="1191317"/>
              <a:ext cx="745032" cy="1515872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202AC682-C734-4A51-8606-363E0D950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3BA2D2DB-7467-49B2-AF91-333743337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13FBF306-E30A-41F7-981C-522B4A87C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9F70D2E1-9414-4D88-952A-19498D90D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EA5B49CE-54D4-4B63-8C0A-D4E324773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FD77C164-3F25-4E04-8462-7D75F151E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74978A0C-5449-4E03-87D3-E7E95A493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2D9F00B9-6C02-4AD5-B617-4F8FF4ADE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33C0C651-ADC7-4FD9-93A9-72D437DC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E2606096-E19E-4B7D-9B35-8C9EFB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FD773BE-A88F-4ADF-B094-E0E648A13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A1507F11-F7A0-480F-A321-1BD63D65D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753F0756-DE4C-4F1C-8B12-468418B71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B8360381-268A-4448-8566-E14475275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6D9838EE-0704-4A47-A3CA-FF3B35F812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4EBDCCDA-FA8E-4573-84CC-51DA73B8C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506A1C96-FA5E-4048-A6A4-000297D42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DDA823A7-1977-4200-B600-3AF72784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D74EC4CB-4723-4D26-8046-753D88DDF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0217A8CB-A7E5-429E-981E-612AC4870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3FFA5F5F-5539-4442-B822-2FC9DF956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id="{860FCBBC-2CEB-4AEA-B6C7-89C560293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770786AF-BB64-430F-ABFE-782971703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id="{D2E23F95-21F1-4604-941C-2C4BA14F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919B7BBD-740C-4CBC-A633-B4C624191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CA5395AC-6C43-427C-8C79-7F5DBD8A3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1FE81E2F-43D6-4360-8F12-CED2D2D467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7" name="Freeform 65">
              <a:extLst>
                <a:ext uri="{FF2B5EF4-FFF2-40B4-BE49-F238E27FC236}">
                  <a16:creationId xmlns:a16="http://schemas.microsoft.com/office/drawing/2014/main" id="{BABF8839-31FA-48C5-BC87-A1A95B6963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2D21B35C-284F-46BA-8B53-EEE9BD60F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9" name="Freeform 67">
              <a:extLst>
                <a:ext uri="{FF2B5EF4-FFF2-40B4-BE49-F238E27FC236}">
                  <a16:creationId xmlns:a16="http://schemas.microsoft.com/office/drawing/2014/main" id="{7B262309-FE10-432C-B800-0B73376D3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0" name="Freeform 68">
              <a:extLst>
                <a:ext uri="{FF2B5EF4-FFF2-40B4-BE49-F238E27FC236}">
                  <a16:creationId xmlns:a16="http://schemas.microsoft.com/office/drawing/2014/main" id="{92A1B6DD-CADF-404F-BBC4-FCBFF93D6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1" name="Freeform 69">
              <a:extLst>
                <a:ext uri="{FF2B5EF4-FFF2-40B4-BE49-F238E27FC236}">
                  <a16:creationId xmlns:a16="http://schemas.microsoft.com/office/drawing/2014/main" id="{53716F86-82E0-4C07-90A9-E3E67BE21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2" name="Freeform 70">
              <a:extLst>
                <a:ext uri="{FF2B5EF4-FFF2-40B4-BE49-F238E27FC236}">
                  <a16:creationId xmlns:a16="http://schemas.microsoft.com/office/drawing/2014/main" id="{6642EFEC-35CD-4541-AA9C-B7243A444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68AC7D57-24C0-476B-9F77-6BD7D355D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4" name="Freeform 72">
              <a:extLst>
                <a:ext uri="{FF2B5EF4-FFF2-40B4-BE49-F238E27FC236}">
                  <a16:creationId xmlns:a16="http://schemas.microsoft.com/office/drawing/2014/main" id="{4D36BCEE-3161-4568-99E1-B953B13C7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54181657-B563-4C7F-B1FD-05480A9C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E8C6AD1C-1612-476A-A6DA-C98460423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7" name="Freeform 75">
              <a:extLst>
                <a:ext uri="{FF2B5EF4-FFF2-40B4-BE49-F238E27FC236}">
                  <a16:creationId xmlns:a16="http://schemas.microsoft.com/office/drawing/2014/main" id="{8C9DB8FB-4A06-4456-B980-60AA45937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8" name="Freeform 76">
              <a:extLst>
                <a:ext uri="{FF2B5EF4-FFF2-40B4-BE49-F238E27FC236}">
                  <a16:creationId xmlns:a16="http://schemas.microsoft.com/office/drawing/2014/main" id="{2A48DB73-C9CF-43EE-82F9-589E0DDEC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9" name="Freeform 77">
              <a:extLst>
                <a:ext uri="{FF2B5EF4-FFF2-40B4-BE49-F238E27FC236}">
                  <a16:creationId xmlns:a16="http://schemas.microsoft.com/office/drawing/2014/main" id="{D48455E8-7262-4666-BCC6-829AFE858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0" name="Freeform 78">
              <a:extLst>
                <a:ext uri="{FF2B5EF4-FFF2-40B4-BE49-F238E27FC236}">
                  <a16:creationId xmlns:a16="http://schemas.microsoft.com/office/drawing/2014/main" id="{CAFEDA40-ED57-4ECF-8083-8865F83A9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1" name="Freeform 79">
              <a:extLst>
                <a:ext uri="{FF2B5EF4-FFF2-40B4-BE49-F238E27FC236}">
                  <a16:creationId xmlns:a16="http://schemas.microsoft.com/office/drawing/2014/main" id="{D68D1CC1-C349-46D4-8BD0-D1AD4CC75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2" name="Freeform 80">
              <a:extLst>
                <a:ext uri="{FF2B5EF4-FFF2-40B4-BE49-F238E27FC236}">
                  <a16:creationId xmlns:a16="http://schemas.microsoft.com/office/drawing/2014/main" id="{89717529-F629-4A1F-8260-623474B7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4D3F6532-B444-4BAF-9BF6-69FD209C8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4E7D20FB-82C4-4F3E-ADCB-7D3D8DAB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BB78A356-E9D5-4958-92A3-5AFEFAC9A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59D5105A-7AB0-4A28-BADA-1EB99D842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490836B3-C748-411E-9106-E169227CF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8D2E3B3B-1E43-43C8-98D0-DFD5B9A3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72558604-A6F8-43E5-A876-7DFC6AAD8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18F10FA8-5F2A-49DF-A197-F3863F537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F8425D49-3FAE-4670-9364-774716014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72E0389E-3F20-4614-ADFC-57EF9C76C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84FD9629-0FD1-4CA8-9B0C-C1F51E48E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200FF7D8-178A-4F4B-8CAD-65654CD80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3C324623-6848-4EE3-B72D-DB184FDA1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D688E1E1-EB37-4E1A-86D5-1BB90E7D3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2D6FAB22-977F-45B9-8348-8FED00224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ABEC8F43-D746-4957-AF9F-6390128AC8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5E901F25-311C-4F64-95B1-05735924C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9A0CC01F-C3AA-4D42-B8C1-25E3FD98B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52B1EF49-13DE-4636-8EE1-02806DEA3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AC14FBF1-3582-40A3-840D-2054A008A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40865AED-C6C8-49E4-BC94-9A879A6C1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93BC4860-D00A-4D53-8DF9-DB4A20879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FBCC78EE-3B69-4C34-8238-4519D10743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6" name="Freeform 107">
              <a:extLst>
                <a:ext uri="{FF2B5EF4-FFF2-40B4-BE49-F238E27FC236}">
                  <a16:creationId xmlns:a16="http://schemas.microsoft.com/office/drawing/2014/main" id="{9EF8A77E-FE90-4780-87C5-FC9EAAFFB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A2229581-6660-4BB0-85BA-C50E7379C7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8" name="Freeform 109">
              <a:extLst>
                <a:ext uri="{FF2B5EF4-FFF2-40B4-BE49-F238E27FC236}">
                  <a16:creationId xmlns:a16="http://schemas.microsoft.com/office/drawing/2014/main" id="{E6165EC0-9DA4-4394-AA26-F72199B6D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9" name="Freeform 110">
              <a:extLst>
                <a:ext uri="{FF2B5EF4-FFF2-40B4-BE49-F238E27FC236}">
                  <a16:creationId xmlns:a16="http://schemas.microsoft.com/office/drawing/2014/main" id="{7A081E3F-4309-4715-9060-93E29CBFA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E82D5891-CCFA-4A22-B4A2-95FB97662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AADC46B4-F1A3-4EAB-B832-92BCEF7C4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8F376B7A-7058-4245-8B97-F71115C32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3" name="Freeform 114">
              <a:extLst>
                <a:ext uri="{FF2B5EF4-FFF2-40B4-BE49-F238E27FC236}">
                  <a16:creationId xmlns:a16="http://schemas.microsoft.com/office/drawing/2014/main" id="{D8C03D10-F54B-4F64-B022-17BABEE62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4" name="Freeform 115">
              <a:extLst>
                <a:ext uri="{FF2B5EF4-FFF2-40B4-BE49-F238E27FC236}">
                  <a16:creationId xmlns:a16="http://schemas.microsoft.com/office/drawing/2014/main" id="{4F813186-9C93-4D86-82E7-83936A923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5" name="Freeform 116">
              <a:extLst>
                <a:ext uri="{FF2B5EF4-FFF2-40B4-BE49-F238E27FC236}">
                  <a16:creationId xmlns:a16="http://schemas.microsoft.com/office/drawing/2014/main" id="{C10B6E2B-AC69-4F5D-BB22-E13B73F2A1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6" name="Freeform 117">
              <a:extLst>
                <a:ext uri="{FF2B5EF4-FFF2-40B4-BE49-F238E27FC236}">
                  <a16:creationId xmlns:a16="http://schemas.microsoft.com/office/drawing/2014/main" id="{C5698DD4-6174-4C63-A089-263EF423E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0673B284-9C9C-4A05-8DDD-47558EF2D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10DCC918-D846-405E-987A-D55BD46D4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9" name="Freeform 120">
              <a:extLst>
                <a:ext uri="{FF2B5EF4-FFF2-40B4-BE49-F238E27FC236}">
                  <a16:creationId xmlns:a16="http://schemas.microsoft.com/office/drawing/2014/main" id="{D009D53C-6B2B-4271-8377-8B5801C303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0" name="Freeform 121">
              <a:extLst>
                <a:ext uri="{FF2B5EF4-FFF2-40B4-BE49-F238E27FC236}">
                  <a16:creationId xmlns:a16="http://schemas.microsoft.com/office/drawing/2014/main" id="{F7A94D8E-AB7D-4339-B266-D541BFBD5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1" name="Freeform 122">
              <a:extLst>
                <a:ext uri="{FF2B5EF4-FFF2-40B4-BE49-F238E27FC236}">
                  <a16:creationId xmlns:a16="http://schemas.microsoft.com/office/drawing/2014/main" id="{455AFD50-026C-4FAE-BA73-89E150567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2" name="Freeform 123">
              <a:extLst>
                <a:ext uri="{FF2B5EF4-FFF2-40B4-BE49-F238E27FC236}">
                  <a16:creationId xmlns:a16="http://schemas.microsoft.com/office/drawing/2014/main" id="{DF554436-D1BB-46B9-B71C-371D1DDC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3" name="Freeform 124">
              <a:extLst>
                <a:ext uri="{FF2B5EF4-FFF2-40B4-BE49-F238E27FC236}">
                  <a16:creationId xmlns:a16="http://schemas.microsoft.com/office/drawing/2014/main" id="{E52DFF37-1690-4149-8C6C-2591A1CA3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4" name="Freeform 125">
              <a:extLst>
                <a:ext uri="{FF2B5EF4-FFF2-40B4-BE49-F238E27FC236}">
                  <a16:creationId xmlns:a16="http://schemas.microsoft.com/office/drawing/2014/main" id="{DBF0695F-1929-495B-A389-5948AB0B56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5" name="Freeform 126">
              <a:extLst>
                <a:ext uri="{FF2B5EF4-FFF2-40B4-BE49-F238E27FC236}">
                  <a16:creationId xmlns:a16="http://schemas.microsoft.com/office/drawing/2014/main" id="{4B9D0DAF-BB28-47A9-B9A1-6F62740383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6" name="Freeform 127">
              <a:extLst>
                <a:ext uri="{FF2B5EF4-FFF2-40B4-BE49-F238E27FC236}">
                  <a16:creationId xmlns:a16="http://schemas.microsoft.com/office/drawing/2014/main" id="{751841D4-323D-4703-BAC5-4C3F84EEF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7" name="Freeform 128">
              <a:extLst>
                <a:ext uri="{FF2B5EF4-FFF2-40B4-BE49-F238E27FC236}">
                  <a16:creationId xmlns:a16="http://schemas.microsoft.com/office/drawing/2014/main" id="{B2D35A72-8CAE-4FE6-8940-45690CAD7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8" name="Freeform 129">
              <a:extLst>
                <a:ext uri="{FF2B5EF4-FFF2-40B4-BE49-F238E27FC236}">
                  <a16:creationId xmlns:a16="http://schemas.microsoft.com/office/drawing/2014/main" id="{95C26CF9-6BB6-4296-BC4C-1165760DE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9" name="Freeform 130">
              <a:extLst>
                <a:ext uri="{FF2B5EF4-FFF2-40B4-BE49-F238E27FC236}">
                  <a16:creationId xmlns:a16="http://schemas.microsoft.com/office/drawing/2014/main" id="{B97F6DAC-C131-47DA-B8C8-F393904E7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0" name="Freeform 131">
              <a:extLst>
                <a:ext uri="{FF2B5EF4-FFF2-40B4-BE49-F238E27FC236}">
                  <a16:creationId xmlns:a16="http://schemas.microsoft.com/office/drawing/2014/main" id="{4992E032-75F5-4EEE-A986-0A0C4B190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1" name="Freeform 132">
              <a:extLst>
                <a:ext uri="{FF2B5EF4-FFF2-40B4-BE49-F238E27FC236}">
                  <a16:creationId xmlns:a16="http://schemas.microsoft.com/office/drawing/2014/main" id="{92C71E02-A9FD-487D-A3B9-76E94015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2" name="Freeform 133">
              <a:extLst>
                <a:ext uri="{FF2B5EF4-FFF2-40B4-BE49-F238E27FC236}">
                  <a16:creationId xmlns:a16="http://schemas.microsoft.com/office/drawing/2014/main" id="{EE185A00-1915-4EEB-BBF4-7308F210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77EDB17D-02CE-49D4-9D3C-A4909344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7EDBF833-F186-442D-915C-8CC18E3E4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5" name="Freeform 136">
              <a:extLst>
                <a:ext uri="{FF2B5EF4-FFF2-40B4-BE49-F238E27FC236}">
                  <a16:creationId xmlns:a16="http://schemas.microsoft.com/office/drawing/2014/main" id="{E8307BED-1972-4C16-9E6B-04F155079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6" name="Freeform 137">
              <a:extLst>
                <a:ext uri="{FF2B5EF4-FFF2-40B4-BE49-F238E27FC236}">
                  <a16:creationId xmlns:a16="http://schemas.microsoft.com/office/drawing/2014/main" id="{74CC914A-93A0-438E-8CC8-3E6CEE614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7" name="Freeform 138">
              <a:extLst>
                <a:ext uri="{FF2B5EF4-FFF2-40B4-BE49-F238E27FC236}">
                  <a16:creationId xmlns:a16="http://schemas.microsoft.com/office/drawing/2014/main" id="{2CE0EE6E-AD7B-4748-A80E-56C5034FF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8" name="Freeform 139">
              <a:extLst>
                <a:ext uri="{FF2B5EF4-FFF2-40B4-BE49-F238E27FC236}">
                  <a16:creationId xmlns:a16="http://schemas.microsoft.com/office/drawing/2014/main" id="{32793306-35BA-47E2-A833-0F445E4E6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9" name="Freeform 140">
              <a:extLst>
                <a:ext uri="{FF2B5EF4-FFF2-40B4-BE49-F238E27FC236}">
                  <a16:creationId xmlns:a16="http://schemas.microsoft.com/office/drawing/2014/main" id="{3C3995DE-18EC-45FD-9DEC-CCC3EC08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0" name="Freeform 141">
              <a:extLst>
                <a:ext uri="{FF2B5EF4-FFF2-40B4-BE49-F238E27FC236}">
                  <a16:creationId xmlns:a16="http://schemas.microsoft.com/office/drawing/2014/main" id="{A62D6911-5ECE-4722-BDE0-C0F55EC0E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1" name="Freeform 142">
              <a:extLst>
                <a:ext uri="{FF2B5EF4-FFF2-40B4-BE49-F238E27FC236}">
                  <a16:creationId xmlns:a16="http://schemas.microsoft.com/office/drawing/2014/main" id="{C88D5FD6-D883-498F-8810-158A26195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2" name="Freeform 143">
              <a:extLst>
                <a:ext uri="{FF2B5EF4-FFF2-40B4-BE49-F238E27FC236}">
                  <a16:creationId xmlns:a16="http://schemas.microsoft.com/office/drawing/2014/main" id="{56BB430A-79FE-43D8-9BFF-4420D4B58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3" name="Freeform 144">
              <a:extLst>
                <a:ext uri="{FF2B5EF4-FFF2-40B4-BE49-F238E27FC236}">
                  <a16:creationId xmlns:a16="http://schemas.microsoft.com/office/drawing/2014/main" id="{1DBE3227-A024-44F4-9047-822E75BF5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4" name="Freeform 145">
              <a:extLst>
                <a:ext uri="{FF2B5EF4-FFF2-40B4-BE49-F238E27FC236}">
                  <a16:creationId xmlns:a16="http://schemas.microsoft.com/office/drawing/2014/main" id="{80CBA226-2545-4770-8C9B-753B154CE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5" name="Freeform 146">
              <a:extLst>
                <a:ext uri="{FF2B5EF4-FFF2-40B4-BE49-F238E27FC236}">
                  <a16:creationId xmlns:a16="http://schemas.microsoft.com/office/drawing/2014/main" id="{F79A694F-52A3-4484-AC21-E592F2E7F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6" name="Freeform 147">
              <a:extLst>
                <a:ext uri="{FF2B5EF4-FFF2-40B4-BE49-F238E27FC236}">
                  <a16:creationId xmlns:a16="http://schemas.microsoft.com/office/drawing/2014/main" id="{CD74B9FC-6273-4F26-8A33-5E84611FA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7" name="Freeform 148">
              <a:extLst>
                <a:ext uri="{FF2B5EF4-FFF2-40B4-BE49-F238E27FC236}">
                  <a16:creationId xmlns:a16="http://schemas.microsoft.com/office/drawing/2014/main" id="{05F33F73-3DF7-46D4-99A3-56555F893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8" name="Freeform 149">
              <a:extLst>
                <a:ext uri="{FF2B5EF4-FFF2-40B4-BE49-F238E27FC236}">
                  <a16:creationId xmlns:a16="http://schemas.microsoft.com/office/drawing/2014/main" id="{9672FA6D-76B9-49C4-9AB4-00388836E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9" name="Freeform 150">
              <a:extLst>
                <a:ext uri="{FF2B5EF4-FFF2-40B4-BE49-F238E27FC236}">
                  <a16:creationId xmlns:a16="http://schemas.microsoft.com/office/drawing/2014/main" id="{CF76AD21-0C9D-4840-9F9E-6C8235F5E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0" name="Freeform 151">
              <a:extLst>
                <a:ext uri="{FF2B5EF4-FFF2-40B4-BE49-F238E27FC236}">
                  <a16:creationId xmlns:a16="http://schemas.microsoft.com/office/drawing/2014/main" id="{1B10B7C0-72D3-4799-B81B-A7CB841A4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1" name="Freeform 110">
              <a:extLst>
                <a:ext uri="{FF2B5EF4-FFF2-40B4-BE49-F238E27FC236}">
                  <a16:creationId xmlns:a16="http://schemas.microsoft.com/office/drawing/2014/main" id="{D0F88E77-29A9-4BC8-826A-47272653BF3F}"/>
                </a:ext>
              </a:extLst>
            </p:cNvPr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62" name="Freeform 67">
            <a:extLst>
              <a:ext uri="{FF2B5EF4-FFF2-40B4-BE49-F238E27FC236}">
                <a16:creationId xmlns:a16="http://schemas.microsoft.com/office/drawing/2014/main" id="{B600A38A-968B-47D5-838D-4554CDA08C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16843" y="1467666"/>
            <a:ext cx="161194" cy="25315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20"/>
              </a:cxn>
              <a:cxn ang="0">
                <a:pos x="21" y="65"/>
              </a:cxn>
              <a:cxn ang="0">
                <a:pos x="41" y="20"/>
              </a:cxn>
              <a:cxn ang="0">
                <a:pos x="21" y="0"/>
              </a:cxn>
              <a:cxn ang="0">
                <a:pos x="21" y="31"/>
              </a:cxn>
              <a:cxn ang="0">
                <a:pos x="10" y="20"/>
              </a:cxn>
              <a:cxn ang="0">
                <a:pos x="21" y="9"/>
              </a:cxn>
              <a:cxn ang="0">
                <a:pos x="32" y="20"/>
              </a:cxn>
              <a:cxn ang="0">
                <a:pos x="21" y="31"/>
              </a:cxn>
            </a:cxnLst>
            <a:rect l="0" t="0" r="r" b="b"/>
            <a:pathLst>
              <a:path w="41" h="65">
                <a:moveTo>
                  <a:pt x="21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40"/>
                  <a:pt x="21" y="65"/>
                  <a:pt x="21" y="65"/>
                </a:cubicBezTo>
                <a:cubicBezTo>
                  <a:pt x="21" y="65"/>
                  <a:pt x="41" y="40"/>
                  <a:pt x="41" y="20"/>
                </a:cubicBezTo>
                <a:cubicBezTo>
                  <a:pt x="41" y="9"/>
                  <a:pt x="32" y="0"/>
                  <a:pt x="21" y="0"/>
                </a:cubicBezTo>
                <a:close/>
                <a:moveTo>
                  <a:pt x="21" y="31"/>
                </a:moveTo>
                <a:cubicBezTo>
                  <a:pt x="15" y="31"/>
                  <a:pt x="10" y="27"/>
                  <a:pt x="10" y="20"/>
                </a:cubicBezTo>
                <a:cubicBezTo>
                  <a:pt x="10" y="14"/>
                  <a:pt x="15" y="9"/>
                  <a:pt x="21" y="9"/>
                </a:cubicBezTo>
                <a:cubicBezTo>
                  <a:pt x="27" y="9"/>
                  <a:pt x="32" y="14"/>
                  <a:pt x="32" y="20"/>
                </a:cubicBezTo>
                <a:cubicBezTo>
                  <a:pt x="32" y="27"/>
                  <a:pt x="27" y="31"/>
                  <a:pt x="21" y="31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" name="Freeform 72">
            <a:extLst>
              <a:ext uri="{FF2B5EF4-FFF2-40B4-BE49-F238E27FC236}">
                <a16:creationId xmlns:a16="http://schemas.microsoft.com/office/drawing/2014/main" id="{048D8AC6-1C5F-4992-A4A7-149471B1AA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56968" y="1588868"/>
            <a:ext cx="330405" cy="888380"/>
          </a:xfrm>
          <a:custGeom>
            <a:avLst/>
            <a:gdLst/>
            <a:ahLst/>
            <a:cxnLst>
              <a:cxn ang="0">
                <a:pos x="283" y="50"/>
              </a:cxn>
              <a:cxn ang="0">
                <a:pos x="196" y="0"/>
              </a:cxn>
              <a:cxn ang="0">
                <a:pos x="22" y="21"/>
              </a:cxn>
              <a:cxn ang="0">
                <a:pos x="29" y="694"/>
              </a:cxn>
              <a:cxn ang="0">
                <a:pos x="305" y="744"/>
              </a:cxn>
              <a:cxn ang="0">
                <a:pos x="109" y="694"/>
              </a:cxn>
              <a:cxn ang="0">
                <a:pos x="109" y="651"/>
              </a:cxn>
              <a:cxn ang="0">
                <a:pos x="65" y="622"/>
              </a:cxn>
              <a:cxn ang="0">
                <a:pos x="109" y="622"/>
              </a:cxn>
              <a:cxn ang="0">
                <a:pos x="65" y="508"/>
              </a:cxn>
              <a:cxn ang="0">
                <a:pos x="109" y="479"/>
              </a:cxn>
              <a:cxn ang="0">
                <a:pos x="109" y="436"/>
              </a:cxn>
              <a:cxn ang="0">
                <a:pos x="65" y="408"/>
              </a:cxn>
              <a:cxn ang="0">
                <a:pos x="109" y="408"/>
              </a:cxn>
              <a:cxn ang="0">
                <a:pos x="65" y="286"/>
              </a:cxn>
              <a:cxn ang="0">
                <a:pos x="109" y="265"/>
              </a:cxn>
              <a:cxn ang="0">
                <a:pos x="109" y="215"/>
              </a:cxn>
              <a:cxn ang="0">
                <a:pos x="65" y="193"/>
              </a:cxn>
              <a:cxn ang="0">
                <a:pos x="109" y="193"/>
              </a:cxn>
              <a:cxn ang="0">
                <a:pos x="65" y="71"/>
              </a:cxn>
              <a:cxn ang="0">
                <a:pos x="174" y="694"/>
              </a:cxn>
              <a:cxn ang="0">
                <a:pos x="174" y="651"/>
              </a:cxn>
              <a:cxn ang="0">
                <a:pos x="131" y="622"/>
              </a:cxn>
              <a:cxn ang="0">
                <a:pos x="174" y="622"/>
              </a:cxn>
              <a:cxn ang="0">
                <a:pos x="131" y="508"/>
              </a:cxn>
              <a:cxn ang="0">
                <a:pos x="174" y="479"/>
              </a:cxn>
              <a:cxn ang="0">
                <a:pos x="174" y="436"/>
              </a:cxn>
              <a:cxn ang="0">
                <a:pos x="131" y="408"/>
              </a:cxn>
              <a:cxn ang="0">
                <a:pos x="174" y="408"/>
              </a:cxn>
              <a:cxn ang="0">
                <a:pos x="131" y="286"/>
              </a:cxn>
              <a:cxn ang="0">
                <a:pos x="174" y="265"/>
              </a:cxn>
              <a:cxn ang="0">
                <a:pos x="174" y="215"/>
              </a:cxn>
              <a:cxn ang="0">
                <a:pos x="131" y="193"/>
              </a:cxn>
              <a:cxn ang="0">
                <a:pos x="174" y="193"/>
              </a:cxn>
              <a:cxn ang="0">
                <a:pos x="131" y="71"/>
              </a:cxn>
              <a:cxn ang="0">
                <a:pos x="240" y="694"/>
              </a:cxn>
              <a:cxn ang="0">
                <a:pos x="240" y="651"/>
              </a:cxn>
              <a:cxn ang="0">
                <a:pos x="196" y="622"/>
              </a:cxn>
              <a:cxn ang="0">
                <a:pos x="240" y="622"/>
              </a:cxn>
              <a:cxn ang="0">
                <a:pos x="196" y="508"/>
              </a:cxn>
              <a:cxn ang="0">
                <a:pos x="240" y="479"/>
              </a:cxn>
              <a:cxn ang="0">
                <a:pos x="240" y="436"/>
              </a:cxn>
              <a:cxn ang="0">
                <a:pos x="196" y="408"/>
              </a:cxn>
              <a:cxn ang="0">
                <a:pos x="240" y="408"/>
              </a:cxn>
              <a:cxn ang="0">
                <a:pos x="196" y="286"/>
              </a:cxn>
              <a:cxn ang="0">
                <a:pos x="240" y="265"/>
              </a:cxn>
              <a:cxn ang="0">
                <a:pos x="240" y="215"/>
              </a:cxn>
              <a:cxn ang="0">
                <a:pos x="196" y="193"/>
              </a:cxn>
              <a:cxn ang="0">
                <a:pos x="240" y="193"/>
              </a:cxn>
              <a:cxn ang="0">
                <a:pos x="196" y="71"/>
              </a:cxn>
            </a:cxnLst>
            <a:rect l="0" t="0" r="r" b="b"/>
            <a:pathLst>
              <a:path w="305" h="744">
                <a:moveTo>
                  <a:pt x="276" y="694"/>
                </a:moveTo>
                <a:lnTo>
                  <a:pt x="276" y="50"/>
                </a:lnTo>
                <a:lnTo>
                  <a:pt x="283" y="50"/>
                </a:lnTo>
                <a:lnTo>
                  <a:pt x="283" y="21"/>
                </a:lnTo>
                <a:lnTo>
                  <a:pt x="196" y="21"/>
                </a:lnTo>
                <a:lnTo>
                  <a:pt x="196" y="0"/>
                </a:lnTo>
                <a:lnTo>
                  <a:pt x="58" y="0"/>
                </a:lnTo>
                <a:lnTo>
                  <a:pt x="58" y="21"/>
                </a:lnTo>
                <a:lnTo>
                  <a:pt x="22" y="21"/>
                </a:lnTo>
                <a:lnTo>
                  <a:pt x="22" y="50"/>
                </a:lnTo>
                <a:lnTo>
                  <a:pt x="29" y="50"/>
                </a:lnTo>
                <a:lnTo>
                  <a:pt x="29" y="694"/>
                </a:lnTo>
                <a:lnTo>
                  <a:pt x="0" y="694"/>
                </a:lnTo>
                <a:lnTo>
                  <a:pt x="0" y="744"/>
                </a:lnTo>
                <a:lnTo>
                  <a:pt x="305" y="744"/>
                </a:lnTo>
                <a:lnTo>
                  <a:pt x="305" y="694"/>
                </a:lnTo>
                <a:lnTo>
                  <a:pt x="276" y="694"/>
                </a:lnTo>
                <a:close/>
                <a:moveTo>
                  <a:pt x="109" y="694"/>
                </a:moveTo>
                <a:lnTo>
                  <a:pt x="65" y="694"/>
                </a:lnTo>
                <a:lnTo>
                  <a:pt x="65" y="651"/>
                </a:lnTo>
                <a:lnTo>
                  <a:pt x="109" y="651"/>
                </a:lnTo>
                <a:lnTo>
                  <a:pt x="109" y="694"/>
                </a:lnTo>
                <a:close/>
                <a:moveTo>
                  <a:pt x="109" y="622"/>
                </a:moveTo>
                <a:lnTo>
                  <a:pt x="65" y="622"/>
                </a:lnTo>
                <a:lnTo>
                  <a:pt x="65" y="579"/>
                </a:lnTo>
                <a:lnTo>
                  <a:pt x="109" y="579"/>
                </a:lnTo>
                <a:lnTo>
                  <a:pt x="109" y="622"/>
                </a:lnTo>
                <a:close/>
                <a:moveTo>
                  <a:pt x="109" y="551"/>
                </a:moveTo>
                <a:lnTo>
                  <a:pt x="65" y="551"/>
                </a:lnTo>
                <a:lnTo>
                  <a:pt x="65" y="508"/>
                </a:lnTo>
                <a:lnTo>
                  <a:pt x="109" y="508"/>
                </a:lnTo>
                <a:lnTo>
                  <a:pt x="109" y="551"/>
                </a:lnTo>
                <a:close/>
                <a:moveTo>
                  <a:pt x="109" y="479"/>
                </a:moveTo>
                <a:lnTo>
                  <a:pt x="65" y="479"/>
                </a:lnTo>
                <a:lnTo>
                  <a:pt x="65" y="436"/>
                </a:lnTo>
                <a:lnTo>
                  <a:pt x="109" y="436"/>
                </a:lnTo>
                <a:lnTo>
                  <a:pt x="109" y="479"/>
                </a:lnTo>
                <a:close/>
                <a:moveTo>
                  <a:pt x="109" y="408"/>
                </a:moveTo>
                <a:lnTo>
                  <a:pt x="65" y="408"/>
                </a:lnTo>
                <a:lnTo>
                  <a:pt x="65" y="358"/>
                </a:lnTo>
                <a:lnTo>
                  <a:pt x="109" y="358"/>
                </a:lnTo>
                <a:lnTo>
                  <a:pt x="109" y="408"/>
                </a:lnTo>
                <a:close/>
                <a:moveTo>
                  <a:pt x="109" y="336"/>
                </a:moveTo>
                <a:lnTo>
                  <a:pt x="65" y="336"/>
                </a:lnTo>
                <a:lnTo>
                  <a:pt x="65" y="286"/>
                </a:lnTo>
                <a:lnTo>
                  <a:pt x="109" y="286"/>
                </a:lnTo>
                <a:lnTo>
                  <a:pt x="109" y="336"/>
                </a:lnTo>
                <a:close/>
                <a:moveTo>
                  <a:pt x="109" y="265"/>
                </a:moveTo>
                <a:lnTo>
                  <a:pt x="65" y="265"/>
                </a:lnTo>
                <a:lnTo>
                  <a:pt x="65" y="215"/>
                </a:lnTo>
                <a:lnTo>
                  <a:pt x="109" y="215"/>
                </a:lnTo>
                <a:lnTo>
                  <a:pt x="109" y="265"/>
                </a:lnTo>
                <a:close/>
                <a:moveTo>
                  <a:pt x="109" y="193"/>
                </a:moveTo>
                <a:lnTo>
                  <a:pt x="65" y="193"/>
                </a:lnTo>
                <a:lnTo>
                  <a:pt x="65" y="143"/>
                </a:lnTo>
                <a:lnTo>
                  <a:pt x="109" y="143"/>
                </a:lnTo>
                <a:lnTo>
                  <a:pt x="109" y="193"/>
                </a:lnTo>
                <a:close/>
                <a:moveTo>
                  <a:pt x="109" y="122"/>
                </a:moveTo>
                <a:lnTo>
                  <a:pt x="65" y="122"/>
                </a:lnTo>
                <a:lnTo>
                  <a:pt x="65" y="71"/>
                </a:lnTo>
                <a:lnTo>
                  <a:pt x="109" y="71"/>
                </a:lnTo>
                <a:lnTo>
                  <a:pt x="109" y="122"/>
                </a:lnTo>
                <a:close/>
                <a:moveTo>
                  <a:pt x="174" y="694"/>
                </a:moveTo>
                <a:lnTo>
                  <a:pt x="131" y="694"/>
                </a:lnTo>
                <a:lnTo>
                  <a:pt x="131" y="651"/>
                </a:lnTo>
                <a:lnTo>
                  <a:pt x="174" y="651"/>
                </a:lnTo>
                <a:lnTo>
                  <a:pt x="174" y="694"/>
                </a:lnTo>
                <a:close/>
                <a:moveTo>
                  <a:pt x="174" y="622"/>
                </a:moveTo>
                <a:lnTo>
                  <a:pt x="131" y="622"/>
                </a:lnTo>
                <a:lnTo>
                  <a:pt x="131" y="579"/>
                </a:lnTo>
                <a:lnTo>
                  <a:pt x="174" y="579"/>
                </a:lnTo>
                <a:lnTo>
                  <a:pt x="174" y="622"/>
                </a:lnTo>
                <a:close/>
                <a:moveTo>
                  <a:pt x="174" y="551"/>
                </a:moveTo>
                <a:lnTo>
                  <a:pt x="131" y="551"/>
                </a:lnTo>
                <a:lnTo>
                  <a:pt x="131" y="508"/>
                </a:lnTo>
                <a:lnTo>
                  <a:pt x="174" y="508"/>
                </a:lnTo>
                <a:lnTo>
                  <a:pt x="174" y="551"/>
                </a:lnTo>
                <a:close/>
                <a:moveTo>
                  <a:pt x="174" y="479"/>
                </a:moveTo>
                <a:lnTo>
                  <a:pt x="131" y="479"/>
                </a:lnTo>
                <a:lnTo>
                  <a:pt x="131" y="436"/>
                </a:lnTo>
                <a:lnTo>
                  <a:pt x="174" y="436"/>
                </a:lnTo>
                <a:lnTo>
                  <a:pt x="174" y="479"/>
                </a:lnTo>
                <a:close/>
                <a:moveTo>
                  <a:pt x="174" y="408"/>
                </a:moveTo>
                <a:lnTo>
                  <a:pt x="131" y="408"/>
                </a:lnTo>
                <a:lnTo>
                  <a:pt x="131" y="358"/>
                </a:lnTo>
                <a:lnTo>
                  <a:pt x="174" y="358"/>
                </a:lnTo>
                <a:lnTo>
                  <a:pt x="174" y="408"/>
                </a:lnTo>
                <a:close/>
                <a:moveTo>
                  <a:pt x="174" y="336"/>
                </a:moveTo>
                <a:lnTo>
                  <a:pt x="131" y="336"/>
                </a:lnTo>
                <a:lnTo>
                  <a:pt x="131" y="286"/>
                </a:lnTo>
                <a:lnTo>
                  <a:pt x="174" y="286"/>
                </a:lnTo>
                <a:lnTo>
                  <a:pt x="174" y="336"/>
                </a:lnTo>
                <a:close/>
                <a:moveTo>
                  <a:pt x="174" y="265"/>
                </a:moveTo>
                <a:lnTo>
                  <a:pt x="131" y="265"/>
                </a:lnTo>
                <a:lnTo>
                  <a:pt x="131" y="215"/>
                </a:lnTo>
                <a:lnTo>
                  <a:pt x="174" y="215"/>
                </a:lnTo>
                <a:lnTo>
                  <a:pt x="174" y="265"/>
                </a:lnTo>
                <a:close/>
                <a:moveTo>
                  <a:pt x="174" y="193"/>
                </a:moveTo>
                <a:lnTo>
                  <a:pt x="131" y="193"/>
                </a:lnTo>
                <a:lnTo>
                  <a:pt x="131" y="143"/>
                </a:lnTo>
                <a:lnTo>
                  <a:pt x="174" y="143"/>
                </a:lnTo>
                <a:lnTo>
                  <a:pt x="174" y="193"/>
                </a:lnTo>
                <a:close/>
                <a:moveTo>
                  <a:pt x="174" y="122"/>
                </a:moveTo>
                <a:lnTo>
                  <a:pt x="131" y="122"/>
                </a:lnTo>
                <a:lnTo>
                  <a:pt x="131" y="71"/>
                </a:lnTo>
                <a:lnTo>
                  <a:pt x="174" y="71"/>
                </a:lnTo>
                <a:lnTo>
                  <a:pt x="174" y="122"/>
                </a:lnTo>
                <a:close/>
                <a:moveTo>
                  <a:pt x="240" y="694"/>
                </a:moveTo>
                <a:lnTo>
                  <a:pt x="196" y="694"/>
                </a:lnTo>
                <a:lnTo>
                  <a:pt x="196" y="651"/>
                </a:lnTo>
                <a:lnTo>
                  <a:pt x="240" y="651"/>
                </a:lnTo>
                <a:lnTo>
                  <a:pt x="240" y="694"/>
                </a:lnTo>
                <a:close/>
                <a:moveTo>
                  <a:pt x="240" y="622"/>
                </a:moveTo>
                <a:lnTo>
                  <a:pt x="196" y="622"/>
                </a:lnTo>
                <a:lnTo>
                  <a:pt x="196" y="579"/>
                </a:lnTo>
                <a:lnTo>
                  <a:pt x="240" y="579"/>
                </a:lnTo>
                <a:lnTo>
                  <a:pt x="240" y="622"/>
                </a:lnTo>
                <a:close/>
                <a:moveTo>
                  <a:pt x="240" y="551"/>
                </a:moveTo>
                <a:lnTo>
                  <a:pt x="196" y="551"/>
                </a:lnTo>
                <a:lnTo>
                  <a:pt x="196" y="508"/>
                </a:lnTo>
                <a:lnTo>
                  <a:pt x="240" y="508"/>
                </a:lnTo>
                <a:lnTo>
                  <a:pt x="240" y="551"/>
                </a:lnTo>
                <a:close/>
                <a:moveTo>
                  <a:pt x="240" y="479"/>
                </a:moveTo>
                <a:lnTo>
                  <a:pt x="196" y="479"/>
                </a:lnTo>
                <a:lnTo>
                  <a:pt x="196" y="436"/>
                </a:lnTo>
                <a:lnTo>
                  <a:pt x="240" y="436"/>
                </a:lnTo>
                <a:lnTo>
                  <a:pt x="240" y="479"/>
                </a:lnTo>
                <a:close/>
                <a:moveTo>
                  <a:pt x="240" y="408"/>
                </a:moveTo>
                <a:lnTo>
                  <a:pt x="196" y="408"/>
                </a:lnTo>
                <a:lnTo>
                  <a:pt x="196" y="358"/>
                </a:lnTo>
                <a:lnTo>
                  <a:pt x="240" y="358"/>
                </a:lnTo>
                <a:lnTo>
                  <a:pt x="240" y="408"/>
                </a:lnTo>
                <a:close/>
                <a:moveTo>
                  <a:pt x="240" y="336"/>
                </a:moveTo>
                <a:lnTo>
                  <a:pt x="196" y="336"/>
                </a:lnTo>
                <a:lnTo>
                  <a:pt x="196" y="286"/>
                </a:lnTo>
                <a:lnTo>
                  <a:pt x="240" y="286"/>
                </a:lnTo>
                <a:lnTo>
                  <a:pt x="240" y="336"/>
                </a:lnTo>
                <a:close/>
                <a:moveTo>
                  <a:pt x="240" y="265"/>
                </a:moveTo>
                <a:lnTo>
                  <a:pt x="196" y="265"/>
                </a:lnTo>
                <a:lnTo>
                  <a:pt x="196" y="215"/>
                </a:lnTo>
                <a:lnTo>
                  <a:pt x="240" y="215"/>
                </a:lnTo>
                <a:lnTo>
                  <a:pt x="240" y="265"/>
                </a:lnTo>
                <a:close/>
                <a:moveTo>
                  <a:pt x="240" y="193"/>
                </a:moveTo>
                <a:lnTo>
                  <a:pt x="196" y="193"/>
                </a:lnTo>
                <a:lnTo>
                  <a:pt x="196" y="143"/>
                </a:lnTo>
                <a:lnTo>
                  <a:pt x="240" y="143"/>
                </a:lnTo>
                <a:lnTo>
                  <a:pt x="240" y="193"/>
                </a:lnTo>
                <a:close/>
                <a:moveTo>
                  <a:pt x="240" y="122"/>
                </a:moveTo>
                <a:lnTo>
                  <a:pt x="196" y="122"/>
                </a:lnTo>
                <a:lnTo>
                  <a:pt x="196" y="71"/>
                </a:lnTo>
                <a:lnTo>
                  <a:pt x="240" y="71"/>
                </a:lnTo>
                <a:lnTo>
                  <a:pt x="240" y="122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2006B47-D283-4A55-BA10-C5C3F143850F}"/>
              </a:ext>
            </a:extLst>
          </p:cNvPr>
          <p:cNvSpPr/>
          <p:nvPr/>
        </p:nvSpPr>
        <p:spPr>
          <a:xfrm>
            <a:off x="449492" y="1393163"/>
            <a:ext cx="1046220" cy="2035837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1E0C2DF8-A514-4E1A-AAAC-DB613C3C0A9D}"/>
              </a:ext>
            </a:extLst>
          </p:cNvPr>
          <p:cNvSpPr/>
          <p:nvPr/>
        </p:nvSpPr>
        <p:spPr>
          <a:xfrm>
            <a:off x="307837" y="6475690"/>
            <a:ext cx="11045961" cy="31649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Максимальный лимит на одного лизингополучателя (группу связанных компаний)</a:t>
            </a:r>
            <a:br>
              <a:rPr lang="ru-RU" sz="9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**Территория опережающего социально-экономического развития в Российской Федерации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256949"/>
            <a:ext cx="8170653" cy="687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Особенности продуктов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A702A-1890-44C1-8C7F-5D4624AE2D88}"/>
              </a:ext>
            </a:extLst>
          </p:cNvPr>
          <p:cNvSpPr txBox="1"/>
          <p:nvPr/>
        </p:nvSpPr>
        <p:spPr>
          <a:xfrm>
            <a:off x="342242" y="3943342"/>
            <a:ext cx="10691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5750B"/>
                </a:solidFill>
              </a:rPr>
              <a:t>Виды имущества вне рамок программы (финансирование не осуществляется)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7CB230-8B8F-4051-AC4A-B8D4533AD528}"/>
              </a:ext>
            </a:extLst>
          </p:cNvPr>
          <p:cNvSpPr/>
          <p:nvPr/>
        </p:nvSpPr>
        <p:spPr>
          <a:xfrm>
            <a:off x="382588" y="4141682"/>
            <a:ext cx="8174271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оборудование, предназначенное для осуществления оптовой и розничной торговой деятельности;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водные суда;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воздушные суда и другая авиационная техника;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подвижной состав железнодорожного транспорта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145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техники (электронный паспорт транспортного средства или электронный паспорт самоходной машины и других видов техники), а также навесное, прицепное оборудование к указанным видам техники;</a:t>
            </a:r>
          </a:p>
        </p:txBody>
      </p:sp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21B01E9-E2B3-49B4-ABF1-2C4A82FF1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60" y="416547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685650E-EFAA-4DB7-9C7B-C2755B1B5D61}"/>
              </a:ext>
            </a:extLst>
          </p:cNvPr>
          <p:cNvSpPr txBox="1"/>
          <p:nvPr/>
        </p:nvSpPr>
        <p:spPr>
          <a:xfrm>
            <a:off x="290404" y="2479790"/>
            <a:ext cx="2152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1F4E79"/>
                </a:solidFill>
              </a:rPr>
              <a:t>Преимущества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1F4E79"/>
                </a:solidFill>
              </a:rPr>
              <a:t>программы льготного лизинга</a:t>
            </a:r>
          </a:p>
        </p:txBody>
      </p:sp>
      <p:sp>
        <p:nvSpPr>
          <p:cNvPr id="26" name="L-Shape 10">
            <a:extLst>
              <a:ext uri="{FF2B5EF4-FFF2-40B4-BE49-F238E27FC236}">
                <a16:creationId xmlns:a16="http://schemas.microsoft.com/office/drawing/2014/main" id="{D4393D0A-C77B-463A-9007-09DA96B6CCD9}"/>
              </a:ext>
            </a:extLst>
          </p:cNvPr>
          <p:cNvSpPr/>
          <p:nvPr/>
        </p:nvSpPr>
        <p:spPr>
          <a:xfrm rot="13701821">
            <a:off x="2137539" y="1856620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1462">
            <a:extLst>
              <a:ext uri="{FF2B5EF4-FFF2-40B4-BE49-F238E27FC236}">
                <a16:creationId xmlns:a16="http://schemas.microsoft.com/office/drawing/2014/main" id="{B9F7AA6F-84F2-4713-AD40-BF9369298851}"/>
              </a:ext>
            </a:extLst>
          </p:cNvPr>
          <p:cNvGrpSpPr/>
          <p:nvPr/>
        </p:nvGrpSpPr>
        <p:grpSpPr>
          <a:xfrm>
            <a:off x="1018349" y="1627809"/>
            <a:ext cx="576347" cy="759618"/>
            <a:chOff x="2489201" y="17492663"/>
            <a:chExt cx="379413" cy="500063"/>
          </a:xfrm>
          <a:solidFill>
            <a:srgbClr val="1F4E79"/>
          </a:solidFill>
        </p:grpSpPr>
        <p:sp>
          <p:nvSpPr>
            <p:cNvPr id="28" name="Freeform 584">
              <a:extLst>
                <a:ext uri="{FF2B5EF4-FFF2-40B4-BE49-F238E27FC236}">
                  <a16:creationId xmlns:a16="http://schemas.microsoft.com/office/drawing/2014/main" id="{AD364BE2-CCD9-4B2E-8E2E-2A9669ABB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585">
              <a:extLst>
                <a:ext uri="{FF2B5EF4-FFF2-40B4-BE49-F238E27FC236}">
                  <a16:creationId xmlns:a16="http://schemas.microsoft.com/office/drawing/2014/main" id="{B0373336-34E3-4A62-8173-44F0ABD6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586">
              <a:extLst>
                <a:ext uri="{FF2B5EF4-FFF2-40B4-BE49-F238E27FC236}">
                  <a16:creationId xmlns:a16="http://schemas.microsoft.com/office/drawing/2014/main" id="{77C92914-B037-4B17-8DA3-E76629E9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Freeform 587">
              <a:extLst>
                <a:ext uri="{FF2B5EF4-FFF2-40B4-BE49-F238E27FC236}">
                  <a16:creationId xmlns:a16="http://schemas.microsoft.com/office/drawing/2014/main" id="{31936C36-AD47-4297-8EDA-1B013FC06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588">
              <a:extLst>
                <a:ext uri="{FF2B5EF4-FFF2-40B4-BE49-F238E27FC236}">
                  <a16:creationId xmlns:a16="http://schemas.microsoft.com/office/drawing/2014/main" id="{833BCE85-5162-4091-AC3A-78C01759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Freeform 589">
              <a:extLst>
                <a:ext uri="{FF2B5EF4-FFF2-40B4-BE49-F238E27FC236}">
                  <a16:creationId xmlns:a16="http://schemas.microsoft.com/office/drawing/2014/main" id="{C695D12E-C090-4990-9914-8B24807A6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17492663"/>
              <a:ext cx="141288" cy="142875"/>
            </a:xfrm>
            <a:custGeom>
              <a:avLst/>
              <a:gdLst>
                <a:gd name="T0" fmla="*/ 32 w 48"/>
                <a:gd name="T1" fmla="*/ 49 h 49"/>
                <a:gd name="T2" fmla="*/ 16 w 48"/>
                <a:gd name="T3" fmla="*/ 49 h 49"/>
                <a:gd name="T4" fmla="*/ 0 w 48"/>
                <a:gd name="T5" fmla="*/ 32 h 49"/>
                <a:gd name="T6" fmla="*/ 0 w 48"/>
                <a:gd name="T7" fmla="*/ 6 h 49"/>
                <a:gd name="T8" fmla="*/ 6 w 48"/>
                <a:gd name="T9" fmla="*/ 0 h 49"/>
                <a:gd name="T10" fmla="*/ 12 w 48"/>
                <a:gd name="T11" fmla="*/ 6 h 49"/>
                <a:gd name="T12" fmla="*/ 12 w 48"/>
                <a:gd name="T13" fmla="*/ 32 h 49"/>
                <a:gd name="T14" fmla="*/ 16 w 48"/>
                <a:gd name="T15" fmla="*/ 37 h 49"/>
                <a:gd name="T16" fmla="*/ 32 w 48"/>
                <a:gd name="T17" fmla="*/ 37 h 49"/>
                <a:gd name="T18" fmla="*/ 36 w 48"/>
                <a:gd name="T19" fmla="*/ 32 h 49"/>
                <a:gd name="T20" fmla="*/ 36 w 48"/>
                <a:gd name="T21" fmla="*/ 6 h 49"/>
                <a:gd name="T22" fmla="*/ 42 w 48"/>
                <a:gd name="T23" fmla="*/ 0 h 49"/>
                <a:gd name="T24" fmla="*/ 48 w 48"/>
                <a:gd name="T25" fmla="*/ 6 h 49"/>
                <a:gd name="T26" fmla="*/ 48 w 48"/>
                <a:gd name="T27" fmla="*/ 32 h 49"/>
                <a:gd name="T28" fmla="*/ 32 w 48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32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4" y="37"/>
                    <a:pt x="16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7"/>
                    <a:pt x="36" y="35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42"/>
                    <a:pt x="41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6B190ED-DD5C-48EC-BC2C-6A8160B83117}"/>
              </a:ext>
            </a:extLst>
          </p:cNvPr>
          <p:cNvSpPr/>
          <p:nvPr/>
        </p:nvSpPr>
        <p:spPr>
          <a:xfrm>
            <a:off x="2619038" y="1198213"/>
            <a:ext cx="9572962" cy="318991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Льготные процентные ставки: 6% для российского оборудования, 8% для иностранного оборудования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Лизинг представляет собой беззалоговое финансирование, обеспечением является сам предмет лизинга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Лизинговая компания самостоятельно приобретает у поставщика оборудование и передает его во временное пользование и владение лизингополучателю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Лизингополучатель не ограничен в выборе оборудования и поставщика оборудования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Лизингополучатель вправе выбрать график платежей исходя из сезонности бизнеса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Первый лизинговый платеж оплачивается через 30 дней после подписания акта приема-передачи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Существует возможность привлечения региональных гарантийных организаций в качестве поручителя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3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8281" y="1683343"/>
            <a:ext cx="3916113" cy="4562174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6" name="Freeform 21"/>
          <p:cNvSpPr>
            <a:spLocks noChangeAspect="1"/>
          </p:cNvSpPr>
          <p:nvPr/>
        </p:nvSpPr>
        <p:spPr bwMode="auto">
          <a:xfrm>
            <a:off x="683943" y="1974684"/>
            <a:ext cx="1198926" cy="1151238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3344" y="1818560"/>
            <a:ext cx="213456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</a:rPr>
              <a:t>Субъекты индивидуального и малого предпринимательства (ИМП)*, прежде всего поставщики крупнейших заказчиков, определяемых Правительством Российской Федерации, включенные в Единый реестр субъектов малого и среднего предпринимательства, ведение которого осуществляется Федеральной налоговой службой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943" y="3096641"/>
            <a:ext cx="110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F4E79"/>
                </a:solidFill>
              </a:rPr>
              <a:t>Профиль ЛП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91831" y="263492"/>
            <a:ext cx="8800604" cy="74912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Условия программы льготного лизинга, </a:t>
            </a:r>
            <a:br>
              <a:rPr lang="ru-RU" sz="2800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</a:br>
            <a:r>
              <a:rPr lang="ru-RU" sz="2800" dirty="0">
                <a:solidFill>
                  <a:srgbClr val="0070C0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реализуемая АО РЛК Республики Татарстан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244" y="1163312"/>
            <a:ext cx="449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Профиль лизингополучателя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4816001" y="1586586"/>
          <a:ext cx="6565590" cy="4658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050">
                <a:tc gridSpan="3">
                  <a:txBody>
                    <a:bodyPr/>
                    <a:lstStyle/>
                    <a:p>
                      <a:pPr algn="ctr" defTabSz="859536" rtl="0" fontAlgn="t">
                        <a:spcBef>
                          <a:spcPts val="2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kern="1200" dirty="0">
                          <a:solidFill>
                            <a:srgbClr val="1F4E7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Исходные параметры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r>
                        <a:rPr lang="ru-RU" sz="1400" b="0" dirty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10 000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dirty="0"/>
                        <a:t>000 </a:t>
                      </a:r>
                      <a:r>
                        <a:rPr lang="ru-RU" sz="1400" b="0" baseline="0" dirty="0"/>
                        <a:t>рублей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r>
                        <a:rPr lang="ru-RU" sz="1400" b="0" dirty="0"/>
                        <a:t>Аванс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r>
                        <a:rPr lang="ru-RU" sz="1400" b="0" dirty="0"/>
                        <a:t>Срок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 месяцев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Аннуитетный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r>
                        <a:rPr lang="ru-RU" sz="1400" b="0" dirty="0"/>
                        <a:t>Балансодержатель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Лизингодатель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251">
                <a:tc gridSpan="3">
                  <a:txBody>
                    <a:bodyPr/>
                    <a:lstStyle/>
                    <a:p>
                      <a:pPr marL="0" marR="0" lvl="0" indent="0" algn="ctr" defTabSz="859536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1F4E7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lang="ru-RU" sz="1400" b="1" kern="1200" dirty="0">
                          <a:solidFill>
                            <a:srgbClr val="1F4E7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равнение условий по лизингу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РЛК </a:t>
                      </a:r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Республики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Татарстан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Рыночные лизинговые компании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349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Ежемесячный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платеж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157 961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211 949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Отсутствует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6% годовых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18% годовых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2,96%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9,63%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11 477 704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14 816 913 </a:t>
                      </a:r>
                      <a:r>
                        <a:rPr lang="ru-RU" sz="1400" b="1" baseline="0" dirty="0"/>
                        <a:t>руб.</a:t>
                      </a:r>
                      <a:endParaRPr lang="ru-RU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16001" y="1190283"/>
            <a:ext cx="783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Сравнение расчета параметров сделки**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244" y="4266224"/>
            <a:ext cx="1533100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E79"/>
                </a:solidFill>
              </a:rPr>
              <a:t>Величина </a:t>
            </a:r>
          </a:p>
          <a:p>
            <a:pPr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E79"/>
                </a:solidFill>
              </a:rPr>
              <a:t>годового дохода</a:t>
            </a:r>
            <a:endParaRPr lang="en-US" sz="1400" b="1" dirty="0">
              <a:solidFill>
                <a:srgbClr val="1F4E79"/>
              </a:solidFill>
            </a:endParaRPr>
          </a:p>
        </p:txBody>
      </p:sp>
      <p:sp>
        <p:nvSpPr>
          <p:cNvPr id="15" name="L-Shape 10"/>
          <p:cNvSpPr/>
          <p:nvPr/>
        </p:nvSpPr>
        <p:spPr>
          <a:xfrm rot="13701821">
            <a:off x="2027686" y="5155690"/>
            <a:ext cx="301972" cy="301972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-Shape 10"/>
          <p:cNvSpPr/>
          <p:nvPr/>
        </p:nvSpPr>
        <p:spPr>
          <a:xfrm rot="13701821">
            <a:off x="2042193" y="4388207"/>
            <a:ext cx="301972" cy="301972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243" y="4937344"/>
            <a:ext cx="1583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E79"/>
                </a:solidFill>
              </a:rPr>
              <a:t>Среднесписочная численность сотрудников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56813" y="440393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800 млн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56813" y="5168176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100 человек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6080" y="6320404"/>
            <a:ext cx="11805920" cy="175797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080" y="6553077"/>
            <a:ext cx="11530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**Предлагаемые условия носят исключительно индикативный характер и не являются обязательством АО «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РЛК Республики Татарстан» по организации лизинговой сделки на указанных условиях.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18906" y="1559615"/>
            <a:ext cx="3945488" cy="9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816001" y="1556049"/>
            <a:ext cx="6565590" cy="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D212-A68D-C447-85A5-A823071FBC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1" y="237857"/>
            <a:ext cx="9296728" cy="68729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Создание (для сельхозкооперативов)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0C3195F-FB5F-4637-B13F-F0F477D4F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927681"/>
              </p:ext>
            </p:extLst>
          </p:nvPr>
        </p:nvGraphicFramePr>
        <p:xfrm>
          <a:off x="459511" y="3264340"/>
          <a:ext cx="5636489" cy="3136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115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3927374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532284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354948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млн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млн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53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532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сельскохозяйственных производственных кооперативов – наличие одного или нескольких поручителей (юридических лиц или индивидуальных предпринимателей)</a:t>
                      </a:r>
                    </a:p>
                    <a:p>
                      <a:pPr marL="285750" marR="0" lvl="0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сельскохозяйственных потребительских кооперативов одновременно требуются поручительства следующих лиц:</a:t>
                      </a:r>
                    </a:p>
                    <a:p>
                      <a:pPr marL="832412" marR="0" lvl="1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одного или нескольких поручителей (юридических лиц или индивидуальных предпринимателей)</a:t>
                      </a:r>
                    </a:p>
                    <a:p>
                      <a:pPr marL="832412" marR="0" lvl="1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 пайщиков, количество которых определяется Уполномоченным органом РЛК по итогам структурирования сделки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9A88F7C-9010-489B-B6A6-0A7506C1671E}"/>
              </a:ext>
            </a:extLst>
          </p:cNvPr>
          <p:cNvSpPr txBox="1"/>
          <p:nvPr/>
        </p:nvSpPr>
        <p:spPr>
          <a:xfrm>
            <a:off x="373104" y="1218616"/>
            <a:ext cx="496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Параметры продукта «Создание»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D9AE3-24E8-437E-BA36-6B3073AE97E0}"/>
              </a:ext>
            </a:extLst>
          </p:cNvPr>
          <p:cNvSpPr txBox="1"/>
          <p:nvPr/>
        </p:nvSpPr>
        <p:spPr>
          <a:xfrm>
            <a:off x="6520982" y="1661608"/>
            <a:ext cx="473319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Предмет лизинга предназначен и приобретается Лизингополучателем для целей производства, первичной и (или) последующей (промышленной) переработки сельскохозяйственной продукции.</a:t>
            </a:r>
          </a:p>
          <a:p>
            <a:pPr>
              <a:spcAft>
                <a:spcPts val="300"/>
              </a:spcAft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0C842443-70B1-4887-9BD0-4395976C2FC9}"/>
              </a:ext>
            </a:extLst>
          </p:cNvPr>
          <p:cNvSpPr/>
          <p:nvPr/>
        </p:nvSpPr>
        <p:spPr>
          <a:xfrm>
            <a:off x="6507648" y="3804384"/>
            <a:ext cx="4832816" cy="2137412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EF52D0-ACAE-4210-A661-4126DE4897D5}"/>
              </a:ext>
            </a:extLst>
          </p:cNvPr>
          <p:cNvSpPr/>
          <p:nvPr/>
        </p:nvSpPr>
        <p:spPr>
          <a:xfrm>
            <a:off x="7532451" y="3825233"/>
            <a:ext cx="3794678" cy="53892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Субъект индивидуального и малого предпринимательства (ИМП)**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или является юридическим лицом или индивидуальным предпринимателем – членом такого кооператива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554BE-F25E-4AA0-B097-D4F533AB35FF}"/>
              </a:ext>
            </a:extLst>
          </p:cNvPr>
          <p:cNvSpPr txBox="1"/>
          <p:nvPr/>
        </p:nvSpPr>
        <p:spPr>
          <a:xfrm>
            <a:off x="6443220" y="1228071"/>
            <a:ext cx="2552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Предмет лизинга*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6046E-78D2-4E51-990A-0C4DCD3A695A}"/>
              </a:ext>
            </a:extLst>
          </p:cNvPr>
          <p:cNvSpPr txBox="1"/>
          <p:nvPr/>
        </p:nvSpPr>
        <p:spPr>
          <a:xfrm>
            <a:off x="6429885" y="3259723"/>
            <a:ext cx="370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Требования к лизингополучателю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11B4D00-764E-40FB-8193-CB1E0E7D624B}"/>
              </a:ext>
            </a:extLst>
          </p:cNvPr>
          <p:cNvGrpSpPr/>
          <p:nvPr/>
        </p:nvGrpSpPr>
        <p:grpSpPr>
          <a:xfrm>
            <a:off x="2087592" y="1810440"/>
            <a:ext cx="1187624" cy="1240317"/>
            <a:chOff x="8744843" y="2953459"/>
            <a:chExt cx="1613622" cy="223388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6DC961A-2E34-4759-8E8F-C23C6E48757C}"/>
                </a:ext>
              </a:extLst>
            </p:cNvPr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28C4EA6-2C0D-4F05-B9CE-8ABDF728889A}"/>
                </a:ext>
              </a:extLst>
            </p:cNvPr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5928FB4-BEF9-4B2B-BD1C-0740C029479E}"/>
              </a:ext>
            </a:extLst>
          </p:cNvPr>
          <p:cNvCxnSpPr/>
          <p:nvPr/>
        </p:nvCxnSpPr>
        <p:spPr>
          <a:xfrm>
            <a:off x="449492" y="1661608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B9E792E-325F-4EA4-97BE-F85150C4B361}"/>
              </a:ext>
            </a:extLst>
          </p:cNvPr>
          <p:cNvCxnSpPr>
            <a:cxnSpLocks/>
          </p:cNvCxnSpPr>
          <p:nvPr/>
        </p:nvCxnSpPr>
        <p:spPr>
          <a:xfrm>
            <a:off x="6520981" y="1644089"/>
            <a:ext cx="48194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CC355DF-0392-417A-813D-5E67BB695F23}"/>
              </a:ext>
            </a:extLst>
          </p:cNvPr>
          <p:cNvCxnSpPr>
            <a:cxnSpLocks/>
          </p:cNvCxnSpPr>
          <p:nvPr/>
        </p:nvCxnSpPr>
        <p:spPr>
          <a:xfrm>
            <a:off x="6507647" y="3637362"/>
            <a:ext cx="4832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21">
            <a:extLst>
              <a:ext uri="{FF2B5EF4-FFF2-40B4-BE49-F238E27FC236}">
                <a16:creationId xmlns:a16="http://schemas.microsoft.com/office/drawing/2014/main" id="{F6F19A74-81AC-4A89-A02A-B5F471B81C9F}"/>
              </a:ext>
            </a:extLst>
          </p:cNvPr>
          <p:cNvSpPr>
            <a:spLocks noChangeAspect="1"/>
          </p:cNvSpPr>
          <p:nvPr/>
        </p:nvSpPr>
        <p:spPr bwMode="auto">
          <a:xfrm>
            <a:off x="6682938" y="3919340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E9DD41-D248-43DD-909D-34C5644058CB}"/>
              </a:ext>
            </a:extLst>
          </p:cNvPr>
          <p:cNvSpPr txBox="1"/>
          <p:nvPr/>
        </p:nvSpPr>
        <p:spPr>
          <a:xfrm>
            <a:off x="6431493" y="4507638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F4E79"/>
                </a:solidFill>
              </a:rPr>
              <a:t>Профиль клиента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D69636C-39D2-472D-85F2-61BEBFBF39D3}"/>
              </a:ext>
            </a:extLst>
          </p:cNvPr>
          <p:cNvSpPr/>
          <p:nvPr/>
        </p:nvSpPr>
        <p:spPr>
          <a:xfrm>
            <a:off x="373104" y="6356195"/>
            <a:ext cx="11805920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ru-RU" sz="1000" dirty="0">
                <a:solidFill>
                  <a:schemeClr val="accent5"/>
                </a:solidFill>
              </a:rPr>
              <a:t>* Новое (не бывшее в употреблении) оборудование</a:t>
            </a:r>
          </a:p>
          <a:p>
            <a:pPr lvl="0"/>
            <a:r>
              <a:rPr lang="ru-RU" sz="1000" dirty="0">
                <a:solidFill>
                  <a:schemeClr val="accent5"/>
                </a:solidFill>
              </a:rPr>
              <a:t>**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05C2525-C22E-4B43-823E-C6CB1F53F98D}"/>
              </a:ext>
            </a:extLst>
          </p:cNvPr>
          <p:cNvSpPr/>
          <p:nvPr/>
        </p:nvSpPr>
        <p:spPr>
          <a:xfrm>
            <a:off x="7227911" y="4887308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Величина дохода</a:t>
            </a:r>
            <a:endParaRPr lang="en-US" sz="1200" b="1" dirty="0">
              <a:solidFill>
                <a:srgbClr val="1F4E79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1229653-8087-4D98-8C3D-D8FBFFB0D726}"/>
              </a:ext>
            </a:extLst>
          </p:cNvPr>
          <p:cNvSpPr/>
          <p:nvPr/>
        </p:nvSpPr>
        <p:spPr>
          <a:xfrm>
            <a:off x="9544534" y="492050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800 млн руб.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5DDF2F0-1F51-4C67-97DD-4507A0D2B1B5}"/>
              </a:ext>
            </a:extLst>
          </p:cNvPr>
          <p:cNvSpPr/>
          <p:nvPr/>
        </p:nvSpPr>
        <p:spPr>
          <a:xfrm>
            <a:off x="6850442" y="5128155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Среднесписочная численность сотрудников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E248456-66EC-431C-8797-E669A9470E14}"/>
              </a:ext>
            </a:extLst>
          </p:cNvPr>
          <p:cNvSpPr/>
          <p:nvPr/>
        </p:nvSpPr>
        <p:spPr>
          <a:xfrm>
            <a:off x="9544534" y="5257978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100 человек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D1A973B-B7FF-4CCE-8D63-B76AD6998D06}"/>
              </a:ext>
            </a:extLst>
          </p:cNvPr>
          <p:cNvSpPr/>
          <p:nvPr/>
        </p:nvSpPr>
        <p:spPr>
          <a:xfrm>
            <a:off x="7220433" y="5552063"/>
            <a:ext cx="18339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Срок регистрации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2663BD3-87C8-4ADD-9FDA-E9AA7FF92481}"/>
              </a:ext>
            </a:extLst>
          </p:cNvPr>
          <p:cNvSpPr/>
          <p:nvPr/>
        </p:nvSpPr>
        <p:spPr>
          <a:xfrm>
            <a:off x="9223241" y="5572960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/>
              <a:t>Не более 12 месяцев</a:t>
            </a:r>
          </a:p>
        </p:txBody>
      </p:sp>
      <p:sp>
        <p:nvSpPr>
          <p:cNvPr id="38" name="Freeform 68">
            <a:extLst>
              <a:ext uri="{FF2B5EF4-FFF2-40B4-BE49-F238E27FC236}">
                <a16:creationId xmlns:a16="http://schemas.microsoft.com/office/drawing/2014/main" id="{6E24BE5A-6D8C-49B8-93EB-A97A90FF6462}"/>
              </a:ext>
            </a:extLst>
          </p:cNvPr>
          <p:cNvSpPr>
            <a:spLocks noChangeAspect="1"/>
          </p:cNvSpPr>
          <p:nvPr/>
        </p:nvSpPr>
        <p:spPr bwMode="auto">
          <a:xfrm>
            <a:off x="2387949" y="1986205"/>
            <a:ext cx="580357" cy="83517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9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1" y="237857"/>
            <a:ext cx="9296728" cy="68729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Развитие (для сельхозкооперативов)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0C3195F-FB5F-4637-B13F-F0F477D4F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135384"/>
              </p:ext>
            </p:extLst>
          </p:nvPr>
        </p:nvGraphicFramePr>
        <p:xfrm>
          <a:off x="459511" y="3264340"/>
          <a:ext cx="5636489" cy="3105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115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3927374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532284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354948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млн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53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532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сельскохозяйственных производственных кооперативов - наличие поручительств пайщиков, в совокупности или по отдельности владеющих более 50% паевого фонда</a:t>
                      </a:r>
                    </a:p>
                    <a:p>
                      <a:pPr marL="285750" marR="0" lvl="0" indent="-28575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сельскохозяйственных потребительских кооперативов – наличие поручительств пайщиков, количество которых определяется Уполномоченным органом РЛК по итогам структурирования сделки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9A88F7C-9010-489B-B6A6-0A7506C1671E}"/>
              </a:ext>
            </a:extLst>
          </p:cNvPr>
          <p:cNvSpPr txBox="1"/>
          <p:nvPr/>
        </p:nvSpPr>
        <p:spPr>
          <a:xfrm>
            <a:off x="373104" y="1218616"/>
            <a:ext cx="496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Параметры продукта «Развитие»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D9AE3-24E8-437E-BA36-6B3073AE97E0}"/>
              </a:ext>
            </a:extLst>
          </p:cNvPr>
          <p:cNvSpPr txBox="1"/>
          <p:nvPr/>
        </p:nvSpPr>
        <p:spPr>
          <a:xfrm>
            <a:off x="6461946" y="1758229"/>
            <a:ext cx="473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Предмет лизинга предназначен и приобретается Лизингополучателем для целей производства, первичной и (или) последующей (промышленной) переработки сельскохозяйственной продукции</a:t>
            </a:r>
          </a:p>
          <a:p>
            <a:pPr>
              <a:spcAft>
                <a:spcPts val="300"/>
              </a:spcAft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0C842443-70B1-4887-9BD0-4395976C2FC9}"/>
              </a:ext>
            </a:extLst>
          </p:cNvPr>
          <p:cNvSpPr/>
          <p:nvPr/>
        </p:nvSpPr>
        <p:spPr>
          <a:xfrm>
            <a:off x="6507648" y="3796592"/>
            <a:ext cx="4832816" cy="2137412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EF52D0-ACAE-4210-A661-4126DE4897D5}"/>
              </a:ext>
            </a:extLst>
          </p:cNvPr>
          <p:cNvSpPr/>
          <p:nvPr/>
        </p:nvSpPr>
        <p:spPr>
          <a:xfrm>
            <a:off x="7545786" y="3822542"/>
            <a:ext cx="3794678" cy="53892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Субъект индивидуального и малого предпринимательства (ИМП)**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/>
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или является юридическим лицом или индивидуальным предпринимателем – членом такого кооператива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554BE-F25E-4AA0-B097-D4F533AB35FF}"/>
              </a:ext>
            </a:extLst>
          </p:cNvPr>
          <p:cNvSpPr txBox="1"/>
          <p:nvPr/>
        </p:nvSpPr>
        <p:spPr>
          <a:xfrm>
            <a:off x="6443220" y="1228071"/>
            <a:ext cx="2552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Предмет лизинга*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6046E-78D2-4E51-990A-0C4DCD3A695A}"/>
              </a:ext>
            </a:extLst>
          </p:cNvPr>
          <p:cNvSpPr txBox="1"/>
          <p:nvPr/>
        </p:nvSpPr>
        <p:spPr>
          <a:xfrm>
            <a:off x="6443220" y="3257032"/>
            <a:ext cx="370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Требования к лизингополучателю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11B4D00-764E-40FB-8193-CB1E0E7D624B}"/>
              </a:ext>
            </a:extLst>
          </p:cNvPr>
          <p:cNvGrpSpPr/>
          <p:nvPr/>
        </p:nvGrpSpPr>
        <p:grpSpPr>
          <a:xfrm>
            <a:off x="2087592" y="1810440"/>
            <a:ext cx="1187624" cy="1240317"/>
            <a:chOff x="8744843" y="2953459"/>
            <a:chExt cx="1613622" cy="223388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6DC961A-2E34-4759-8E8F-C23C6E48757C}"/>
                </a:ext>
              </a:extLst>
            </p:cNvPr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28C4EA6-2C0D-4F05-B9CE-8ABDF728889A}"/>
                </a:ext>
              </a:extLst>
            </p:cNvPr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5928FB4-BEF9-4B2B-BD1C-0740C029479E}"/>
              </a:ext>
            </a:extLst>
          </p:cNvPr>
          <p:cNvCxnSpPr/>
          <p:nvPr/>
        </p:nvCxnSpPr>
        <p:spPr>
          <a:xfrm>
            <a:off x="449492" y="1661608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B9E792E-325F-4EA4-97BE-F85150C4B361}"/>
              </a:ext>
            </a:extLst>
          </p:cNvPr>
          <p:cNvCxnSpPr>
            <a:cxnSpLocks/>
          </p:cNvCxnSpPr>
          <p:nvPr/>
        </p:nvCxnSpPr>
        <p:spPr>
          <a:xfrm>
            <a:off x="6520981" y="1644089"/>
            <a:ext cx="48194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CC355DF-0392-417A-813D-5E67BB695F23}"/>
              </a:ext>
            </a:extLst>
          </p:cNvPr>
          <p:cNvCxnSpPr>
            <a:cxnSpLocks/>
          </p:cNvCxnSpPr>
          <p:nvPr/>
        </p:nvCxnSpPr>
        <p:spPr>
          <a:xfrm>
            <a:off x="6520982" y="3634671"/>
            <a:ext cx="4832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21">
            <a:extLst>
              <a:ext uri="{FF2B5EF4-FFF2-40B4-BE49-F238E27FC236}">
                <a16:creationId xmlns:a16="http://schemas.microsoft.com/office/drawing/2014/main" id="{F6F19A74-81AC-4A89-A02A-B5F471B81C9F}"/>
              </a:ext>
            </a:extLst>
          </p:cNvPr>
          <p:cNvSpPr>
            <a:spLocks noChangeAspect="1"/>
          </p:cNvSpPr>
          <p:nvPr/>
        </p:nvSpPr>
        <p:spPr bwMode="auto">
          <a:xfrm>
            <a:off x="6696273" y="3916649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E9DD41-D248-43DD-909D-34C5644058CB}"/>
              </a:ext>
            </a:extLst>
          </p:cNvPr>
          <p:cNvSpPr txBox="1"/>
          <p:nvPr/>
        </p:nvSpPr>
        <p:spPr>
          <a:xfrm>
            <a:off x="6444828" y="4504947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F4E79"/>
                </a:solidFill>
              </a:rPr>
              <a:t>Профиль клиента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D69636C-39D2-472D-85F2-61BEBFBF39D3}"/>
              </a:ext>
            </a:extLst>
          </p:cNvPr>
          <p:cNvSpPr/>
          <p:nvPr/>
        </p:nvSpPr>
        <p:spPr>
          <a:xfrm>
            <a:off x="373104" y="6356195"/>
            <a:ext cx="11805920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ru-RU" sz="1000" dirty="0">
                <a:solidFill>
                  <a:schemeClr val="accent5"/>
                </a:solidFill>
              </a:rPr>
              <a:t>* Новое (не бывшее в употреблении) оборудование</a:t>
            </a:r>
          </a:p>
          <a:p>
            <a:pPr lvl="0"/>
            <a:r>
              <a:rPr lang="ru-RU" sz="1000" dirty="0">
                <a:solidFill>
                  <a:schemeClr val="accent5"/>
                </a:solidFill>
              </a:rPr>
              <a:t>**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05C2525-C22E-4B43-823E-C6CB1F53F98D}"/>
              </a:ext>
            </a:extLst>
          </p:cNvPr>
          <p:cNvSpPr/>
          <p:nvPr/>
        </p:nvSpPr>
        <p:spPr>
          <a:xfrm>
            <a:off x="7241246" y="4884617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Величина дохода</a:t>
            </a:r>
            <a:endParaRPr lang="en-US" sz="1200" b="1" dirty="0">
              <a:solidFill>
                <a:srgbClr val="1F4E79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1229653-8087-4D98-8C3D-D8FBFFB0D726}"/>
              </a:ext>
            </a:extLst>
          </p:cNvPr>
          <p:cNvSpPr/>
          <p:nvPr/>
        </p:nvSpPr>
        <p:spPr>
          <a:xfrm>
            <a:off x="9557869" y="4917809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800 млн руб.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5DDF2F0-1F51-4C67-97DD-4507A0D2B1B5}"/>
              </a:ext>
            </a:extLst>
          </p:cNvPr>
          <p:cNvSpPr/>
          <p:nvPr/>
        </p:nvSpPr>
        <p:spPr>
          <a:xfrm>
            <a:off x="6863777" y="5125464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Среднесписочная численность сотрудников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E248456-66EC-431C-8797-E669A9470E14}"/>
              </a:ext>
            </a:extLst>
          </p:cNvPr>
          <p:cNvSpPr/>
          <p:nvPr/>
        </p:nvSpPr>
        <p:spPr>
          <a:xfrm>
            <a:off x="9557869" y="5255287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До 100 человек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D1A973B-B7FF-4CCE-8D63-B76AD6998D06}"/>
              </a:ext>
            </a:extLst>
          </p:cNvPr>
          <p:cNvSpPr/>
          <p:nvPr/>
        </p:nvSpPr>
        <p:spPr>
          <a:xfrm>
            <a:off x="7233768" y="5549372"/>
            <a:ext cx="18339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</a:rPr>
              <a:t>Срок регистрации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2663BD3-87C8-4ADD-9FDA-E9AA7FF92481}"/>
              </a:ext>
            </a:extLst>
          </p:cNvPr>
          <p:cNvSpPr/>
          <p:nvPr/>
        </p:nvSpPr>
        <p:spPr>
          <a:xfrm>
            <a:off x="8995397" y="5573621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/>
              <a:t>Более 12 месяцев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B79CC1-E7A0-4F6A-B2F0-AA833F3CA254}"/>
              </a:ext>
            </a:extLst>
          </p:cNvPr>
          <p:cNvGrpSpPr/>
          <p:nvPr/>
        </p:nvGrpSpPr>
        <p:grpSpPr>
          <a:xfrm>
            <a:off x="2283351" y="1882506"/>
            <a:ext cx="819704" cy="1090536"/>
            <a:chOff x="633917" y="2056967"/>
            <a:chExt cx="1101279" cy="1465145"/>
          </a:xfrm>
        </p:grpSpPr>
        <p:grpSp>
          <p:nvGrpSpPr>
            <p:cNvPr id="34" name="Group 1064">
              <a:extLst>
                <a:ext uri="{FF2B5EF4-FFF2-40B4-BE49-F238E27FC236}">
                  <a16:creationId xmlns:a16="http://schemas.microsoft.com/office/drawing/2014/main" id="{ECC1BD0D-3F39-4710-A2E2-4C49F3E217EF}"/>
                </a:ext>
              </a:extLst>
            </p:cNvPr>
            <p:cNvGrpSpPr/>
            <p:nvPr/>
          </p:nvGrpSpPr>
          <p:grpSpPr>
            <a:xfrm>
              <a:off x="934926" y="2552649"/>
              <a:ext cx="500574" cy="969463"/>
              <a:chOff x="10013950" y="3609488"/>
              <a:chExt cx="234950" cy="695812"/>
            </a:xfrm>
            <a:solidFill>
              <a:srgbClr val="0070C0"/>
            </a:solidFill>
          </p:grpSpPr>
          <p:sp>
            <p:nvSpPr>
              <p:cNvPr id="50" name="Freeform 1250">
                <a:extLst>
                  <a:ext uri="{FF2B5EF4-FFF2-40B4-BE49-F238E27FC236}">
                    <a16:creationId xmlns:a16="http://schemas.microsoft.com/office/drawing/2014/main" id="{7DCE8E29-8EE4-4026-8D09-64CB8CEA0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3950" y="4273550"/>
                <a:ext cx="234950" cy="31750"/>
              </a:xfrm>
              <a:custGeom>
                <a:avLst/>
                <a:gdLst>
                  <a:gd name="T0" fmla="*/ 68 w 73"/>
                  <a:gd name="T1" fmla="*/ 10 h 10"/>
                  <a:gd name="T2" fmla="*/ 5 w 73"/>
                  <a:gd name="T3" fmla="*/ 10 h 10"/>
                  <a:gd name="T4" fmla="*/ 0 w 73"/>
                  <a:gd name="T5" fmla="*/ 5 h 10"/>
                  <a:gd name="T6" fmla="*/ 5 w 73"/>
                  <a:gd name="T7" fmla="*/ 0 h 10"/>
                  <a:gd name="T8" fmla="*/ 68 w 73"/>
                  <a:gd name="T9" fmla="*/ 0 h 10"/>
                  <a:gd name="T10" fmla="*/ 73 w 73"/>
                  <a:gd name="T11" fmla="*/ 5 h 10"/>
                  <a:gd name="T12" fmla="*/ 68 w 7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0">
                    <a:moveTo>
                      <a:pt x="68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3" y="3"/>
                      <a:pt x="73" y="5"/>
                    </a:cubicBezTo>
                    <a:cubicBezTo>
                      <a:pt x="73" y="8"/>
                      <a:pt x="70" y="10"/>
                      <a:pt x="68" y="1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Freeform 1251">
                <a:extLst>
                  <a:ext uri="{FF2B5EF4-FFF2-40B4-BE49-F238E27FC236}">
                    <a16:creationId xmlns:a16="http://schemas.microsoft.com/office/drawing/2014/main" id="{E8FDB7A7-F3A3-4AB0-BCB1-45C0E86A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138" y="3609488"/>
                <a:ext cx="31750" cy="660887"/>
              </a:xfrm>
              <a:custGeom>
                <a:avLst/>
                <a:gdLst>
                  <a:gd name="T0" fmla="*/ 5 w 10"/>
                  <a:gd name="T1" fmla="*/ 61 h 61"/>
                  <a:gd name="T2" fmla="*/ 0 w 10"/>
                  <a:gd name="T3" fmla="*/ 56 h 61"/>
                  <a:gd name="T4" fmla="*/ 0 w 10"/>
                  <a:gd name="T5" fmla="*/ 5 h 61"/>
                  <a:gd name="T6" fmla="*/ 5 w 10"/>
                  <a:gd name="T7" fmla="*/ 0 h 61"/>
                  <a:gd name="T8" fmla="*/ 10 w 10"/>
                  <a:gd name="T9" fmla="*/ 5 h 61"/>
                  <a:gd name="T10" fmla="*/ 10 w 10"/>
                  <a:gd name="T11" fmla="*/ 56 h 61"/>
                  <a:gd name="T12" fmla="*/ 5 w 10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1">
                    <a:moveTo>
                      <a:pt x="5" y="61"/>
                    </a:moveTo>
                    <a:cubicBezTo>
                      <a:pt x="2" y="61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9"/>
                      <a:pt x="8" y="61"/>
                      <a:pt x="5" y="6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Freeform 68">
              <a:extLst>
                <a:ext uri="{FF2B5EF4-FFF2-40B4-BE49-F238E27FC236}">
                  <a16:creationId xmlns:a16="http://schemas.microsoft.com/office/drawing/2014/main" id="{A808BAFA-6739-4477-A95A-B2516D0423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8784" y="2056967"/>
              <a:ext cx="332529" cy="47853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Freeform 68">
              <a:extLst>
                <a:ext uri="{FF2B5EF4-FFF2-40B4-BE49-F238E27FC236}">
                  <a16:creationId xmlns:a16="http://schemas.microsoft.com/office/drawing/2014/main" id="{87064FC8-9A36-40A6-9039-CFC10BD97126}"/>
                </a:ext>
              </a:extLst>
            </p:cNvPr>
            <p:cNvSpPr>
              <a:spLocks noChangeAspect="1"/>
            </p:cNvSpPr>
            <p:nvPr/>
          </p:nvSpPr>
          <p:spPr bwMode="auto">
            <a:xfrm rot="3398305">
              <a:off x="1292702" y="2291484"/>
              <a:ext cx="259496" cy="47853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Freeform 68">
              <a:extLst>
                <a:ext uri="{FF2B5EF4-FFF2-40B4-BE49-F238E27FC236}">
                  <a16:creationId xmlns:a16="http://schemas.microsoft.com/office/drawing/2014/main" id="{C3A24490-DF02-4D7A-9AD4-74A0AE2D7C08}"/>
                </a:ext>
              </a:extLst>
            </p:cNvPr>
            <p:cNvSpPr>
              <a:spLocks noChangeAspect="1"/>
            </p:cNvSpPr>
            <p:nvPr/>
          </p:nvSpPr>
          <p:spPr bwMode="auto">
            <a:xfrm rot="3780405">
              <a:off x="1348029" y="2525531"/>
              <a:ext cx="231758" cy="53158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Freeform 68">
              <a:extLst>
                <a:ext uri="{FF2B5EF4-FFF2-40B4-BE49-F238E27FC236}">
                  <a16:creationId xmlns:a16="http://schemas.microsoft.com/office/drawing/2014/main" id="{C38FC1A7-217E-47EA-B93C-1635D892D4E0}"/>
                </a:ext>
              </a:extLst>
            </p:cNvPr>
            <p:cNvSpPr>
              <a:spLocks noChangeAspect="1"/>
            </p:cNvSpPr>
            <p:nvPr/>
          </p:nvSpPr>
          <p:spPr bwMode="auto">
            <a:xfrm rot="4100333">
              <a:off x="1351304" y="2780678"/>
              <a:ext cx="231758" cy="53602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id="{E7582EB4-B01B-40F2-A37C-B15821A3DCC2}"/>
                </a:ext>
              </a:extLst>
            </p:cNvPr>
            <p:cNvSpPr>
              <a:spLocks noChangeAspect="1"/>
            </p:cNvSpPr>
            <p:nvPr/>
          </p:nvSpPr>
          <p:spPr bwMode="auto">
            <a:xfrm rot="3398305">
              <a:off x="815042" y="2308631"/>
              <a:ext cx="259496" cy="47853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scene3d>
              <a:camera prst="orthographicFront">
                <a:rot lat="0" lon="0" rev="6600000"/>
              </a:camera>
              <a:lightRig rig="threePt" dir="t"/>
            </a:scene3d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Freeform 68">
              <a:extLst>
                <a:ext uri="{FF2B5EF4-FFF2-40B4-BE49-F238E27FC236}">
                  <a16:creationId xmlns:a16="http://schemas.microsoft.com/office/drawing/2014/main" id="{0E637530-1E9E-4F2C-A672-77CCE1D549AC}"/>
                </a:ext>
              </a:extLst>
            </p:cNvPr>
            <p:cNvSpPr>
              <a:spLocks noChangeAspect="1"/>
            </p:cNvSpPr>
            <p:nvPr/>
          </p:nvSpPr>
          <p:spPr bwMode="auto">
            <a:xfrm rot="3780405">
              <a:off x="792085" y="2551362"/>
              <a:ext cx="231758" cy="53158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EBED6DB4-5EEC-4842-9E77-62E56D5B15F9}"/>
                </a:ext>
              </a:extLst>
            </p:cNvPr>
            <p:cNvSpPr>
              <a:spLocks noChangeAspect="1"/>
            </p:cNvSpPr>
            <p:nvPr/>
          </p:nvSpPr>
          <p:spPr bwMode="auto">
            <a:xfrm rot="4100333">
              <a:off x="786052" y="2804582"/>
              <a:ext cx="231758" cy="53602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" y="75"/>
                </a:cxn>
                <a:cxn ang="0">
                  <a:pos x="4" y="75"/>
                </a:cxn>
                <a:cxn ang="0">
                  <a:pos x="37" y="108"/>
                </a:cxn>
                <a:cxn ang="0">
                  <a:pos x="37" y="91"/>
                </a:cxn>
                <a:cxn ang="0">
                  <a:pos x="12" y="70"/>
                </a:cxn>
                <a:cxn ang="0">
                  <a:pos x="27" y="78"/>
                </a:cxn>
                <a:cxn ang="0">
                  <a:pos x="37" y="87"/>
                </a:cxn>
                <a:cxn ang="0">
                  <a:pos x="37" y="70"/>
                </a:cxn>
                <a:cxn ang="0">
                  <a:pos x="18" y="54"/>
                </a:cxn>
                <a:cxn ang="0">
                  <a:pos x="30" y="60"/>
                </a:cxn>
                <a:cxn ang="0">
                  <a:pos x="37" y="66"/>
                </a:cxn>
                <a:cxn ang="0">
                  <a:pos x="37" y="48"/>
                </a:cxn>
                <a:cxn ang="0">
                  <a:pos x="26" y="38"/>
                </a:cxn>
                <a:cxn ang="0">
                  <a:pos x="33" y="41"/>
                </a:cxn>
                <a:cxn ang="0">
                  <a:pos x="37" y="45"/>
                </a:cxn>
                <a:cxn ang="0">
                  <a:pos x="37" y="24"/>
                </a:cxn>
                <a:cxn ang="0">
                  <a:pos x="39" y="24"/>
                </a:cxn>
                <a:cxn ang="0">
                  <a:pos x="39" y="44"/>
                </a:cxn>
                <a:cxn ang="0">
                  <a:pos x="43" y="41"/>
                </a:cxn>
                <a:cxn ang="0">
                  <a:pos x="50" y="38"/>
                </a:cxn>
                <a:cxn ang="0">
                  <a:pos x="39" y="47"/>
                </a:cxn>
                <a:cxn ang="0">
                  <a:pos x="39" y="65"/>
                </a:cxn>
                <a:cxn ang="0">
                  <a:pos x="46" y="60"/>
                </a:cxn>
                <a:cxn ang="0">
                  <a:pos x="57" y="54"/>
                </a:cxn>
                <a:cxn ang="0">
                  <a:pos x="39" y="69"/>
                </a:cxn>
                <a:cxn ang="0">
                  <a:pos x="39" y="87"/>
                </a:cxn>
                <a:cxn ang="0">
                  <a:pos x="49" y="78"/>
                </a:cxn>
                <a:cxn ang="0">
                  <a:pos x="64" y="70"/>
                </a:cxn>
                <a:cxn ang="0">
                  <a:pos x="39" y="91"/>
                </a:cxn>
                <a:cxn ang="0">
                  <a:pos x="39" y="106"/>
                </a:cxn>
                <a:cxn ang="0">
                  <a:pos x="39" y="106"/>
                </a:cxn>
                <a:cxn ang="0">
                  <a:pos x="39" y="118"/>
                </a:cxn>
                <a:cxn ang="0">
                  <a:pos x="45" y="118"/>
                </a:cxn>
                <a:cxn ang="0">
                  <a:pos x="45" y="107"/>
                </a:cxn>
                <a:cxn ang="0">
                  <a:pos x="72" y="74"/>
                </a:cxn>
                <a:cxn ang="0">
                  <a:pos x="72" y="74"/>
                </a:cxn>
                <a:cxn ang="0">
                  <a:pos x="38" y="0"/>
                </a:cxn>
              </a:cxnLst>
              <a:rect l="0" t="0" r="r" b="b"/>
              <a:pathLst>
                <a:path w="74" h="118">
                  <a:moveTo>
                    <a:pt x="38" y="0"/>
                  </a:moveTo>
                  <a:cubicBezTo>
                    <a:pt x="38" y="0"/>
                    <a:pt x="0" y="53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93"/>
                    <a:pt x="19" y="108"/>
                    <a:pt x="37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25" y="76"/>
                    <a:pt x="27" y="78"/>
                  </a:cubicBezTo>
                  <a:cubicBezTo>
                    <a:pt x="29" y="80"/>
                    <a:pt x="34" y="85"/>
                    <a:pt x="37" y="8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26" y="58"/>
                    <a:pt x="30" y="60"/>
                  </a:cubicBezTo>
                  <a:cubicBezTo>
                    <a:pt x="32" y="61"/>
                    <a:pt x="35" y="64"/>
                    <a:pt x="37" y="6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2" y="41"/>
                    <a:pt x="33" y="41"/>
                  </a:cubicBezTo>
                  <a:cubicBezTo>
                    <a:pt x="34" y="42"/>
                    <a:pt x="36" y="44"/>
                    <a:pt x="37" y="4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2" y="42"/>
                    <a:pt x="43" y="41"/>
                  </a:cubicBezTo>
                  <a:cubicBezTo>
                    <a:pt x="44" y="41"/>
                    <a:pt x="50" y="38"/>
                    <a:pt x="50" y="3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1" y="64"/>
                    <a:pt x="44" y="61"/>
                    <a:pt x="46" y="60"/>
                  </a:cubicBezTo>
                  <a:cubicBezTo>
                    <a:pt x="50" y="58"/>
                    <a:pt x="57" y="54"/>
                    <a:pt x="57" y="5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2" y="85"/>
                    <a:pt x="47" y="80"/>
                    <a:pt x="49" y="78"/>
                  </a:cubicBezTo>
                  <a:cubicBezTo>
                    <a:pt x="51" y="76"/>
                    <a:pt x="64" y="70"/>
                    <a:pt x="64" y="7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61" y="104"/>
                    <a:pt x="72" y="90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51"/>
                    <a:pt x="38" y="0"/>
                    <a:pt x="38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scene3d>
              <a:camera prst="orthographicFront">
                <a:rot lat="0" lon="0" rev="8400000"/>
              </a:camera>
              <a:lightRig rig="threePt" dir="t"/>
            </a:scene3d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5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040E39-949B-426E-A1FF-C253E35AFA32}"/>
              </a:ext>
            </a:extLst>
          </p:cNvPr>
          <p:cNvSpPr/>
          <p:nvPr/>
        </p:nvSpPr>
        <p:spPr>
          <a:xfrm>
            <a:off x="6839312" y="1177852"/>
            <a:ext cx="4409534" cy="5279342"/>
          </a:xfrm>
          <a:prstGeom prst="roundRect">
            <a:avLst>
              <a:gd name="adj" fmla="val 414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256949"/>
            <a:ext cx="8170653" cy="687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Контакты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8E6F8-8312-41DE-AD53-AEEBB921C8E9}"/>
              </a:ext>
            </a:extLst>
          </p:cNvPr>
          <p:cNvSpPr txBox="1"/>
          <p:nvPr/>
        </p:nvSpPr>
        <p:spPr>
          <a:xfrm>
            <a:off x="471577" y="1272636"/>
            <a:ext cx="5624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Подать заявку на предварительное рассмотрение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Скачать «Анкету соответствия программе» на сайте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www.rlcrt.ru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Заполнить все графы Анкеты и указать контактные данные для обратной связи;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Выслать заполненную Анкету через сайт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www.rlcrt.ru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на электронную почту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sales@rlcrt.ru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При возникновении вопросов и необходимости дополнительных консультаций позвонить по телефону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+7 (843) 524 72 32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Департамент продаж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F89388-B5F3-4FC9-8C73-72CE1F9E5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273" y="3893387"/>
            <a:ext cx="3525611" cy="1943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E55CD-CFB4-4E20-A0C5-E7D584408447}"/>
              </a:ext>
            </a:extLst>
          </p:cNvPr>
          <p:cNvSpPr txBox="1"/>
          <p:nvPr/>
        </p:nvSpPr>
        <p:spPr>
          <a:xfrm>
            <a:off x="6617899" y="1337270"/>
            <a:ext cx="4630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АО Региональная лизинговая Компания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Республики Татарстан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г. Казань, ул. Петербургская, 28</a:t>
            </a:r>
          </a:p>
          <a:p>
            <a:pPr algn="ctr"/>
            <a:r>
              <a:rPr lang="en-GB" sz="1600" dirty="0">
                <a:hlinkClick r:id="rId3"/>
              </a:rPr>
              <a:t>www.rlcrt.ru</a:t>
            </a:r>
            <a:endParaRPr lang="ru-RU" sz="1600" dirty="0"/>
          </a:p>
          <a:p>
            <a:pPr algn="ctr"/>
            <a:r>
              <a:rPr lang="en-US" sz="1600" dirty="0">
                <a:hlinkClick r:id="rId6"/>
              </a:rPr>
              <a:t>info@rlcrt.ru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ru-RU" sz="1600" dirty="0"/>
              <a:t>Тел: +7 (843) 524 72 32</a:t>
            </a:r>
          </a:p>
        </p:txBody>
      </p:sp>
    </p:spTree>
    <p:extLst>
      <p:ext uri="{BB962C8B-B14F-4D97-AF65-F5344CB8AC3E}">
        <p14:creationId xmlns:p14="http://schemas.microsoft.com/office/powerpoint/2010/main" val="130091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040E39-949B-426E-A1FF-C253E35AFA32}"/>
              </a:ext>
            </a:extLst>
          </p:cNvPr>
          <p:cNvSpPr/>
          <p:nvPr/>
        </p:nvSpPr>
        <p:spPr>
          <a:xfrm>
            <a:off x="6839312" y="1177852"/>
            <a:ext cx="4409534" cy="5279342"/>
          </a:xfrm>
          <a:prstGeom prst="roundRect">
            <a:avLst>
              <a:gd name="adj" fmla="val 414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46A3F0-368E-420F-A42F-170911A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" y="365126"/>
            <a:ext cx="1389891" cy="579121"/>
          </a:xfrm>
        </p:spPr>
      </p:pic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E57217CA-38C6-41ED-BDA3-4E55A2321755}"/>
              </a:ext>
            </a:extLst>
          </p:cNvPr>
          <p:cNvSpPr/>
          <p:nvPr/>
        </p:nvSpPr>
        <p:spPr>
          <a:xfrm rot="10800000">
            <a:off x="11353798" y="-1"/>
            <a:ext cx="838200" cy="27863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D7EDEA3A-2C44-45E6-ABF5-5EA4B930808F}"/>
              </a:ext>
            </a:extLst>
          </p:cNvPr>
          <p:cNvSpPr/>
          <p:nvPr/>
        </p:nvSpPr>
        <p:spPr>
          <a:xfrm flipH="1">
            <a:off x="11353799" y="2872596"/>
            <a:ext cx="838201" cy="398540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60410D-9E0C-4B48-81C3-BB9741DBC198}"/>
              </a:ext>
            </a:extLst>
          </p:cNvPr>
          <p:cNvCxnSpPr/>
          <p:nvPr/>
        </p:nvCxnSpPr>
        <p:spPr>
          <a:xfrm>
            <a:off x="449492" y="1061049"/>
            <a:ext cx="10904306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54F682-4E9C-49E7-A1FD-6771F36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256949"/>
            <a:ext cx="8170653" cy="687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icrosoft Tai Le" panose="020B0502040204020203" pitchFamily="34" charset="0"/>
              </a:rPr>
              <a:t>Контакты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8E6F8-8312-41DE-AD53-AEEBB921C8E9}"/>
              </a:ext>
            </a:extLst>
          </p:cNvPr>
          <p:cNvSpPr txBox="1"/>
          <p:nvPr/>
        </p:nvSpPr>
        <p:spPr>
          <a:xfrm>
            <a:off x="471577" y="1272636"/>
            <a:ext cx="56244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САФИУЛЛИН РУСТЕМ ФАНДАСОВИЧ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Генеральный директор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АО «РЛК Республики Татарстан»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+7 (987) 296-24-14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КРАВЦОВ АЛЕКСЕЙ АЛЕКСАНДРОВИЧ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Заместитель генерального директора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АО «РЛК Республики Татарстан»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+7 (909) 308-91-70</a:t>
            </a: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F89388-B5F3-4FC9-8C73-72CE1F9E5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273" y="3893387"/>
            <a:ext cx="3525611" cy="1943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E55CD-CFB4-4E20-A0C5-E7D584408447}"/>
              </a:ext>
            </a:extLst>
          </p:cNvPr>
          <p:cNvSpPr txBox="1"/>
          <p:nvPr/>
        </p:nvSpPr>
        <p:spPr>
          <a:xfrm>
            <a:off x="6617899" y="1337270"/>
            <a:ext cx="4630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АО Региональная лизинговая Компания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Республики Татарстан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г. Казань, ул. Петербургская, 28</a:t>
            </a:r>
          </a:p>
          <a:p>
            <a:pPr algn="ctr"/>
            <a:r>
              <a:rPr lang="en-GB" sz="1600" dirty="0">
                <a:hlinkClick r:id="rId4"/>
              </a:rPr>
              <a:t>www.rlcrt.ru</a:t>
            </a:r>
            <a:endParaRPr lang="ru-RU" sz="1600" dirty="0"/>
          </a:p>
          <a:p>
            <a:pPr algn="ctr"/>
            <a:r>
              <a:rPr lang="en-US" sz="1600" dirty="0">
                <a:hlinkClick r:id="rId5"/>
              </a:rPr>
              <a:t>info@rlcrt.ru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ru-RU" sz="1600" dirty="0"/>
              <a:t>Тел: +7 (843) 524 72 32</a:t>
            </a:r>
          </a:p>
        </p:txBody>
      </p:sp>
    </p:spTree>
    <p:extLst>
      <p:ext uri="{BB962C8B-B14F-4D97-AF65-F5344CB8AC3E}">
        <p14:creationId xmlns:p14="http://schemas.microsoft.com/office/powerpoint/2010/main" val="1741525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1126</Words>
  <Application>Microsoft Office PowerPoint</Application>
  <PresentationFormat>Широкоэкранный</PresentationFormat>
  <Paragraphs>221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Baghdad</vt:lpstr>
      <vt:lpstr>Calibri</vt:lpstr>
      <vt:lpstr>Calibri Light</vt:lpstr>
      <vt:lpstr>Franklin Gothic Demi Cond</vt:lpstr>
      <vt:lpstr>Mangal</vt:lpstr>
      <vt:lpstr>Microsoft Tai Le</vt:lpstr>
      <vt:lpstr>Times New Roman</vt:lpstr>
      <vt:lpstr>Тема Office</vt:lpstr>
      <vt:lpstr>Презентация PowerPoint</vt:lpstr>
      <vt:lpstr>О Компании</vt:lpstr>
      <vt:lpstr>Продукты компании</vt:lpstr>
      <vt:lpstr>Особенности продуктов</vt:lpstr>
      <vt:lpstr>Условия программы льготного лизинга,  реализуемая АО РЛК Республики Татарстан</vt:lpstr>
      <vt:lpstr>Создание (для сельхозкооперативов)</vt:lpstr>
      <vt:lpstr>Развитие (для сельхозкооперативов)</vt:lpstr>
      <vt:lpstr>Контакты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ShakirovMR</dc:creator>
  <cp:lastModifiedBy>john</cp:lastModifiedBy>
  <cp:revision>20</cp:revision>
  <dcterms:created xsi:type="dcterms:W3CDTF">2018-06-19T09:05:00Z</dcterms:created>
  <dcterms:modified xsi:type="dcterms:W3CDTF">2018-09-29T13:15:02Z</dcterms:modified>
</cp:coreProperties>
</file>